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5"/>
  </p:notesMasterIdLst>
  <p:handoutMasterIdLst>
    <p:handoutMasterId r:id="rId86"/>
  </p:handoutMasterIdLst>
  <p:sldIdLst>
    <p:sldId id="256" r:id="rId2"/>
    <p:sldId id="257" r:id="rId3"/>
    <p:sldId id="258" r:id="rId4"/>
    <p:sldId id="259" r:id="rId5"/>
    <p:sldId id="260" r:id="rId6"/>
    <p:sldId id="304" r:id="rId7"/>
    <p:sldId id="305" r:id="rId8"/>
    <p:sldId id="261" r:id="rId9"/>
    <p:sldId id="262" r:id="rId10"/>
    <p:sldId id="263" r:id="rId11"/>
    <p:sldId id="264" r:id="rId12"/>
    <p:sldId id="265" r:id="rId13"/>
    <p:sldId id="268" r:id="rId14"/>
    <p:sldId id="267" r:id="rId15"/>
    <p:sldId id="306" r:id="rId16"/>
    <p:sldId id="269" r:id="rId17"/>
    <p:sldId id="273" r:id="rId18"/>
    <p:sldId id="274" r:id="rId19"/>
    <p:sldId id="270" r:id="rId20"/>
    <p:sldId id="271" r:id="rId21"/>
    <p:sldId id="344" r:id="rId22"/>
    <p:sldId id="345" r:id="rId23"/>
    <p:sldId id="315" r:id="rId24"/>
    <p:sldId id="316" r:id="rId25"/>
    <p:sldId id="317" r:id="rId26"/>
    <p:sldId id="318" r:id="rId27"/>
    <p:sldId id="319" r:id="rId28"/>
    <p:sldId id="275" r:id="rId29"/>
    <p:sldId id="276" r:id="rId30"/>
    <p:sldId id="277" r:id="rId31"/>
    <p:sldId id="278" r:id="rId32"/>
    <p:sldId id="314" r:id="rId33"/>
    <p:sldId id="279" r:id="rId34"/>
    <p:sldId id="280" r:id="rId35"/>
    <p:sldId id="331" r:id="rId36"/>
    <p:sldId id="320" r:id="rId37"/>
    <p:sldId id="321" r:id="rId38"/>
    <p:sldId id="322" r:id="rId39"/>
    <p:sldId id="328" r:id="rId40"/>
    <p:sldId id="329" r:id="rId41"/>
    <p:sldId id="330" r:id="rId42"/>
    <p:sldId id="325" r:id="rId43"/>
    <p:sldId id="326" r:id="rId44"/>
    <p:sldId id="327" r:id="rId45"/>
    <p:sldId id="284" r:id="rId46"/>
    <p:sldId id="281" r:id="rId47"/>
    <p:sldId id="282" r:id="rId48"/>
    <p:sldId id="283" r:id="rId49"/>
    <p:sldId id="285" r:id="rId50"/>
    <p:sldId id="286" r:id="rId51"/>
    <p:sldId id="287" r:id="rId52"/>
    <p:sldId id="288" r:id="rId53"/>
    <p:sldId id="289" r:id="rId54"/>
    <p:sldId id="292" r:id="rId55"/>
    <p:sldId id="293" r:id="rId56"/>
    <p:sldId id="290" r:id="rId57"/>
    <p:sldId id="291" r:id="rId58"/>
    <p:sldId id="294" r:id="rId59"/>
    <p:sldId id="295" r:id="rId60"/>
    <p:sldId id="296" r:id="rId61"/>
    <p:sldId id="297" r:id="rId62"/>
    <p:sldId id="298" r:id="rId63"/>
    <p:sldId id="300" r:id="rId64"/>
    <p:sldId id="299" r:id="rId65"/>
    <p:sldId id="332" r:id="rId66"/>
    <p:sldId id="346" r:id="rId67"/>
    <p:sldId id="347" r:id="rId68"/>
    <p:sldId id="348" r:id="rId69"/>
    <p:sldId id="351" r:id="rId70"/>
    <p:sldId id="349" r:id="rId71"/>
    <p:sldId id="350" r:id="rId72"/>
    <p:sldId id="333" r:id="rId73"/>
    <p:sldId id="342" r:id="rId74"/>
    <p:sldId id="352" r:id="rId75"/>
    <p:sldId id="341" r:id="rId76"/>
    <p:sldId id="340" r:id="rId77"/>
    <p:sldId id="353" r:id="rId78"/>
    <p:sldId id="334" r:id="rId79"/>
    <p:sldId id="335" r:id="rId80"/>
    <p:sldId id="336" r:id="rId81"/>
    <p:sldId id="343" r:id="rId82"/>
    <p:sldId id="337" r:id="rId83"/>
    <p:sldId id="338" r:id="rId84"/>
  </p:sldIdLst>
  <p:sldSz cx="9144000" cy="6858000" type="screen4x3"/>
  <p:notesSz cx="9309100" cy="7023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33CC33"/>
    <a:srgbClr val="003366"/>
    <a:srgbClr val="33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94" autoAdjust="0"/>
  </p:normalViewPr>
  <p:slideViewPr>
    <p:cSldViewPr>
      <p:cViewPr varScale="1">
        <p:scale>
          <a:sx n="79" d="100"/>
          <a:sy n="79" d="100"/>
        </p:scale>
        <p:origin x="157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4033838"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58" tIns="46529" rIns="93058" bIns="46529" numCol="1" anchor="t" anchorCtr="0" compatLnSpc="1">
            <a:prstTxWarp prst="textNoShape">
              <a:avLst/>
            </a:prstTxWarp>
          </a:bodyPr>
          <a:lstStyle>
            <a:lvl1pPr eaLnBrk="1" hangingPunct="1">
              <a:defRPr sz="1200"/>
            </a:lvl1pPr>
          </a:lstStyle>
          <a:p>
            <a:pPr>
              <a:defRPr/>
            </a:pPr>
            <a:endParaRPr lang="en-US" altLang="en-US"/>
          </a:p>
        </p:txBody>
      </p:sp>
      <p:sp>
        <p:nvSpPr>
          <p:cNvPr id="93187" name="Rectangle 3"/>
          <p:cNvSpPr>
            <a:spLocks noGrp="1" noChangeArrowheads="1"/>
          </p:cNvSpPr>
          <p:nvPr>
            <p:ph type="dt" sz="quarter" idx="1"/>
          </p:nvPr>
        </p:nvSpPr>
        <p:spPr bwMode="auto">
          <a:xfrm>
            <a:off x="5273675" y="0"/>
            <a:ext cx="4033838"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58" tIns="46529" rIns="93058" bIns="46529" numCol="1" anchor="t" anchorCtr="0" compatLnSpc="1">
            <a:prstTxWarp prst="textNoShape">
              <a:avLst/>
            </a:prstTxWarp>
          </a:bodyPr>
          <a:lstStyle>
            <a:lvl1pPr algn="r" eaLnBrk="1" hangingPunct="1">
              <a:defRPr sz="1200"/>
            </a:lvl1pPr>
          </a:lstStyle>
          <a:p>
            <a:pPr>
              <a:defRPr/>
            </a:pPr>
            <a:endParaRPr lang="en-US" altLang="en-US"/>
          </a:p>
        </p:txBody>
      </p:sp>
      <p:sp>
        <p:nvSpPr>
          <p:cNvPr id="93188" name="Rectangle 4"/>
          <p:cNvSpPr>
            <a:spLocks noGrp="1" noChangeArrowheads="1"/>
          </p:cNvSpPr>
          <p:nvPr>
            <p:ph type="ftr" sz="quarter" idx="2"/>
          </p:nvPr>
        </p:nvSpPr>
        <p:spPr bwMode="auto">
          <a:xfrm>
            <a:off x="0" y="6670675"/>
            <a:ext cx="4033838"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58" tIns="46529" rIns="93058" bIns="46529" numCol="1" anchor="b" anchorCtr="0" compatLnSpc="1">
            <a:prstTxWarp prst="textNoShape">
              <a:avLst/>
            </a:prstTxWarp>
          </a:bodyPr>
          <a:lstStyle>
            <a:lvl1pPr eaLnBrk="1" hangingPunct="1">
              <a:defRPr sz="1200"/>
            </a:lvl1pPr>
          </a:lstStyle>
          <a:p>
            <a:pPr>
              <a:defRPr/>
            </a:pPr>
            <a:endParaRPr lang="en-US" altLang="en-US"/>
          </a:p>
        </p:txBody>
      </p:sp>
      <p:sp>
        <p:nvSpPr>
          <p:cNvPr id="93189" name="Rectangle 5"/>
          <p:cNvSpPr>
            <a:spLocks noGrp="1" noChangeArrowheads="1"/>
          </p:cNvSpPr>
          <p:nvPr>
            <p:ph type="sldNum" sz="quarter" idx="3"/>
          </p:nvPr>
        </p:nvSpPr>
        <p:spPr bwMode="auto">
          <a:xfrm>
            <a:off x="5273675" y="6670675"/>
            <a:ext cx="4033838"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58" tIns="46529" rIns="93058" bIns="46529" numCol="1" anchor="b" anchorCtr="0" compatLnSpc="1">
            <a:prstTxWarp prst="textNoShape">
              <a:avLst/>
            </a:prstTxWarp>
          </a:bodyPr>
          <a:lstStyle>
            <a:lvl1pPr algn="r" eaLnBrk="1" hangingPunct="1">
              <a:defRPr sz="1200"/>
            </a:lvl1pPr>
          </a:lstStyle>
          <a:p>
            <a:pPr>
              <a:defRPr/>
            </a:pPr>
            <a:fld id="{D61EC343-1C4E-4742-98DC-D62F9388F9F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4033838"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58" tIns="46529" rIns="93058" bIns="46529" numCol="1" anchor="t" anchorCtr="0" compatLnSpc="1">
            <a:prstTxWarp prst="textNoShape">
              <a:avLst/>
            </a:prstTxWarp>
          </a:bodyPr>
          <a:lstStyle>
            <a:lvl1pPr eaLnBrk="1" hangingPunct="1">
              <a:defRPr sz="1200"/>
            </a:lvl1pPr>
          </a:lstStyle>
          <a:p>
            <a:pPr>
              <a:defRPr/>
            </a:pPr>
            <a:endParaRPr lang="en-US" altLang="en-US"/>
          </a:p>
        </p:txBody>
      </p:sp>
      <p:sp>
        <p:nvSpPr>
          <p:cNvPr id="135171" name="Rectangle 3"/>
          <p:cNvSpPr>
            <a:spLocks noGrp="1" noChangeArrowheads="1"/>
          </p:cNvSpPr>
          <p:nvPr>
            <p:ph type="dt" idx="1"/>
          </p:nvPr>
        </p:nvSpPr>
        <p:spPr bwMode="auto">
          <a:xfrm>
            <a:off x="5273675" y="0"/>
            <a:ext cx="4033838"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58" tIns="46529" rIns="93058" bIns="46529"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p:cNvSpPr>
            <a:spLocks noRot="1" noChangeArrowheads="1" noTextEdit="1"/>
          </p:cNvSpPr>
          <p:nvPr>
            <p:ph type="sldImg" idx="2"/>
          </p:nvPr>
        </p:nvSpPr>
        <p:spPr bwMode="auto">
          <a:xfrm>
            <a:off x="2898775" y="527050"/>
            <a:ext cx="3511550" cy="26336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5173" name="Rectangle 5"/>
          <p:cNvSpPr>
            <a:spLocks noGrp="1" noChangeArrowheads="1"/>
          </p:cNvSpPr>
          <p:nvPr>
            <p:ph type="body" sz="quarter" idx="3"/>
          </p:nvPr>
        </p:nvSpPr>
        <p:spPr bwMode="auto">
          <a:xfrm>
            <a:off x="930275" y="3336925"/>
            <a:ext cx="744855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58" tIns="46529" rIns="93058" bIns="46529"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35174" name="Rectangle 6"/>
          <p:cNvSpPr>
            <a:spLocks noGrp="1" noChangeArrowheads="1"/>
          </p:cNvSpPr>
          <p:nvPr>
            <p:ph type="ftr" sz="quarter" idx="4"/>
          </p:nvPr>
        </p:nvSpPr>
        <p:spPr bwMode="auto">
          <a:xfrm>
            <a:off x="0" y="6670675"/>
            <a:ext cx="4033838"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58" tIns="46529" rIns="93058" bIns="46529" numCol="1" anchor="b" anchorCtr="0" compatLnSpc="1">
            <a:prstTxWarp prst="textNoShape">
              <a:avLst/>
            </a:prstTxWarp>
          </a:bodyPr>
          <a:lstStyle>
            <a:lvl1pPr eaLnBrk="1" hangingPunct="1">
              <a:defRPr sz="1200"/>
            </a:lvl1pPr>
          </a:lstStyle>
          <a:p>
            <a:pPr>
              <a:defRPr/>
            </a:pPr>
            <a:endParaRPr lang="en-US" altLang="en-US"/>
          </a:p>
        </p:txBody>
      </p:sp>
      <p:sp>
        <p:nvSpPr>
          <p:cNvPr id="135175" name="Rectangle 7"/>
          <p:cNvSpPr>
            <a:spLocks noGrp="1" noChangeArrowheads="1"/>
          </p:cNvSpPr>
          <p:nvPr>
            <p:ph type="sldNum" sz="quarter" idx="5"/>
          </p:nvPr>
        </p:nvSpPr>
        <p:spPr bwMode="auto">
          <a:xfrm>
            <a:off x="5273675" y="6670675"/>
            <a:ext cx="4033838"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58" tIns="46529" rIns="93058" bIns="46529" numCol="1" anchor="b" anchorCtr="0" compatLnSpc="1">
            <a:prstTxWarp prst="textNoShape">
              <a:avLst/>
            </a:prstTxWarp>
          </a:bodyPr>
          <a:lstStyle>
            <a:lvl1pPr algn="r" eaLnBrk="1" hangingPunct="1">
              <a:defRPr sz="1200"/>
            </a:lvl1pPr>
          </a:lstStyle>
          <a:p>
            <a:pPr>
              <a:defRPr/>
            </a:pPr>
            <a:fld id="{A5408FCA-8CFA-40EC-A485-78FC1CB146C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0" hangingPunct="0">
              <a:spcBef>
                <a:spcPct val="0"/>
              </a:spcBef>
            </a:pPr>
            <a:fld id="{928F9400-19B5-4954-9049-46282C6837D6}" type="slidenum">
              <a:rPr lang="en-US" altLang="en-US" smtClean="0">
                <a:latin typeface="Times" panose="02020603050405020304" pitchFamily="18" charset="0"/>
                <a:ea typeface="ＭＳ Ｐゴシック" panose="020B0600070205080204" pitchFamily="34" charset="-128"/>
              </a:rPr>
              <a:pPr eaLnBrk="0" hangingPunct="0">
                <a:spcBef>
                  <a:spcPct val="0"/>
                </a:spcBef>
              </a:pPr>
              <a:t>66</a:t>
            </a:fld>
            <a:endParaRPr lang="en-US" altLang="en-US" smtClean="0">
              <a:latin typeface="Times" panose="02020603050405020304" pitchFamily="18" charset="0"/>
              <a:ea typeface="ＭＳ Ｐゴシック" panose="020B0600070205080204" pitchFamily="34" charset="-128"/>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0" hangingPunct="0">
              <a:spcBef>
                <a:spcPct val="0"/>
              </a:spcBef>
            </a:pPr>
            <a:fld id="{4BD6CF60-C874-4049-B906-EFF5F711388D}" type="slidenum">
              <a:rPr lang="en-US" altLang="en-US" smtClean="0">
                <a:latin typeface="Times" panose="02020603050405020304" pitchFamily="18" charset="0"/>
                <a:ea typeface="ＭＳ Ｐゴシック" panose="020B0600070205080204" pitchFamily="34" charset="-128"/>
              </a:rPr>
              <a:pPr eaLnBrk="0" hangingPunct="0">
                <a:spcBef>
                  <a:spcPct val="0"/>
                </a:spcBef>
              </a:pPr>
              <a:t>67</a:t>
            </a:fld>
            <a:endParaRPr lang="en-US" altLang="en-US" smtClean="0">
              <a:latin typeface="Times" panose="02020603050405020304" pitchFamily="18" charset="0"/>
              <a:ea typeface="ＭＳ Ｐゴシック" panose="020B0600070205080204" pitchFamily="34" charset="-128"/>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0" hangingPunct="0">
              <a:spcBef>
                <a:spcPct val="0"/>
              </a:spcBef>
            </a:pPr>
            <a:fld id="{CF70BAC9-B60D-4291-B1A6-79BF0D2E848B}" type="slidenum">
              <a:rPr lang="en-US" altLang="en-US" smtClean="0">
                <a:latin typeface="Times" panose="02020603050405020304" pitchFamily="18" charset="0"/>
                <a:ea typeface="ＭＳ Ｐゴシック" panose="020B0600070205080204" pitchFamily="34" charset="-128"/>
              </a:rPr>
              <a:pPr eaLnBrk="0" hangingPunct="0">
                <a:spcBef>
                  <a:spcPct val="0"/>
                </a:spcBef>
              </a:pPr>
              <a:t>68</a:t>
            </a:fld>
            <a:endParaRPr lang="en-US" altLang="en-US" smtClean="0">
              <a:latin typeface="Times" panose="02020603050405020304" pitchFamily="18" charset="0"/>
              <a:ea typeface="ＭＳ Ｐゴシック" panose="020B0600070205080204" pitchFamily="34" charset="-128"/>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panose="02020603050405020304" pitchFamily="18" charset="0"/>
              </a:rPr>
              <a:t>The gas should spread evenly throughout the two bulbs.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0" hangingPunct="0">
              <a:spcBef>
                <a:spcPct val="0"/>
              </a:spcBef>
            </a:pPr>
            <a:fld id="{6A54FE5B-094C-4AE9-8675-3127D4AE3B32}" type="slidenum">
              <a:rPr lang="en-US" altLang="en-US" smtClean="0">
                <a:latin typeface="Times" panose="02020603050405020304" pitchFamily="18" charset="0"/>
                <a:ea typeface="ＭＳ Ｐゴシック" panose="020B0600070205080204" pitchFamily="34" charset="-128"/>
              </a:rPr>
              <a:pPr eaLnBrk="0" hangingPunct="0">
                <a:spcBef>
                  <a:spcPct val="0"/>
                </a:spcBef>
              </a:pPr>
              <a:t>69</a:t>
            </a:fld>
            <a:endParaRPr lang="en-US" altLang="en-US" smtClean="0">
              <a:latin typeface="Times" panose="02020603050405020304" pitchFamily="18" charset="0"/>
              <a:ea typeface="ＭＳ Ｐゴシック" panose="020B0600070205080204" pitchFamily="34" charset="-128"/>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0" hangingPunct="0">
              <a:spcBef>
                <a:spcPct val="0"/>
              </a:spcBef>
            </a:pPr>
            <a:fld id="{46D755D0-3E33-475C-BD7A-6A0073E903D5}" type="slidenum">
              <a:rPr lang="en-US" altLang="en-US" smtClean="0">
                <a:latin typeface="Times" panose="02020603050405020304" pitchFamily="18" charset="0"/>
                <a:ea typeface="ＭＳ Ｐゴシック" panose="020B0600070205080204" pitchFamily="34" charset="-128"/>
              </a:rPr>
              <a:pPr eaLnBrk="0" hangingPunct="0">
                <a:spcBef>
                  <a:spcPct val="0"/>
                </a:spcBef>
              </a:pPr>
              <a:t>70</a:t>
            </a:fld>
            <a:endParaRPr lang="en-US" altLang="en-US" smtClean="0">
              <a:latin typeface="Times" panose="02020603050405020304" pitchFamily="18" charset="0"/>
              <a:ea typeface="ＭＳ Ｐゴシック" panose="020B0600070205080204" pitchFamily="34" charset="-128"/>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panose="02020603050405020304" pitchFamily="18" charset="0"/>
              </a:rPr>
              <a:t>All are equal to zero. Since it is a constant temperature process, </a:t>
            </a:r>
            <a:r>
              <a:rPr lang="en-US" altLang="en-US" smtClean="0">
                <a:latin typeface="Times" panose="02020603050405020304" pitchFamily="18" charset="0"/>
                <a:sym typeface="Symbol" panose="05050102010706020507" pitchFamily="18" charset="2"/>
              </a:rPr>
              <a:t></a:t>
            </a:r>
            <a:r>
              <a:rPr lang="en-US" altLang="en-US" i="1" smtClean="0">
                <a:latin typeface="Times" panose="02020603050405020304" pitchFamily="18" charset="0"/>
              </a:rPr>
              <a:t>H</a:t>
            </a:r>
            <a:r>
              <a:rPr lang="en-US" altLang="en-US" smtClean="0">
                <a:latin typeface="Times" panose="02020603050405020304" pitchFamily="18" charset="0"/>
              </a:rPr>
              <a:t> = 0 and </a:t>
            </a:r>
            <a:r>
              <a:rPr lang="en-US" altLang="en-US" smtClean="0">
                <a:latin typeface="Times" panose="02020603050405020304" pitchFamily="18" charset="0"/>
                <a:sym typeface="Symbol" panose="05050102010706020507" pitchFamily="18" charset="2"/>
              </a:rPr>
              <a:t></a:t>
            </a:r>
            <a:r>
              <a:rPr lang="en-US" altLang="en-US" i="1" smtClean="0">
                <a:latin typeface="Times" panose="02020603050405020304" pitchFamily="18" charset="0"/>
              </a:rPr>
              <a:t>E</a:t>
            </a:r>
            <a:r>
              <a:rPr lang="en-US" altLang="en-US" smtClean="0">
                <a:latin typeface="Times" panose="02020603050405020304" pitchFamily="18" charset="0"/>
              </a:rPr>
              <a:t> = 0. The gas is working against zero pressure (evacuated bulb) so </a:t>
            </a:r>
            <a:r>
              <a:rPr lang="en-US" altLang="en-US" i="1" smtClean="0">
                <a:latin typeface="Times" panose="02020603050405020304" pitchFamily="18" charset="0"/>
              </a:rPr>
              <a:t>w</a:t>
            </a:r>
            <a:r>
              <a:rPr lang="en-US" altLang="en-US" smtClean="0">
                <a:latin typeface="Times" panose="02020603050405020304" pitchFamily="18" charset="0"/>
              </a:rPr>
              <a:t> = 0. </a:t>
            </a:r>
            <a:r>
              <a:rPr lang="en-US" altLang="en-US" smtClean="0">
                <a:latin typeface="Times" panose="02020603050405020304" pitchFamily="18" charset="0"/>
                <a:sym typeface="Symbol" panose="05050102010706020507" pitchFamily="18" charset="2"/>
              </a:rPr>
              <a:t></a:t>
            </a:r>
            <a:r>
              <a:rPr lang="en-US" altLang="en-US" i="1" smtClean="0">
                <a:latin typeface="Times" panose="02020603050405020304" pitchFamily="18" charset="0"/>
              </a:rPr>
              <a:t>E</a:t>
            </a:r>
            <a:r>
              <a:rPr lang="en-US" altLang="en-US" smtClean="0">
                <a:latin typeface="Times" panose="02020603050405020304" pitchFamily="18" charset="0"/>
              </a:rPr>
              <a:t> = </a:t>
            </a:r>
            <a:r>
              <a:rPr lang="en-US" altLang="en-US" i="1" smtClean="0">
                <a:latin typeface="Times" panose="02020603050405020304" pitchFamily="18" charset="0"/>
              </a:rPr>
              <a:t>q</a:t>
            </a:r>
            <a:r>
              <a:rPr lang="en-US" altLang="en-US" smtClean="0">
                <a:latin typeface="Times" panose="02020603050405020304" pitchFamily="18" charset="0"/>
              </a:rPr>
              <a:t> + </a:t>
            </a:r>
            <a:r>
              <a:rPr lang="en-US" altLang="en-US" i="1" smtClean="0">
                <a:latin typeface="Times" panose="02020603050405020304" pitchFamily="18" charset="0"/>
              </a:rPr>
              <a:t>w</a:t>
            </a:r>
            <a:r>
              <a:rPr lang="en-US" altLang="en-US" smtClean="0">
                <a:latin typeface="Times" panose="02020603050405020304" pitchFamily="18" charset="0"/>
              </a:rPr>
              <a:t>, so </a:t>
            </a:r>
            <a:r>
              <a:rPr lang="en-US" altLang="en-US" i="1" smtClean="0">
                <a:latin typeface="Times" panose="02020603050405020304" pitchFamily="18" charset="0"/>
              </a:rPr>
              <a:t>q </a:t>
            </a:r>
            <a:r>
              <a:rPr lang="en-US" altLang="en-US" smtClean="0">
                <a:latin typeface="Times" panose="02020603050405020304" pitchFamily="18" charset="0"/>
              </a:rPr>
              <a:t>= 0.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0" hangingPunct="0">
              <a:spcBef>
                <a:spcPct val="0"/>
              </a:spcBef>
            </a:pPr>
            <a:fld id="{5CDD40C0-B128-416B-BE0C-A9F1C8CF23F1}" type="slidenum">
              <a:rPr lang="en-US" altLang="en-US" smtClean="0">
                <a:latin typeface="Times" panose="02020603050405020304" pitchFamily="18" charset="0"/>
                <a:ea typeface="ＭＳ Ｐゴシック" panose="020B0600070205080204" pitchFamily="34" charset="-128"/>
              </a:rPr>
              <a:pPr eaLnBrk="0" hangingPunct="0">
                <a:spcBef>
                  <a:spcPct val="0"/>
                </a:spcBef>
              </a:pPr>
              <a:t>71</a:t>
            </a:fld>
            <a:endParaRPr lang="en-US" altLang="en-US" smtClean="0">
              <a:latin typeface="Times" panose="02020603050405020304" pitchFamily="18" charset="0"/>
              <a:ea typeface="ＭＳ Ｐゴシック" panose="020B0600070205080204" pitchFamily="34" charset="-128"/>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panose="02020603050405020304" pitchFamily="18" charset="0"/>
              </a:rPr>
              <a:t>Some students are probably aware of the concept of entropy. This is a good introduction to the concept.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0" hangingPunct="0">
              <a:spcBef>
                <a:spcPct val="0"/>
              </a:spcBef>
            </a:pPr>
            <a:fld id="{B89B635E-5143-4658-939C-9152A583FA03}" type="slidenum">
              <a:rPr lang="en-US" altLang="en-US" smtClean="0">
                <a:latin typeface="Times" panose="02020603050405020304" pitchFamily="18" charset="0"/>
                <a:ea typeface="ＭＳ Ｐゴシック" panose="020B0600070205080204" pitchFamily="34" charset="-128"/>
              </a:rPr>
              <a:pPr eaLnBrk="0" hangingPunct="0">
                <a:spcBef>
                  <a:spcPct val="0"/>
                </a:spcBef>
              </a:pPr>
              <a:t>74</a:t>
            </a:fld>
            <a:endParaRPr lang="en-US" altLang="en-US" smtClean="0">
              <a:latin typeface="Times" panose="02020603050405020304" pitchFamily="18" charset="0"/>
              <a:ea typeface="ＭＳ Ｐゴシック" panose="020B0600070205080204" pitchFamily="34" charset="-128"/>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0" hangingPunct="0">
              <a:spcBef>
                <a:spcPct val="0"/>
              </a:spcBef>
            </a:pPr>
            <a:fld id="{76EDF712-031F-4FBD-ADD0-C9E9AC0D48D2}" type="slidenum">
              <a:rPr lang="en-US" altLang="en-US" smtClean="0">
                <a:latin typeface="Times" panose="02020603050405020304" pitchFamily="18" charset="0"/>
                <a:ea typeface="ＭＳ Ｐゴシック" panose="020B0600070205080204" pitchFamily="34" charset="-128"/>
              </a:rPr>
              <a:pPr eaLnBrk="0" hangingPunct="0">
                <a:spcBef>
                  <a:spcPct val="0"/>
                </a:spcBef>
              </a:pPr>
              <a:t>77</a:t>
            </a:fld>
            <a:endParaRPr lang="en-US" altLang="en-US" smtClean="0">
              <a:latin typeface="Times" panose="02020603050405020304" pitchFamily="18" charset="0"/>
              <a:ea typeface="ＭＳ Ｐゴシック" panose="020B0600070205080204" pitchFamily="34" charset="-128"/>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panose="02020603050405020304" pitchFamily="18" charset="0"/>
              </a:rPr>
              <a:t>a) + (a liquid is turning into a gas)</a:t>
            </a:r>
          </a:p>
          <a:p>
            <a:pPr eaLnBrk="1" hangingPunct="1"/>
            <a:r>
              <a:rPr lang="en-US" altLang="en-US" smtClean="0">
                <a:latin typeface="Times" panose="02020603050405020304" pitchFamily="18" charset="0"/>
              </a:rPr>
              <a:t>b) - (more order in a solid than a liquid)</a:t>
            </a:r>
          </a:p>
          <a:p>
            <a:pPr eaLnBrk="1" hangingPunct="1"/>
            <a:r>
              <a:rPr lang="en-US" altLang="en-US" smtClean="0">
                <a:latin typeface="Times" panose="02020603050405020304" pitchFamily="18" charset="0"/>
              </a:rPr>
              <a:t>c) - (the volume of the container is decreasing)</a:t>
            </a:r>
          </a:p>
          <a:p>
            <a:pPr eaLnBrk="1" hangingPunct="1"/>
            <a:r>
              <a:rPr lang="en-US" altLang="en-US" smtClean="0">
                <a:latin typeface="Times" panose="02020603050405020304" pitchFamily="18" charset="0"/>
              </a:rPr>
              <a:t>d) + (the volume of the container is increasing)</a:t>
            </a:r>
          </a:p>
          <a:p>
            <a:pPr eaLnBrk="1" hangingPunct="1"/>
            <a:r>
              <a:rPr lang="en-US" altLang="en-US" smtClean="0">
                <a:latin typeface="Times" panose="02020603050405020304" pitchFamily="18" charset="0"/>
              </a:rPr>
              <a:t>e) + (there is less order as the salt dissociates and spreads throughout the water)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B129868-7B0B-4A9C-AA04-FF8782960FD9}" type="slidenum">
              <a:rPr lang="en-US" altLang="en-US"/>
              <a:pPr>
                <a:defRPr/>
              </a:pPr>
              <a:t>‹#›</a:t>
            </a:fld>
            <a:endParaRPr lang="en-US" altLang="en-US"/>
          </a:p>
        </p:txBody>
      </p:sp>
    </p:spTree>
    <p:extLst>
      <p:ext uri="{BB962C8B-B14F-4D97-AF65-F5344CB8AC3E}">
        <p14:creationId xmlns:p14="http://schemas.microsoft.com/office/powerpoint/2010/main" val="2851332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B2B03B1-19A1-4373-BB27-D07EC5E80998}" type="slidenum">
              <a:rPr lang="en-US" altLang="en-US"/>
              <a:pPr>
                <a:defRPr/>
              </a:pPr>
              <a:t>‹#›</a:t>
            </a:fld>
            <a:endParaRPr lang="en-US" altLang="en-US"/>
          </a:p>
        </p:txBody>
      </p:sp>
    </p:spTree>
    <p:extLst>
      <p:ext uri="{BB962C8B-B14F-4D97-AF65-F5344CB8AC3E}">
        <p14:creationId xmlns:p14="http://schemas.microsoft.com/office/powerpoint/2010/main" val="2404901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165DFEC-C425-4612-9813-637E3C065A4A}" type="slidenum">
              <a:rPr lang="en-US" altLang="en-US"/>
              <a:pPr>
                <a:defRPr/>
              </a:pPr>
              <a:t>‹#›</a:t>
            </a:fld>
            <a:endParaRPr lang="en-US" altLang="en-US"/>
          </a:p>
        </p:txBody>
      </p:sp>
    </p:spTree>
    <p:extLst>
      <p:ext uri="{BB962C8B-B14F-4D97-AF65-F5344CB8AC3E}">
        <p14:creationId xmlns:p14="http://schemas.microsoft.com/office/powerpoint/2010/main" val="2023900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329F2FC-03CE-4F65-9211-DC418BED3222}" type="slidenum">
              <a:rPr lang="en-US" altLang="en-US"/>
              <a:pPr>
                <a:defRPr/>
              </a:pPr>
              <a:t>‹#›</a:t>
            </a:fld>
            <a:endParaRPr lang="en-US" altLang="en-US"/>
          </a:p>
        </p:txBody>
      </p:sp>
    </p:spTree>
    <p:extLst>
      <p:ext uri="{BB962C8B-B14F-4D97-AF65-F5344CB8AC3E}">
        <p14:creationId xmlns:p14="http://schemas.microsoft.com/office/powerpoint/2010/main" val="2359188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36761072-FED3-45F1-890F-855036E7E208}" type="slidenum">
              <a:rPr lang="en-US" altLang="en-US"/>
              <a:pPr>
                <a:defRPr/>
              </a:pPr>
              <a:t>‹#›</a:t>
            </a:fld>
            <a:endParaRPr lang="en-US" altLang="en-US"/>
          </a:p>
        </p:txBody>
      </p:sp>
    </p:spTree>
    <p:extLst>
      <p:ext uri="{BB962C8B-B14F-4D97-AF65-F5344CB8AC3E}">
        <p14:creationId xmlns:p14="http://schemas.microsoft.com/office/powerpoint/2010/main" val="1004464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26CD668-A47C-4CA8-8175-9D1FAF6C0367}" type="slidenum">
              <a:rPr lang="en-US" altLang="en-US"/>
              <a:pPr>
                <a:defRPr/>
              </a:pPr>
              <a:t>‹#›</a:t>
            </a:fld>
            <a:endParaRPr lang="en-US" altLang="en-US"/>
          </a:p>
        </p:txBody>
      </p:sp>
    </p:spTree>
    <p:extLst>
      <p:ext uri="{BB962C8B-B14F-4D97-AF65-F5344CB8AC3E}">
        <p14:creationId xmlns:p14="http://schemas.microsoft.com/office/powerpoint/2010/main" val="2323569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985FB7A-9F45-4330-B681-2BA81D0959B2}" type="slidenum">
              <a:rPr lang="en-US" altLang="en-US"/>
              <a:pPr>
                <a:defRPr/>
              </a:pPr>
              <a:t>‹#›</a:t>
            </a:fld>
            <a:endParaRPr lang="en-US" altLang="en-US"/>
          </a:p>
        </p:txBody>
      </p:sp>
    </p:spTree>
    <p:extLst>
      <p:ext uri="{BB962C8B-B14F-4D97-AF65-F5344CB8AC3E}">
        <p14:creationId xmlns:p14="http://schemas.microsoft.com/office/powerpoint/2010/main" val="130361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AEDFAF-8B8F-4692-BE3C-67DE6D0E6849}" type="slidenum">
              <a:rPr lang="en-US" altLang="en-US"/>
              <a:pPr>
                <a:defRPr/>
              </a:pPr>
              <a:t>‹#›</a:t>
            </a:fld>
            <a:endParaRPr lang="en-US" altLang="en-US"/>
          </a:p>
        </p:txBody>
      </p:sp>
    </p:spTree>
    <p:extLst>
      <p:ext uri="{BB962C8B-B14F-4D97-AF65-F5344CB8AC3E}">
        <p14:creationId xmlns:p14="http://schemas.microsoft.com/office/powerpoint/2010/main" val="2990736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B10D510-B70F-490C-9FEF-675949BD2E96}" type="slidenum">
              <a:rPr lang="en-US" altLang="en-US"/>
              <a:pPr>
                <a:defRPr/>
              </a:pPr>
              <a:t>‹#›</a:t>
            </a:fld>
            <a:endParaRPr lang="en-US" altLang="en-US"/>
          </a:p>
        </p:txBody>
      </p:sp>
    </p:spTree>
    <p:extLst>
      <p:ext uri="{BB962C8B-B14F-4D97-AF65-F5344CB8AC3E}">
        <p14:creationId xmlns:p14="http://schemas.microsoft.com/office/powerpoint/2010/main" val="1032930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0E8B047-4152-4BE2-9A89-8B026574CD38}" type="slidenum">
              <a:rPr lang="en-US" altLang="en-US"/>
              <a:pPr>
                <a:defRPr/>
              </a:pPr>
              <a:t>‹#›</a:t>
            </a:fld>
            <a:endParaRPr lang="en-US" altLang="en-US"/>
          </a:p>
        </p:txBody>
      </p:sp>
    </p:spTree>
    <p:extLst>
      <p:ext uri="{BB962C8B-B14F-4D97-AF65-F5344CB8AC3E}">
        <p14:creationId xmlns:p14="http://schemas.microsoft.com/office/powerpoint/2010/main" val="3995230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75F1357-A4E9-4234-87C3-A4C0CD959840}" type="slidenum">
              <a:rPr lang="en-US" altLang="en-US"/>
              <a:pPr>
                <a:defRPr/>
              </a:pPr>
              <a:t>‹#›</a:t>
            </a:fld>
            <a:endParaRPr lang="en-US" altLang="en-US"/>
          </a:p>
        </p:txBody>
      </p:sp>
    </p:spTree>
    <p:extLst>
      <p:ext uri="{BB962C8B-B14F-4D97-AF65-F5344CB8AC3E}">
        <p14:creationId xmlns:p14="http://schemas.microsoft.com/office/powerpoint/2010/main" val="156316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4668514-0F4F-4C58-8580-BC6800B79E54}" type="slidenum">
              <a:rPr lang="en-US" altLang="en-US"/>
              <a:pPr>
                <a:defRPr/>
              </a:pPr>
              <a:t>‹#›</a:t>
            </a:fld>
            <a:endParaRPr lang="en-US" altLang="en-US"/>
          </a:p>
        </p:txBody>
      </p:sp>
    </p:spTree>
    <p:extLst>
      <p:ext uri="{BB962C8B-B14F-4D97-AF65-F5344CB8AC3E}">
        <p14:creationId xmlns:p14="http://schemas.microsoft.com/office/powerpoint/2010/main" val="732723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E083BEA-A5DF-429A-B5FD-77B63E86F9BE}" type="slidenum">
              <a:rPr lang="en-US" altLang="en-US"/>
              <a:pPr>
                <a:defRPr/>
              </a:pPr>
              <a:t>‹#›</a:t>
            </a:fld>
            <a:endParaRPr lang="en-US" altLang="en-US"/>
          </a:p>
        </p:txBody>
      </p:sp>
    </p:spTree>
    <p:extLst>
      <p:ext uri="{BB962C8B-B14F-4D97-AF65-F5344CB8AC3E}">
        <p14:creationId xmlns:p14="http://schemas.microsoft.com/office/powerpoint/2010/main" val="348482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EA25745-2E09-400D-BF7A-2BAA6ABD9EB0}" type="slidenum">
              <a:rPr lang="en-US" altLang="en-US"/>
              <a:pPr>
                <a:defRPr/>
              </a:pPr>
              <a:t>‹#›</a:t>
            </a:fld>
            <a:endParaRPr lang="en-US" altLang="en-US"/>
          </a:p>
        </p:txBody>
      </p:sp>
    </p:spTree>
    <p:extLst>
      <p:ext uri="{BB962C8B-B14F-4D97-AF65-F5344CB8AC3E}">
        <p14:creationId xmlns:p14="http://schemas.microsoft.com/office/powerpoint/2010/main" val="99743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179C842-8F11-46C1-B3C3-C42AA497ED20}" type="slidenum">
              <a:rPr lang="en-US" altLang="en-US"/>
              <a:pPr>
                <a:defRPr/>
              </a:pPr>
              <a:t>‹#›</a:t>
            </a:fld>
            <a:endParaRPr lang="en-US" altLang="en-US"/>
          </a:p>
        </p:txBody>
      </p:sp>
    </p:spTree>
    <p:extLst>
      <p:ext uri="{BB962C8B-B14F-4D97-AF65-F5344CB8AC3E}">
        <p14:creationId xmlns:p14="http://schemas.microsoft.com/office/powerpoint/2010/main" val="3146690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93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993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993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C35A291-2CAD-44F8-825F-B055D947E45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cord.edu/faculty/ulnessd/legacy/fall99/sarah/sld001.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s.google.com/imgres?imgurl=http://www.800mainstreet.com/7/0007-004-exo-cat.gif&amp;imgrefurl=http://www.800mainstreet.com/7/0007-004-reac_rate2.htm&amp;h=223&amp;w=300&amp;sz=3&amp;hl=en&amp;start=6&amp;um=1&amp;usg=__b-ZVhxpekPzz3I-MlUEnng1Wb9w=&amp;tbnid=SGEf29hMka4fWM:&amp;tbnh=86&amp;tbnw=116&amp;prev=/images%3Fq%3Denergy%2Bdiagram%2Bcatalized%26um%3D1%26hl%3Den"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en.wikipedia.org/wiki/Image:Solid-liquid-gas.jpg"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www.wwnorton.com/college/chemistry/gilbert2/tutorials/interface.asp?chapter=chapter_13&amp;folder=entropy"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mages.google.com/imgres?imgurl=http://i-love-cartoons.com/snags/clipart/Looney-Toons/Taz/Taz-Tornado.jpg&amp;imgrefurl=http://i-love-cartoons.com/snags/clipart/Looney-Tunes/Taz.php&amp;h=479&amp;w=300&amp;sz=105&amp;hl=en&amp;start=2&amp;um=1&amp;usg=__aEandzRZZ_PaOQ8SurCR0VTsvq4=&amp;tbnid=SXhT9LLVXDT1bM:&amp;tbnh=129&amp;tbnw=81&amp;prev=/images%3Fq%3Dtaz%26um%3D1%26hl%3Den" TargetMode="Externa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hyperlink" Target="http://images.google.com/imgres?imgurl=http://s210.photobucket.com/albums/bb40/glitterfy_com-2/graphics/70/sleeping_tweety.gif&amp;imgrefurl=http://profile.myspace.com/index.cfm%3Ffuseaction%3Duser.viewprofile%26friendID%3D177427839&amp;h=250&amp;w=250&amp;sz=34&amp;hl=en&amp;start=3&amp;um=1&amp;usg=__Zfc2-ljcNC6AvgZq-nOiLOs5mSo=&amp;tbnid=AXl8MEKES9Z1GM:&amp;tbnh=111&amp;tbnw=111&amp;prev=/images%3Fq%3Dtweety%2Bsleep%26um%3D1%26hl%3Den"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www.wwnorton.com/college/chemistry/gilbert2/tutorials/interface.asp?chapter=chapter_13&amp;folder=gibbs"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E5CEC6F-A32E-414E-BB38-54B02E3FC9C6}" type="slidenum">
              <a:rPr lang="en-US" altLang="en-US" sz="1400" smtClean="0"/>
              <a:pPr>
                <a:spcBef>
                  <a:spcPct val="0"/>
                </a:spcBef>
                <a:buFontTx/>
                <a:buNone/>
              </a:pPr>
              <a:t>1</a:t>
            </a:fld>
            <a:endParaRPr lang="en-US" altLang="en-US" sz="1400" smtClean="0"/>
          </a:p>
        </p:txBody>
      </p:sp>
      <p:sp>
        <p:nvSpPr>
          <p:cNvPr id="4099" name="Rectangle 2"/>
          <p:cNvSpPr>
            <a:spLocks noGrp="1" noChangeArrowheads="1"/>
          </p:cNvSpPr>
          <p:nvPr>
            <p:ph type="ctrTitle"/>
          </p:nvPr>
        </p:nvSpPr>
        <p:spPr>
          <a:xfrm>
            <a:off x="685800" y="2130425"/>
            <a:ext cx="7772400" cy="1470025"/>
          </a:xfrm>
        </p:spPr>
        <p:txBody>
          <a:bodyPr anchor="ctr"/>
          <a:lstStyle/>
          <a:p>
            <a:pPr eaLnBrk="1" hangingPunct="1"/>
            <a:r>
              <a:rPr lang="en-US" altLang="en-US" sz="4000" smtClean="0"/>
              <a:t>Thermochemistry </a:t>
            </a:r>
            <a:br>
              <a:rPr lang="en-US" altLang="en-US" sz="4000" smtClean="0"/>
            </a:br>
            <a:r>
              <a:rPr lang="en-US" altLang="en-US" sz="4000" smtClean="0"/>
              <a:t>	The study of energy</a:t>
            </a:r>
            <a:br>
              <a:rPr lang="en-US" altLang="en-US" sz="4000" smtClean="0"/>
            </a:br>
            <a:endParaRPr lang="en-US" altLang="en-US" sz="4000" smtClean="0"/>
          </a:p>
        </p:txBody>
      </p:sp>
      <p:sp>
        <p:nvSpPr>
          <p:cNvPr id="4100" name="Rectangle 3"/>
          <p:cNvSpPr>
            <a:spLocks noGrp="1" noChangeArrowheads="1"/>
          </p:cNvSpPr>
          <p:nvPr>
            <p:ph type="subTitle" idx="1"/>
          </p:nvPr>
        </p:nvSpPr>
        <p:spPr>
          <a:xfrm>
            <a:off x="1371600" y="3886200"/>
            <a:ext cx="6400800" cy="1752600"/>
          </a:xfrm>
        </p:spPr>
        <p:txBody>
          <a:bodyPr/>
          <a:lstStyle/>
          <a:p>
            <a:pPr eaLnBrk="1" hangingPunct="1"/>
            <a:r>
              <a:rPr lang="en-US" altLang="en-US" sz="3200" smtClean="0"/>
              <a:t>Chapter 6/ 16 </a:t>
            </a:r>
          </a:p>
          <a:p>
            <a:pPr eaLnBrk="1" hangingPunct="1"/>
            <a:r>
              <a:rPr lang="en-US" altLang="en-US" sz="3200" smtClean="0"/>
              <a:t>Chapter 8 in AP book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C664C18-64C7-482B-BD46-6E59C292CFD6}" type="slidenum">
              <a:rPr lang="en-US" altLang="en-US" sz="1400" smtClean="0"/>
              <a:pPr>
                <a:spcBef>
                  <a:spcPct val="0"/>
                </a:spcBef>
                <a:buFontTx/>
                <a:buNone/>
              </a:pPr>
              <a:t>10</a:t>
            </a:fld>
            <a:endParaRPr lang="en-US" altLang="en-US" sz="1400" smtClean="0"/>
          </a:p>
        </p:txBody>
      </p:sp>
      <p:sp>
        <p:nvSpPr>
          <p:cNvPr id="13315" name="Rectangle 2"/>
          <p:cNvSpPr>
            <a:spLocks noGrp="1" noChangeArrowheads="1"/>
          </p:cNvSpPr>
          <p:nvPr>
            <p:ph type="title"/>
          </p:nvPr>
        </p:nvSpPr>
        <p:spPr/>
        <p:txBody>
          <a:bodyPr/>
          <a:lstStyle/>
          <a:p>
            <a:pPr eaLnBrk="1" hangingPunct="1"/>
            <a:r>
              <a:rPr lang="en-US" altLang="en-US" smtClean="0"/>
              <a:t>First law of thermodynamics </a:t>
            </a:r>
          </a:p>
        </p:txBody>
      </p:sp>
      <p:sp>
        <p:nvSpPr>
          <p:cNvPr id="13316" name="Rectangle 3"/>
          <p:cNvSpPr>
            <a:spLocks noGrp="1" noChangeArrowheads="1"/>
          </p:cNvSpPr>
          <p:nvPr>
            <p:ph type="body" idx="1"/>
          </p:nvPr>
        </p:nvSpPr>
        <p:spPr/>
        <p:txBody>
          <a:bodyPr/>
          <a:lstStyle/>
          <a:p>
            <a:pPr eaLnBrk="1" hangingPunct="1">
              <a:buFontTx/>
              <a:buNone/>
            </a:pPr>
            <a:r>
              <a:rPr lang="en-US" altLang="en-US" smtClean="0"/>
              <a:t>Aka: The law of conservation of energy </a:t>
            </a:r>
          </a:p>
          <a:p>
            <a:pPr eaLnBrk="1" hangingPunct="1">
              <a:buFontTx/>
              <a:buNone/>
            </a:pPr>
            <a:endParaRPr lang="en-US" altLang="en-US" smtClean="0"/>
          </a:p>
          <a:p>
            <a:pPr eaLnBrk="1" hangingPunct="1">
              <a:buFontTx/>
              <a:buNone/>
            </a:pPr>
            <a:r>
              <a:rPr lang="en-US" altLang="en-US" smtClean="0"/>
              <a:t>Energy is neither created nor destroyed, thus energy is converted from one form to another. </a:t>
            </a: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3CD569-591F-41EF-8537-2D8CB6F5FAF8}" type="slidenum">
              <a:rPr lang="en-US" altLang="en-US" sz="1400" smtClean="0"/>
              <a:pPr>
                <a:spcBef>
                  <a:spcPct val="0"/>
                </a:spcBef>
                <a:buFontTx/>
                <a:buNone/>
              </a:pPr>
              <a:t>11</a:t>
            </a:fld>
            <a:endParaRPr lang="en-US" altLang="en-US" sz="1400" smtClean="0"/>
          </a:p>
        </p:txBody>
      </p:sp>
      <p:sp>
        <p:nvSpPr>
          <p:cNvPr id="14339" name="Rectangle 6"/>
          <p:cNvSpPr>
            <a:spLocks noGrp="1" noChangeArrowheads="1"/>
          </p:cNvSpPr>
          <p:nvPr>
            <p:ph type="body" idx="1"/>
          </p:nvPr>
        </p:nvSpPr>
        <p:spPr>
          <a:xfrm>
            <a:off x="304800" y="3200400"/>
            <a:ext cx="8382000" cy="3352800"/>
          </a:xfrm>
        </p:spPr>
        <p:txBody>
          <a:bodyPr/>
          <a:lstStyle/>
          <a:p>
            <a:pPr marL="457200" indent="-457200" eaLnBrk="1" hangingPunct="1">
              <a:lnSpc>
                <a:spcPct val="80000"/>
              </a:lnSpc>
              <a:buFontTx/>
              <a:buNone/>
            </a:pPr>
            <a:r>
              <a:rPr lang="en-US" altLang="en-US" sz="2200" smtClean="0"/>
              <a:t> The total amount of energy contained by the water in a reservoir is constant. </a:t>
            </a:r>
          </a:p>
          <a:p>
            <a:pPr marL="457200" indent="-457200" eaLnBrk="1" hangingPunct="1">
              <a:lnSpc>
                <a:spcPct val="80000"/>
              </a:lnSpc>
              <a:buFontTx/>
              <a:buNone/>
            </a:pPr>
            <a:r>
              <a:rPr lang="en-US" altLang="en-US" sz="2200" smtClean="0"/>
              <a:t>A. At the top of the dam, the energy is potential (EP). </a:t>
            </a:r>
          </a:p>
          <a:p>
            <a:pPr marL="457200" indent="-457200" eaLnBrk="1" hangingPunct="1">
              <a:lnSpc>
                <a:spcPct val="80000"/>
              </a:lnSpc>
              <a:buFontTx/>
              <a:buNone/>
            </a:pPr>
            <a:endParaRPr lang="en-US" altLang="en-US" sz="2200" smtClean="0"/>
          </a:p>
          <a:p>
            <a:pPr marL="457200" indent="-457200" eaLnBrk="1" hangingPunct="1">
              <a:lnSpc>
                <a:spcPct val="80000"/>
              </a:lnSpc>
              <a:buFontTx/>
              <a:buNone/>
            </a:pPr>
            <a:r>
              <a:rPr lang="en-US" altLang="en-US" sz="2200" smtClean="0"/>
              <a:t>B-C. As the water falls over the dam, its velocity increases, and potential energy is converted into kinetic energy (EK).</a:t>
            </a:r>
          </a:p>
          <a:p>
            <a:pPr marL="457200" indent="-457200" eaLnBrk="1" hangingPunct="1">
              <a:lnSpc>
                <a:spcPct val="80000"/>
              </a:lnSpc>
              <a:buFontTx/>
              <a:buNone/>
            </a:pPr>
            <a:endParaRPr lang="en-US" altLang="en-US" sz="2200" smtClean="0"/>
          </a:p>
          <a:p>
            <a:pPr marL="457200" indent="-457200" eaLnBrk="1" hangingPunct="1">
              <a:lnSpc>
                <a:spcPct val="80000"/>
              </a:lnSpc>
              <a:buFontTx/>
              <a:buNone/>
            </a:pPr>
            <a:r>
              <a:rPr lang="en-US" altLang="en-US" sz="2200" smtClean="0"/>
              <a:t>D. At the bottom of the dam, the kinetic energy gained by the water is largely converted into heat and sound as the water dashes against the rocks.                                                                                                                </a:t>
            </a:r>
          </a:p>
        </p:txBody>
      </p:sp>
      <p:pic>
        <p:nvPicPr>
          <p:cNvPr id="14340" name="Picture 8" descr="FG08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37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AE7038D-BF0A-4085-8E99-63616FA2993A}" type="slidenum">
              <a:rPr lang="en-US" altLang="en-US" sz="1400" smtClean="0"/>
              <a:pPr>
                <a:spcBef>
                  <a:spcPct val="0"/>
                </a:spcBef>
                <a:buFontTx/>
                <a:buNone/>
              </a:pPr>
              <a:t>12</a:t>
            </a:fld>
            <a:endParaRPr lang="en-US" altLang="en-US" sz="1400" smtClean="0"/>
          </a:p>
        </p:txBody>
      </p:sp>
      <p:sp>
        <p:nvSpPr>
          <p:cNvPr id="15363" name="Rectangle 2"/>
          <p:cNvSpPr>
            <a:spLocks noGrp="1" noChangeArrowheads="1"/>
          </p:cNvSpPr>
          <p:nvPr>
            <p:ph type="title"/>
          </p:nvPr>
        </p:nvSpPr>
        <p:spPr/>
        <p:txBody>
          <a:bodyPr/>
          <a:lstStyle/>
          <a:p>
            <a:pPr eaLnBrk="1" hangingPunct="1"/>
            <a:r>
              <a:rPr lang="en-US" altLang="en-US" smtClean="0"/>
              <a:t>1</a:t>
            </a:r>
            <a:r>
              <a:rPr lang="en-US" altLang="en-US" baseline="30000" smtClean="0"/>
              <a:t>st</a:t>
            </a:r>
            <a:r>
              <a:rPr lang="en-US" altLang="en-US" smtClean="0"/>
              <a:t> Law of Thermodynamics</a:t>
            </a:r>
          </a:p>
        </p:txBody>
      </p:sp>
      <p:sp>
        <p:nvSpPr>
          <p:cNvPr id="15364" name="Rectangle 3"/>
          <p:cNvSpPr>
            <a:spLocks noGrp="1" noChangeArrowheads="1"/>
          </p:cNvSpPr>
          <p:nvPr>
            <p:ph type="body" sz="half" idx="1"/>
          </p:nvPr>
        </p:nvSpPr>
        <p:spPr>
          <a:xfrm>
            <a:off x="228600" y="1981200"/>
            <a:ext cx="5029200" cy="4114800"/>
          </a:xfrm>
        </p:spPr>
        <p:txBody>
          <a:bodyPr/>
          <a:lstStyle/>
          <a:p>
            <a:pPr eaLnBrk="1" hangingPunct="1">
              <a:lnSpc>
                <a:spcPct val="90000"/>
              </a:lnSpc>
              <a:buFontTx/>
              <a:buNone/>
            </a:pPr>
            <a:r>
              <a:rPr lang="en-US" altLang="en-US" sz="3600" smtClean="0"/>
              <a:t>The energy of the universe is constant</a:t>
            </a:r>
          </a:p>
          <a:p>
            <a:pPr eaLnBrk="1" hangingPunct="1">
              <a:lnSpc>
                <a:spcPct val="90000"/>
              </a:lnSpc>
              <a:buFontTx/>
              <a:buNone/>
            </a:pPr>
            <a:endParaRPr lang="en-US" altLang="en-US" sz="3600" smtClean="0"/>
          </a:p>
          <a:p>
            <a:pPr eaLnBrk="1" hangingPunct="1">
              <a:lnSpc>
                <a:spcPct val="90000"/>
              </a:lnSpc>
              <a:buFontTx/>
              <a:buNone/>
            </a:pPr>
            <a:r>
              <a:rPr lang="en-US" altLang="en-US" sz="2600" b="1" smtClean="0"/>
              <a:t>Universe  = System + Surroundings</a:t>
            </a:r>
          </a:p>
          <a:p>
            <a:pPr eaLnBrk="1" hangingPunct="1">
              <a:lnSpc>
                <a:spcPct val="90000"/>
              </a:lnSpc>
              <a:buFontTx/>
              <a:buNone/>
            </a:pPr>
            <a:endParaRPr lang="en-US" altLang="en-US" sz="2600" b="1" smtClean="0"/>
          </a:p>
          <a:p>
            <a:pPr eaLnBrk="1" hangingPunct="1">
              <a:lnSpc>
                <a:spcPct val="90000"/>
              </a:lnSpc>
              <a:buFontTx/>
              <a:buNone/>
            </a:pPr>
            <a:endParaRPr lang="en-US" altLang="en-US" sz="2000" smtClean="0"/>
          </a:p>
          <a:p>
            <a:pPr eaLnBrk="1" hangingPunct="1">
              <a:lnSpc>
                <a:spcPct val="90000"/>
              </a:lnSpc>
              <a:buFontTx/>
              <a:buNone/>
            </a:pPr>
            <a:r>
              <a:rPr lang="en-US" altLang="en-US" sz="2000" smtClean="0"/>
              <a:t> </a:t>
            </a:r>
          </a:p>
        </p:txBody>
      </p:sp>
      <p:pic>
        <p:nvPicPr>
          <p:cNvPr id="15365" name="Picture 6" descr="MilkyWay"/>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5448300" y="2057400"/>
            <a:ext cx="3695700" cy="38862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6EE1E3C-11B1-4BD2-918D-A2821EA02391}" type="slidenum">
              <a:rPr lang="en-US" altLang="en-US" sz="1400" smtClean="0"/>
              <a:pPr>
                <a:spcBef>
                  <a:spcPct val="0"/>
                </a:spcBef>
                <a:buFontTx/>
                <a:buNone/>
              </a:pPr>
              <a:t>13</a:t>
            </a:fld>
            <a:endParaRPr lang="en-US" altLang="en-US" sz="1400" smtClean="0"/>
          </a:p>
        </p:txBody>
      </p:sp>
      <p:sp>
        <p:nvSpPr>
          <p:cNvPr id="16387" name="Rectangle 2"/>
          <p:cNvSpPr>
            <a:spLocks noGrp="1" noChangeArrowheads="1"/>
          </p:cNvSpPr>
          <p:nvPr>
            <p:ph type="title"/>
          </p:nvPr>
        </p:nvSpPr>
        <p:spPr/>
        <p:txBody>
          <a:bodyPr/>
          <a:lstStyle/>
          <a:p>
            <a:pPr eaLnBrk="1" hangingPunct="1"/>
            <a:r>
              <a:rPr lang="en-US" altLang="en-US" smtClean="0"/>
              <a:t>Internal Energy</a:t>
            </a:r>
          </a:p>
        </p:txBody>
      </p:sp>
      <p:sp>
        <p:nvSpPr>
          <p:cNvPr id="16388" name="Rectangle 3"/>
          <p:cNvSpPr>
            <a:spLocks noGrp="1" noChangeArrowheads="1"/>
          </p:cNvSpPr>
          <p:nvPr>
            <p:ph type="body" idx="1"/>
          </p:nvPr>
        </p:nvSpPr>
        <p:spPr>
          <a:xfrm>
            <a:off x="304800" y="1905000"/>
            <a:ext cx="7848600" cy="4495800"/>
          </a:xfrm>
        </p:spPr>
        <p:txBody>
          <a:bodyPr/>
          <a:lstStyle/>
          <a:p>
            <a:pPr eaLnBrk="1" hangingPunct="1"/>
            <a:r>
              <a:rPr lang="en-US" altLang="en-US" smtClean="0"/>
              <a:t>The energy (E) of a system can be defined as the sum of  the kinetic and potential energies of all of the particles in a system. </a:t>
            </a:r>
          </a:p>
          <a:p>
            <a:pPr eaLnBrk="1" hangingPunct="1"/>
            <a:endParaRPr lang="en-US" altLang="en-US" smtClean="0"/>
          </a:p>
          <a:p>
            <a:pPr eaLnBrk="1" hangingPunct="1"/>
            <a:r>
              <a:rPr lang="en-US" altLang="en-US" smtClean="0"/>
              <a:t>Internal energy can be changed by a flow of HEAT, WORK, or BOTH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9DE36F0-784A-49A0-B3DB-70B88CEB3361}" type="slidenum">
              <a:rPr lang="en-US" altLang="en-US" sz="1400" smtClean="0"/>
              <a:pPr>
                <a:spcBef>
                  <a:spcPct val="0"/>
                </a:spcBef>
                <a:buFontTx/>
                <a:buNone/>
              </a:pPr>
              <a:t>14</a:t>
            </a:fld>
            <a:endParaRPr lang="en-US" altLang="en-US" sz="1400" smtClean="0"/>
          </a:p>
        </p:txBody>
      </p:sp>
      <p:sp>
        <p:nvSpPr>
          <p:cNvPr id="17411" name="Rectangle 2"/>
          <p:cNvSpPr>
            <a:spLocks noGrp="1" noChangeArrowheads="1"/>
          </p:cNvSpPr>
          <p:nvPr>
            <p:ph type="title"/>
          </p:nvPr>
        </p:nvSpPr>
        <p:spPr>
          <a:xfrm>
            <a:off x="0" y="228600"/>
            <a:ext cx="9144000" cy="1447800"/>
          </a:xfrm>
        </p:spPr>
        <p:txBody>
          <a:bodyPr/>
          <a:lstStyle/>
          <a:p>
            <a:pPr eaLnBrk="1" hangingPunct="1"/>
            <a:r>
              <a:rPr lang="en-US" altLang="en-US" smtClean="0"/>
              <a:t>Equation of the 1</a:t>
            </a:r>
            <a:r>
              <a:rPr lang="en-US" altLang="en-US" baseline="30000" smtClean="0"/>
              <a:t>st</a:t>
            </a:r>
            <a:r>
              <a:rPr lang="en-US" altLang="en-US" smtClean="0"/>
              <a:t>  Law of Thermodynamics </a:t>
            </a:r>
          </a:p>
        </p:txBody>
      </p:sp>
      <p:sp>
        <p:nvSpPr>
          <p:cNvPr id="17412" name="Rectangle 3"/>
          <p:cNvSpPr>
            <a:spLocks noGrp="1" noChangeArrowheads="1"/>
          </p:cNvSpPr>
          <p:nvPr>
            <p:ph type="body" idx="1"/>
          </p:nvPr>
        </p:nvSpPr>
        <p:spPr>
          <a:xfrm>
            <a:off x="0" y="1981200"/>
            <a:ext cx="8610600" cy="4876800"/>
          </a:xfrm>
        </p:spPr>
        <p:txBody>
          <a:bodyPr/>
          <a:lstStyle/>
          <a:p>
            <a:pPr algn="ctr" eaLnBrk="1" hangingPunct="1">
              <a:buFontTx/>
              <a:buNone/>
            </a:pPr>
            <a:r>
              <a:rPr lang="en-US" altLang="en-US" sz="4000" smtClean="0">
                <a:solidFill>
                  <a:schemeClr val="tx2"/>
                </a:solidFill>
                <a:latin typeface="Symbol" panose="05050102010706020507" pitchFamily="18" charset="2"/>
              </a:rPr>
              <a:t></a:t>
            </a:r>
            <a:r>
              <a:rPr lang="en-US" altLang="en-US" sz="4000" i="1" smtClean="0">
                <a:solidFill>
                  <a:schemeClr val="tx2"/>
                </a:solidFill>
              </a:rPr>
              <a:t>E</a:t>
            </a:r>
            <a:r>
              <a:rPr lang="en-US" altLang="en-US" sz="4000" smtClean="0"/>
              <a:t>  =  </a:t>
            </a:r>
            <a:r>
              <a:rPr lang="en-US" altLang="en-US" sz="4000" i="1" smtClean="0">
                <a:solidFill>
                  <a:schemeClr val="accent1"/>
                </a:solidFill>
              </a:rPr>
              <a:t>q</a:t>
            </a:r>
            <a:r>
              <a:rPr lang="en-US" altLang="en-US" sz="4000" smtClean="0">
                <a:solidFill>
                  <a:schemeClr val="accent1"/>
                </a:solidFill>
              </a:rPr>
              <a:t> </a:t>
            </a:r>
            <a:r>
              <a:rPr lang="en-US" altLang="en-US" sz="4000" smtClean="0"/>
              <a:t>+ </a:t>
            </a:r>
            <a:r>
              <a:rPr lang="en-US" altLang="en-US" sz="4000" i="1" smtClean="0">
                <a:solidFill>
                  <a:srgbClr val="66CCFF"/>
                </a:solidFill>
              </a:rPr>
              <a:t>w</a:t>
            </a:r>
            <a:endParaRPr lang="en-US" altLang="en-US" sz="4000" smtClean="0">
              <a:solidFill>
                <a:srgbClr val="66CCFF"/>
              </a:solidFill>
            </a:endParaRPr>
          </a:p>
          <a:p>
            <a:pPr eaLnBrk="1" hangingPunct="1">
              <a:spcBef>
                <a:spcPct val="70000"/>
              </a:spcBef>
              <a:buFontTx/>
              <a:buNone/>
            </a:pPr>
            <a:r>
              <a:rPr lang="en-US" altLang="en-US" sz="4000" smtClean="0">
                <a:solidFill>
                  <a:schemeClr val="tx2"/>
                </a:solidFill>
                <a:latin typeface="Symbol" panose="05050102010706020507" pitchFamily="18" charset="2"/>
              </a:rPr>
              <a:t></a:t>
            </a:r>
            <a:r>
              <a:rPr lang="en-US" altLang="en-US" sz="4000" i="1" smtClean="0">
                <a:solidFill>
                  <a:schemeClr val="tx2"/>
                </a:solidFill>
              </a:rPr>
              <a:t>E</a:t>
            </a:r>
            <a:r>
              <a:rPr lang="en-US" altLang="en-US" sz="4000" smtClean="0"/>
              <a:t> = change in system’s internal energy</a:t>
            </a:r>
          </a:p>
          <a:p>
            <a:pPr eaLnBrk="1" hangingPunct="1">
              <a:buFontTx/>
              <a:buNone/>
            </a:pPr>
            <a:r>
              <a:rPr lang="en-US" altLang="en-US" sz="4000" i="1" smtClean="0">
                <a:solidFill>
                  <a:schemeClr val="accent1"/>
                </a:solidFill>
              </a:rPr>
              <a:t>q</a:t>
            </a:r>
            <a:r>
              <a:rPr lang="en-US" altLang="en-US" sz="4000" smtClean="0"/>
              <a:t> = heat</a:t>
            </a:r>
          </a:p>
          <a:p>
            <a:pPr eaLnBrk="1" hangingPunct="1">
              <a:buFontTx/>
              <a:buNone/>
            </a:pPr>
            <a:r>
              <a:rPr lang="en-US" altLang="en-US" sz="4000" i="1" smtClean="0">
                <a:solidFill>
                  <a:srgbClr val="66CCFF"/>
                </a:solidFill>
              </a:rPr>
              <a:t>w</a:t>
            </a:r>
            <a:r>
              <a:rPr lang="en-US" altLang="en-US" sz="4000" smtClean="0"/>
              <a:t> = work</a:t>
            </a:r>
          </a:p>
          <a:p>
            <a:pPr eaLnBrk="1" hangingPunct="1"/>
            <a:endParaRPr lang="en-US"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86E067-8135-4652-BC97-87594D3C8863}" type="slidenum">
              <a:rPr lang="en-US" altLang="en-US" sz="1400" smtClean="0"/>
              <a:pPr>
                <a:spcBef>
                  <a:spcPct val="0"/>
                </a:spcBef>
                <a:buFontTx/>
                <a:buNone/>
              </a:pPr>
              <a:t>15</a:t>
            </a:fld>
            <a:endParaRPr lang="en-US" altLang="en-US" sz="1400" smtClean="0"/>
          </a:p>
        </p:txBody>
      </p:sp>
      <p:pic>
        <p:nvPicPr>
          <p:cNvPr id="18435" name="Picture 4" descr="Sign conventions used in thermodynam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04800"/>
            <a:ext cx="496728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C94102C-3B4C-4700-82E8-EA12A7FD564A}" type="slidenum">
              <a:rPr lang="en-US" altLang="en-US" sz="1400" smtClean="0"/>
              <a:pPr>
                <a:spcBef>
                  <a:spcPct val="0"/>
                </a:spcBef>
                <a:buFontTx/>
                <a:buNone/>
              </a:pPr>
              <a:t>16</a:t>
            </a:fld>
            <a:endParaRPr lang="en-US" altLang="en-US" sz="1400" smtClean="0"/>
          </a:p>
        </p:txBody>
      </p:sp>
      <p:sp>
        <p:nvSpPr>
          <p:cNvPr id="19459" name="Rectangle 3"/>
          <p:cNvSpPr>
            <a:spLocks noGrp="1" noChangeArrowheads="1"/>
          </p:cNvSpPr>
          <p:nvPr>
            <p:ph type="body" idx="1"/>
          </p:nvPr>
        </p:nvSpPr>
        <p:spPr>
          <a:xfrm>
            <a:off x="0" y="685800"/>
            <a:ext cx="8534400" cy="5715000"/>
          </a:xfrm>
        </p:spPr>
        <p:txBody>
          <a:bodyPr/>
          <a:lstStyle/>
          <a:p>
            <a:pPr algn="ctr" eaLnBrk="1" hangingPunct="1">
              <a:buFontTx/>
              <a:buNone/>
            </a:pPr>
            <a:r>
              <a:rPr lang="en-US" altLang="en-US" sz="4500" b="1" smtClean="0">
                <a:solidFill>
                  <a:schemeClr val="tx2"/>
                </a:solidFill>
                <a:latin typeface="Symbol" panose="05050102010706020507" pitchFamily="18" charset="2"/>
              </a:rPr>
              <a:t></a:t>
            </a:r>
            <a:r>
              <a:rPr lang="en-US" altLang="en-US" sz="4500" b="1" i="1" smtClean="0">
                <a:solidFill>
                  <a:schemeClr val="tx2"/>
                </a:solidFill>
              </a:rPr>
              <a:t>E = E</a:t>
            </a:r>
            <a:r>
              <a:rPr lang="en-US" altLang="en-US" sz="4500" b="1" i="1" baseline="-25000" smtClean="0">
                <a:solidFill>
                  <a:schemeClr val="tx2"/>
                </a:solidFill>
              </a:rPr>
              <a:t>f </a:t>
            </a:r>
            <a:r>
              <a:rPr lang="en-US" altLang="en-US" sz="4500" b="1" i="1" smtClean="0">
                <a:solidFill>
                  <a:schemeClr val="tx2"/>
                </a:solidFill>
              </a:rPr>
              <a:t> - E</a:t>
            </a:r>
            <a:r>
              <a:rPr lang="en-US" altLang="en-US" sz="4500" b="1" i="1" baseline="-25000" smtClean="0">
                <a:solidFill>
                  <a:schemeClr val="tx2"/>
                </a:solidFill>
              </a:rPr>
              <a:t>1</a:t>
            </a:r>
            <a:r>
              <a:rPr lang="en-US" altLang="en-US" sz="4500" b="1" i="1" smtClean="0">
                <a:solidFill>
                  <a:schemeClr val="tx2"/>
                </a:solidFill>
              </a:rPr>
              <a:t> </a:t>
            </a:r>
          </a:p>
          <a:p>
            <a:pPr eaLnBrk="1" hangingPunct="1">
              <a:buFontTx/>
              <a:buNone/>
            </a:pPr>
            <a:endParaRPr lang="en-US" altLang="en-US" sz="4500" b="1" i="1" smtClean="0">
              <a:solidFill>
                <a:schemeClr val="tx2"/>
              </a:solidFill>
            </a:endParaRPr>
          </a:p>
          <a:p>
            <a:pPr eaLnBrk="1" hangingPunct="1">
              <a:buFontTx/>
              <a:buNone/>
            </a:pPr>
            <a:r>
              <a:rPr lang="en-US" altLang="en-US" sz="4000" b="1" smtClean="0">
                <a:solidFill>
                  <a:schemeClr val="tx2"/>
                </a:solidFill>
                <a:latin typeface="Symbol" panose="05050102010706020507" pitchFamily="18" charset="2"/>
              </a:rPr>
              <a:t></a:t>
            </a:r>
            <a:r>
              <a:rPr lang="en-US" altLang="en-US" sz="4000" b="1" i="1" smtClean="0">
                <a:solidFill>
                  <a:schemeClr val="tx2"/>
                </a:solidFill>
              </a:rPr>
              <a:t>E &gt; 0</a:t>
            </a:r>
            <a:r>
              <a:rPr lang="en-US" altLang="en-US" sz="4000" i="1" smtClean="0">
                <a:solidFill>
                  <a:schemeClr val="tx2"/>
                </a:solidFill>
              </a:rPr>
              <a:t> = system gained energy </a:t>
            </a:r>
          </a:p>
          <a:p>
            <a:pPr eaLnBrk="1" hangingPunct="1">
              <a:buFontTx/>
              <a:buNone/>
            </a:pPr>
            <a:endParaRPr lang="en-US" altLang="en-US" sz="4000" i="1" smtClean="0">
              <a:solidFill>
                <a:schemeClr val="tx2"/>
              </a:solidFill>
            </a:endParaRPr>
          </a:p>
          <a:p>
            <a:pPr eaLnBrk="1" hangingPunct="1">
              <a:buFontTx/>
              <a:buNone/>
            </a:pPr>
            <a:r>
              <a:rPr lang="en-US" altLang="en-US" sz="4000" b="1" smtClean="0">
                <a:solidFill>
                  <a:schemeClr val="tx2"/>
                </a:solidFill>
                <a:latin typeface="Symbol" panose="05050102010706020507" pitchFamily="18" charset="2"/>
              </a:rPr>
              <a:t></a:t>
            </a:r>
            <a:r>
              <a:rPr lang="en-US" altLang="en-US" sz="4000" b="1" i="1" smtClean="0">
                <a:solidFill>
                  <a:schemeClr val="tx2"/>
                </a:solidFill>
              </a:rPr>
              <a:t>E &lt; 0</a:t>
            </a:r>
            <a:r>
              <a:rPr lang="en-US" altLang="en-US" sz="4000" i="1" smtClean="0">
                <a:solidFill>
                  <a:schemeClr val="tx2"/>
                </a:solidFill>
              </a:rPr>
              <a:t> = system lost energy to the surroundings</a:t>
            </a:r>
          </a:p>
        </p:txBody>
      </p:sp>
      <p:sp>
        <p:nvSpPr>
          <p:cNvPr id="19460" name="Text Box 4"/>
          <p:cNvSpPr txBox="1">
            <a:spLocks noChangeArrowheads="1"/>
          </p:cNvSpPr>
          <p:nvPr/>
        </p:nvSpPr>
        <p:spPr bwMode="auto">
          <a:xfrm>
            <a:off x="304800" y="60198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Energy!!!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1FB43EF-5438-4BB3-B633-CF38B61AD3B1}" type="slidenum">
              <a:rPr lang="en-US" altLang="en-US" sz="1400" smtClean="0"/>
              <a:pPr>
                <a:spcBef>
                  <a:spcPct val="0"/>
                </a:spcBef>
                <a:buFontTx/>
                <a:buNone/>
              </a:pPr>
              <a:t>17</a:t>
            </a:fld>
            <a:endParaRPr lang="en-US" altLang="en-US" sz="1400" smtClean="0"/>
          </a:p>
        </p:txBody>
      </p:sp>
      <p:sp>
        <p:nvSpPr>
          <p:cNvPr id="20483" name="Rectangle 2"/>
          <p:cNvSpPr>
            <a:spLocks noGrp="1" noChangeArrowheads="1"/>
          </p:cNvSpPr>
          <p:nvPr>
            <p:ph type="title"/>
          </p:nvPr>
        </p:nvSpPr>
        <p:spPr/>
        <p:txBody>
          <a:bodyPr/>
          <a:lstStyle/>
          <a:p>
            <a:pPr eaLnBrk="1" hangingPunct="1"/>
            <a:r>
              <a:rPr lang="en-US" altLang="en-US" smtClean="0"/>
              <a:t>Work  (w) </a:t>
            </a:r>
          </a:p>
        </p:txBody>
      </p:sp>
      <p:sp>
        <p:nvSpPr>
          <p:cNvPr id="20484" name="Rectangle 3"/>
          <p:cNvSpPr>
            <a:spLocks noGrp="1" noChangeArrowheads="1"/>
          </p:cNvSpPr>
          <p:nvPr>
            <p:ph type="body" idx="1"/>
          </p:nvPr>
        </p:nvSpPr>
        <p:spPr/>
        <p:txBody>
          <a:bodyPr/>
          <a:lstStyle/>
          <a:p>
            <a:pPr eaLnBrk="1" hangingPunct="1">
              <a:lnSpc>
                <a:spcPct val="90000"/>
              </a:lnSpc>
              <a:buFontTx/>
              <a:buNone/>
            </a:pPr>
            <a:r>
              <a:rPr lang="en-US" altLang="en-US" smtClean="0"/>
              <a:t> </a:t>
            </a:r>
          </a:p>
          <a:p>
            <a:pPr eaLnBrk="1" hangingPunct="1">
              <a:lnSpc>
                <a:spcPct val="90000"/>
              </a:lnSpc>
              <a:buFontTx/>
              <a:buNone/>
            </a:pPr>
            <a:r>
              <a:rPr lang="en-US" altLang="en-US" smtClean="0">
                <a:solidFill>
                  <a:schemeClr val="tx2"/>
                </a:solidFill>
              </a:rPr>
              <a:t>W &gt; 0 = work is done </a:t>
            </a:r>
            <a:r>
              <a:rPr lang="en-US" altLang="en-US" u="sng" smtClean="0">
                <a:solidFill>
                  <a:schemeClr val="tx2"/>
                </a:solidFill>
              </a:rPr>
              <a:t>ON</a:t>
            </a:r>
            <a:r>
              <a:rPr lang="en-US" altLang="en-US" smtClean="0">
                <a:solidFill>
                  <a:schemeClr val="tx2"/>
                </a:solidFill>
              </a:rPr>
              <a:t> the system</a:t>
            </a:r>
          </a:p>
          <a:p>
            <a:pPr eaLnBrk="1" hangingPunct="1">
              <a:lnSpc>
                <a:spcPct val="90000"/>
              </a:lnSpc>
              <a:buFontTx/>
              <a:buNone/>
            </a:pPr>
            <a:r>
              <a:rPr lang="en-US" altLang="en-US" smtClean="0">
                <a:solidFill>
                  <a:schemeClr val="tx2"/>
                </a:solidFill>
              </a:rPr>
              <a:t>                     ( + W) </a:t>
            </a:r>
          </a:p>
          <a:p>
            <a:pPr eaLnBrk="1" hangingPunct="1">
              <a:lnSpc>
                <a:spcPct val="90000"/>
              </a:lnSpc>
              <a:buFontTx/>
              <a:buNone/>
            </a:pPr>
            <a:endParaRPr lang="en-US" altLang="en-US" smtClean="0">
              <a:solidFill>
                <a:schemeClr val="tx2"/>
              </a:solidFill>
            </a:endParaRPr>
          </a:p>
          <a:p>
            <a:pPr eaLnBrk="1" hangingPunct="1">
              <a:lnSpc>
                <a:spcPct val="90000"/>
              </a:lnSpc>
              <a:buFontTx/>
              <a:buNone/>
            </a:pPr>
            <a:r>
              <a:rPr lang="en-US" altLang="en-US" smtClean="0">
                <a:solidFill>
                  <a:schemeClr val="tx2"/>
                </a:solidFill>
              </a:rPr>
              <a:t>W &lt; 0 = work is done </a:t>
            </a:r>
            <a:r>
              <a:rPr lang="en-US" altLang="en-US" u="sng" smtClean="0">
                <a:solidFill>
                  <a:schemeClr val="tx2"/>
                </a:solidFill>
              </a:rPr>
              <a:t>BY </a:t>
            </a:r>
            <a:r>
              <a:rPr lang="en-US" altLang="en-US" smtClean="0">
                <a:solidFill>
                  <a:schemeClr val="tx2"/>
                </a:solidFill>
              </a:rPr>
              <a:t>the system on the surroundings. </a:t>
            </a:r>
          </a:p>
          <a:p>
            <a:pPr eaLnBrk="1" hangingPunct="1">
              <a:lnSpc>
                <a:spcPct val="90000"/>
              </a:lnSpc>
              <a:buFontTx/>
              <a:buNone/>
            </a:pPr>
            <a:endParaRPr lang="en-US" altLang="en-US" smtClean="0">
              <a:solidFill>
                <a:schemeClr val="tx2"/>
              </a:solidFill>
            </a:endParaRPr>
          </a:p>
          <a:p>
            <a:pPr eaLnBrk="1" hangingPunct="1">
              <a:lnSpc>
                <a:spcPct val="90000"/>
              </a:lnSpc>
              <a:buFontTx/>
              <a:buNone/>
            </a:pPr>
            <a:r>
              <a:rPr lang="en-US" altLang="en-US" smtClean="0">
                <a:solidFill>
                  <a:schemeClr val="tx2"/>
                </a:solidFill>
              </a:rPr>
              <a:t>                   (-W)</a:t>
            </a:r>
            <a:r>
              <a:rPr lang="en-US" altLang="en-US"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E29E47-15D3-4F6E-AC3E-6B893E1EF854}" type="slidenum">
              <a:rPr lang="en-US" altLang="en-US" sz="1400" smtClean="0"/>
              <a:pPr>
                <a:spcBef>
                  <a:spcPct val="0"/>
                </a:spcBef>
                <a:buFontTx/>
                <a:buNone/>
              </a:pPr>
              <a:t>18</a:t>
            </a:fld>
            <a:endParaRPr lang="en-US" altLang="en-US" sz="1400" smtClean="0"/>
          </a:p>
        </p:txBody>
      </p:sp>
      <p:sp>
        <p:nvSpPr>
          <p:cNvPr id="21507" name="Rectangle 2"/>
          <p:cNvSpPr>
            <a:spLocks noGrp="1" noChangeArrowheads="1"/>
          </p:cNvSpPr>
          <p:nvPr>
            <p:ph type="title"/>
          </p:nvPr>
        </p:nvSpPr>
        <p:spPr/>
        <p:txBody>
          <a:bodyPr/>
          <a:lstStyle/>
          <a:p>
            <a:pPr eaLnBrk="1" hangingPunct="1"/>
            <a:r>
              <a:rPr lang="en-US" altLang="en-US" smtClean="0"/>
              <a:t>Heat (q) </a:t>
            </a:r>
          </a:p>
        </p:txBody>
      </p:sp>
      <p:sp>
        <p:nvSpPr>
          <p:cNvPr id="21508" name="Rectangle 3"/>
          <p:cNvSpPr>
            <a:spLocks noGrp="1" noChangeArrowheads="1"/>
          </p:cNvSpPr>
          <p:nvPr>
            <p:ph type="body" idx="1"/>
          </p:nvPr>
        </p:nvSpPr>
        <p:spPr/>
        <p:txBody>
          <a:bodyPr/>
          <a:lstStyle/>
          <a:p>
            <a:pPr eaLnBrk="1" hangingPunct="1">
              <a:lnSpc>
                <a:spcPct val="90000"/>
              </a:lnSpc>
              <a:buFontTx/>
              <a:buNone/>
            </a:pPr>
            <a:r>
              <a:rPr lang="en-US" altLang="en-US" sz="4000" smtClean="0">
                <a:solidFill>
                  <a:schemeClr val="tx2"/>
                </a:solidFill>
              </a:rPr>
              <a:t>q &gt; 0 = heat is added to the system.  (+ q  endothermic)  </a:t>
            </a:r>
          </a:p>
          <a:p>
            <a:pPr eaLnBrk="1" hangingPunct="1">
              <a:lnSpc>
                <a:spcPct val="90000"/>
              </a:lnSpc>
              <a:buFontTx/>
              <a:buNone/>
            </a:pPr>
            <a:endParaRPr lang="en-US" altLang="en-US" sz="4000" smtClean="0">
              <a:solidFill>
                <a:schemeClr val="tx2"/>
              </a:solidFill>
            </a:endParaRPr>
          </a:p>
          <a:p>
            <a:pPr eaLnBrk="1" hangingPunct="1">
              <a:lnSpc>
                <a:spcPct val="90000"/>
              </a:lnSpc>
              <a:buFontTx/>
              <a:buNone/>
            </a:pPr>
            <a:endParaRPr lang="en-US" altLang="en-US" sz="4000" smtClean="0">
              <a:solidFill>
                <a:schemeClr val="tx2"/>
              </a:solidFill>
            </a:endParaRPr>
          </a:p>
          <a:p>
            <a:pPr eaLnBrk="1" hangingPunct="1">
              <a:lnSpc>
                <a:spcPct val="90000"/>
              </a:lnSpc>
              <a:buFontTx/>
              <a:buNone/>
            </a:pPr>
            <a:endParaRPr lang="en-US" altLang="en-US" sz="4000" smtClean="0">
              <a:solidFill>
                <a:schemeClr val="tx2"/>
              </a:solidFill>
            </a:endParaRPr>
          </a:p>
          <a:p>
            <a:pPr eaLnBrk="1" hangingPunct="1">
              <a:lnSpc>
                <a:spcPct val="90000"/>
              </a:lnSpc>
              <a:buFontTx/>
              <a:buNone/>
            </a:pPr>
            <a:r>
              <a:rPr lang="en-US" altLang="en-US" sz="4000" smtClean="0">
                <a:solidFill>
                  <a:schemeClr val="tx2"/>
                </a:solidFill>
              </a:rPr>
              <a:t>q &lt; 0 = heat is released from the system  (-q exothermic)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5FFB910-FA3F-4252-AD37-916315F08568}" type="slidenum">
              <a:rPr lang="en-US" altLang="en-US" sz="1400" smtClean="0"/>
              <a:pPr>
                <a:spcBef>
                  <a:spcPct val="0"/>
                </a:spcBef>
                <a:buFontTx/>
                <a:buNone/>
              </a:pPr>
              <a:t>19</a:t>
            </a:fld>
            <a:endParaRPr lang="en-US" altLang="en-US" sz="1400" smtClean="0"/>
          </a:p>
        </p:txBody>
      </p:sp>
      <p:sp>
        <p:nvSpPr>
          <p:cNvPr id="22531" name="Rectangle 2"/>
          <p:cNvSpPr>
            <a:spLocks noGrp="1" noChangeArrowheads="1"/>
          </p:cNvSpPr>
          <p:nvPr>
            <p:ph type="title"/>
          </p:nvPr>
        </p:nvSpPr>
        <p:spPr/>
        <p:txBody>
          <a:bodyPr/>
          <a:lstStyle/>
          <a:p>
            <a:pPr eaLnBrk="1" hangingPunct="1"/>
            <a:r>
              <a:rPr lang="en-US" altLang="en-US" smtClean="0"/>
              <a:t>Example: </a:t>
            </a:r>
          </a:p>
        </p:txBody>
      </p:sp>
      <p:sp>
        <p:nvSpPr>
          <p:cNvPr id="22532" name="Rectangle 3"/>
          <p:cNvSpPr>
            <a:spLocks noGrp="1" noChangeArrowheads="1"/>
          </p:cNvSpPr>
          <p:nvPr>
            <p:ph type="body" idx="1"/>
          </p:nvPr>
        </p:nvSpPr>
        <p:spPr>
          <a:xfrm>
            <a:off x="381000" y="1981200"/>
            <a:ext cx="8229600" cy="4572000"/>
          </a:xfrm>
        </p:spPr>
        <p:txBody>
          <a:bodyPr/>
          <a:lstStyle/>
          <a:p>
            <a:pPr eaLnBrk="1" hangingPunct="1">
              <a:buFontTx/>
              <a:buNone/>
            </a:pPr>
            <a:r>
              <a:rPr lang="en-US" altLang="en-US" sz="4000" smtClean="0">
                <a:solidFill>
                  <a:schemeClr val="tx2"/>
                </a:solidFill>
              </a:rPr>
              <a:t>Calculate </a:t>
            </a:r>
            <a:r>
              <a:rPr lang="en-US" altLang="en-US" sz="4000" smtClean="0">
                <a:solidFill>
                  <a:schemeClr val="tx2"/>
                </a:solidFill>
                <a:latin typeface="Symbol" panose="05050102010706020507" pitchFamily="18" charset="2"/>
              </a:rPr>
              <a:t></a:t>
            </a:r>
            <a:r>
              <a:rPr lang="en-US" altLang="en-US" sz="4000" smtClean="0">
                <a:solidFill>
                  <a:schemeClr val="tx2"/>
                </a:solidFill>
              </a:rPr>
              <a:t>E for a system undergoing and </a:t>
            </a:r>
            <a:r>
              <a:rPr lang="en-US" altLang="en-US" sz="4000" smtClean="0">
                <a:solidFill>
                  <a:srgbClr val="003366"/>
                </a:solidFill>
              </a:rPr>
              <a:t>endothermic</a:t>
            </a:r>
            <a:r>
              <a:rPr lang="en-US" altLang="en-US" sz="4000" smtClean="0">
                <a:solidFill>
                  <a:srgbClr val="FF0000"/>
                </a:solidFill>
              </a:rPr>
              <a:t> </a:t>
            </a:r>
            <a:r>
              <a:rPr lang="en-US" altLang="en-US" sz="4000" smtClean="0">
                <a:solidFill>
                  <a:schemeClr val="tx2"/>
                </a:solidFill>
              </a:rPr>
              <a:t>process in which 15.6 kJ of heat flows and where 1.4 kJ of work is </a:t>
            </a:r>
            <a:r>
              <a:rPr lang="en-US" altLang="en-US" sz="4000" smtClean="0">
                <a:solidFill>
                  <a:srgbClr val="333300"/>
                </a:solidFill>
              </a:rPr>
              <a:t>done by the system. </a:t>
            </a:r>
          </a:p>
          <a:p>
            <a:pPr eaLnBrk="1" hangingPunct="1">
              <a:buFontTx/>
              <a:buNone/>
            </a:pPr>
            <a:endParaRPr lang="en-US" altLang="en-US" sz="4000" smtClean="0">
              <a:solidFill>
                <a:srgbClr val="3333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9A097EF-A760-4543-B1AA-24D847AA07A9}" type="slidenum">
              <a:rPr lang="en-US" altLang="en-US" sz="1400" smtClean="0"/>
              <a:pPr>
                <a:spcBef>
                  <a:spcPct val="0"/>
                </a:spcBef>
                <a:buFontTx/>
                <a:buNone/>
              </a:pPr>
              <a:t>2</a:t>
            </a:fld>
            <a:endParaRPr lang="en-US" altLang="en-US" sz="1400" smtClean="0"/>
          </a:p>
        </p:txBody>
      </p:sp>
      <p:sp>
        <p:nvSpPr>
          <p:cNvPr id="5123" name="Rectangle 2"/>
          <p:cNvSpPr>
            <a:spLocks noGrp="1" noChangeArrowheads="1"/>
          </p:cNvSpPr>
          <p:nvPr>
            <p:ph type="title"/>
          </p:nvPr>
        </p:nvSpPr>
        <p:spPr/>
        <p:txBody>
          <a:bodyPr/>
          <a:lstStyle/>
          <a:p>
            <a:pPr eaLnBrk="1" hangingPunct="1"/>
            <a:r>
              <a:rPr lang="en-US" altLang="en-US" smtClean="0"/>
              <a:t>6. 1 The Nature of Energy </a:t>
            </a:r>
          </a:p>
        </p:txBody>
      </p:sp>
      <p:sp>
        <p:nvSpPr>
          <p:cNvPr id="5124" name="Rectangle 3"/>
          <p:cNvSpPr>
            <a:spLocks noGrp="1" noChangeArrowheads="1"/>
          </p:cNvSpPr>
          <p:nvPr>
            <p:ph type="body" idx="1"/>
          </p:nvPr>
        </p:nvSpPr>
        <p:spPr/>
        <p:txBody>
          <a:bodyPr/>
          <a:lstStyle/>
          <a:p>
            <a:pPr eaLnBrk="1" hangingPunct="1"/>
            <a:r>
              <a:rPr lang="en-US" altLang="en-US" u="sng" smtClean="0"/>
              <a:t>Energy</a:t>
            </a:r>
            <a:r>
              <a:rPr lang="en-US" altLang="en-US" smtClean="0"/>
              <a:t> is capacity to do work or to produce heat. </a:t>
            </a:r>
          </a:p>
          <a:p>
            <a:pPr eaLnBrk="1" hangingPunct="1"/>
            <a:endParaRPr lang="en-US" altLang="en-US" smtClean="0"/>
          </a:p>
          <a:p>
            <a:pPr eaLnBrk="1" hangingPunct="1"/>
            <a:r>
              <a:rPr lang="en-US" altLang="en-US" u="sng" smtClean="0"/>
              <a:t>Thermochemistry</a:t>
            </a:r>
            <a:r>
              <a:rPr lang="en-US" altLang="en-US" smtClean="0"/>
              <a:t> is the relationship between chemical reactions and energy changes.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EB8994C-178F-43EA-BB1C-FC80B8AC3D70}" type="slidenum">
              <a:rPr lang="en-US" altLang="en-US" sz="1400" smtClean="0"/>
              <a:pPr>
                <a:spcBef>
                  <a:spcPct val="0"/>
                </a:spcBef>
                <a:buFontTx/>
                <a:buNone/>
              </a:pPr>
              <a:t>20</a:t>
            </a:fld>
            <a:endParaRPr lang="en-US" altLang="en-US" sz="1400" smtClean="0"/>
          </a:p>
        </p:txBody>
      </p:sp>
      <p:sp>
        <p:nvSpPr>
          <p:cNvPr id="23555" name="Rectangle 2"/>
          <p:cNvSpPr>
            <a:spLocks noGrp="1" noChangeArrowheads="1"/>
          </p:cNvSpPr>
          <p:nvPr>
            <p:ph type="title"/>
          </p:nvPr>
        </p:nvSpPr>
        <p:spPr/>
        <p:txBody>
          <a:bodyPr/>
          <a:lstStyle/>
          <a:p>
            <a:pPr eaLnBrk="1" hangingPunct="1"/>
            <a:r>
              <a:rPr lang="en-US" altLang="en-US" smtClean="0"/>
              <a:t>Answer </a:t>
            </a:r>
          </a:p>
        </p:txBody>
      </p:sp>
      <p:sp>
        <p:nvSpPr>
          <p:cNvPr id="23556" name="Rectangle 3"/>
          <p:cNvSpPr>
            <a:spLocks noGrp="1" noChangeArrowheads="1"/>
          </p:cNvSpPr>
          <p:nvPr>
            <p:ph type="body" idx="1"/>
          </p:nvPr>
        </p:nvSpPr>
        <p:spPr>
          <a:xfrm>
            <a:off x="0" y="1600200"/>
            <a:ext cx="9144000" cy="4876800"/>
          </a:xfrm>
        </p:spPr>
        <p:txBody>
          <a:bodyPr/>
          <a:lstStyle/>
          <a:p>
            <a:pPr eaLnBrk="1" hangingPunct="1">
              <a:buFontTx/>
              <a:buNone/>
            </a:pPr>
            <a:r>
              <a:rPr lang="en-US" altLang="en-US" smtClean="0">
                <a:solidFill>
                  <a:srgbClr val="003366"/>
                </a:solidFill>
              </a:rPr>
              <a:t>q = + 15.6 (endothermic)</a:t>
            </a:r>
          </a:p>
          <a:p>
            <a:pPr eaLnBrk="1" hangingPunct="1">
              <a:buFontTx/>
              <a:buNone/>
            </a:pPr>
            <a:endParaRPr lang="en-US" altLang="en-US" smtClean="0">
              <a:solidFill>
                <a:srgbClr val="003366"/>
              </a:solidFill>
            </a:endParaRPr>
          </a:p>
          <a:p>
            <a:pPr eaLnBrk="1" hangingPunct="1">
              <a:buFontTx/>
              <a:buNone/>
            </a:pPr>
            <a:r>
              <a:rPr lang="en-US" altLang="en-US" smtClean="0">
                <a:solidFill>
                  <a:srgbClr val="333300"/>
                </a:solidFill>
              </a:rPr>
              <a:t>W = - 1.4 kJ (work is done by the system)</a:t>
            </a:r>
          </a:p>
          <a:p>
            <a:pPr eaLnBrk="1" hangingPunct="1">
              <a:buFontTx/>
              <a:buNone/>
            </a:pPr>
            <a:endParaRPr lang="en-US" altLang="en-US" smtClean="0"/>
          </a:p>
          <a:p>
            <a:pPr eaLnBrk="1" hangingPunct="1">
              <a:buFontTx/>
              <a:buNone/>
            </a:pPr>
            <a:r>
              <a:rPr lang="en-US" altLang="en-US" sz="4000" smtClean="0">
                <a:solidFill>
                  <a:schemeClr val="tx2"/>
                </a:solidFill>
                <a:latin typeface="Symbol" panose="05050102010706020507" pitchFamily="18" charset="2"/>
              </a:rPr>
              <a:t></a:t>
            </a:r>
            <a:r>
              <a:rPr lang="en-US" altLang="en-US" sz="4000" i="1" smtClean="0">
                <a:solidFill>
                  <a:schemeClr val="tx2"/>
                </a:solidFill>
              </a:rPr>
              <a:t>E = 15.6 - 1.4 = 14.2 </a:t>
            </a:r>
          </a:p>
          <a:p>
            <a:pPr eaLnBrk="1" hangingPunct="1">
              <a:buFontTx/>
              <a:buNone/>
            </a:pPr>
            <a:endParaRPr lang="en-US" altLang="en-US" sz="4000" i="1" smtClean="0">
              <a:solidFill>
                <a:schemeClr val="tx2"/>
              </a:solidFill>
            </a:endParaRPr>
          </a:p>
          <a:p>
            <a:pPr eaLnBrk="1" hangingPunct="1">
              <a:buFontTx/>
              <a:buNone/>
            </a:pPr>
            <a:r>
              <a:rPr lang="en-US" altLang="en-US"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6E2CECC-0FEE-48B7-AC08-E997D6C44FF0}" type="slidenum">
              <a:rPr lang="en-US" altLang="en-US" sz="1400" smtClean="0"/>
              <a:pPr>
                <a:spcBef>
                  <a:spcPct val="0"/>
                </a:spcBef>
                <a:buFontTx/>
                <a:buNone/>
              </a:pPr>
              <a:t>21</a:t>
            </a:fld>
            <a:endParaRPr lang="en-US" altLang="en-US" sz="1400" smtClean="0"/>
          </a:p>
        </p:txBody>
      </p:sp>
      <p:sp>
        <p:nvSpPr>
          <p:cNvPr id="24579" name="Rectangle 2"/>
          <p:cNvSpPr>
            <a:spLocks noGrp="1" noChangeArrowheads="1"/>
          </p:cNvSpPr>
          <p:nvPr>
            <p:ph type="title"/>
          </p:nvPr>
        </p:nvSpPr>
        <p:spPr/>
        <p:txBody>
          <a:bodyPr/>
          <a:lstStyle/>
          <a:p>
            <a:pPr eaLnBrk="1" hangingPunct="1"/>
            <a:r>
              <a:rPr lang="en-US" altLang="en-US" smtClean="0"/>
              <a:t>AP Example</a:t>
            </a:r>
          </a:p>
        </p:txBody>
      </p:sp>
      <p:pic>
        <p:nvPicPr>
          <p:cNvPr id="24580"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676400"/>
            <a:ext cx="5638800" cy="3705225"/>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2802BC5-ADF9-4C0C-99D2-B44388795F05}" type="slidenum">
              <a:rPr lang="en-US" altLang="en-US" sz="1400" smtClean="0"/>
              <a:pPr>
                <a:spcBef>
                  <a:spcPct val="0"/>
                </a:spcBef>
                <a:buFontTx/>
                <a:buNone/>
              </a:pPr>
              <a:t>22</a:t>
            </a:fld>
            <a:endParaRPr lang="en-US" altLang="en-US" sz="1400" smtClean="0"/>
          </a:p>
        </p:txBody>
      </p:sp>
      <p:sp>
        <p:nvSpPr>
          <p:cNvPr id="25603" name="Rectangle 5"/>
          <p:cNvSpPr>
            <a:spLocks noGrp="1" noChangeArrowheads="1"/>
          </p:cNvSpPr>
          <p:nvPr>
            <p:ph type="title"/>
          </p:nvPr>
        </p:nvSpPr>
        <p:spPr/>
        <p:txBody>
          <a:bodyPr/>
          <a:lstStyle/>
          <a:p>
            <a:pPr eaLnBrk="1" hangingPunct="1"/>
            <a:endParaRPr lang="en-US" altLang="en-US" smtClean="0"/>
          </a:p>
        </p:txBody>
      </p:sp>
      <p:pic>
        <p:nvPicPr>
          <p:cNvPr id="25604"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3506788"/>
            <a:ext cx="8229600" cy="712787"/>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137CF3-7A1A-45EF-AA1F-9A21899774AF}" type="slidenum">
              <a:rPr lang="en-US" altLang="en-US" sz="1400" smtClean="0"/>
              <a:pPr>
                <a:spcBef>
                  <a:spcPct val="0"/>
                </a:spcBef>
                <a:buFontTx/>
                <a:buNone/>
              </a:pPr>
              <a:t>23</a:t>
            </a:fld>
            <a:endParaRPr lang="en-US" altLang="en-US" sz="1400" smtClean="0"/>
          </a:p>
        </p:txBody>
      </p:sp>
      <p:sp>
        <p:nvSpPr>
          <p:cNvPr id="26627" name="Rectangle 2"/>
          <p:cNvSpPr>
            <a:spLocks noGrp="1" noChangeArrowheads="1"/>
          </p:cNvSpPr>
          <p:nvPr>
            <p:ph type="title"/>
          </p:nvPr>
        </p:nvSpPr>
        <p:spPr/>
        <p:txBody>
          <a:bodyPr/>
          <a:lstStyle/>
          <a:p>
            <a:pPr eaLnBrk="1" hangingPunct="1"/>
            <a:r>
              <a:rPr lang="en-US" altLang="en-US" smtClean="0"/>
              <a:t>State Function</a:t>
            </a:r>
            <a:endParaRPr lang="el-GR" altLang="en-US" smtClean="0"/>
          </a:p>
        </p:txBody>
      </p:sp>
      <p:sp>
        <p:nvSpPr>
          <p:cNvPr id="26628" name="Rectangle 3"/>
          <p:cNvSpPr>
            <a:spLocks noGrp="1" noChangeArrowheads="1"/>
          </p:cNvSpPr>
          <p:nvPr>
            <p:ph type="body" idx="1"/>
          </p:nvPr>
        </p:nvSpPr>
        <p:spPr>
          <a:xfrm>
            <a:off x="566738" y="1752600"/>
            <a:ext cx="8196262" cy="4800600"/>
          </a:xfrm>
        </p:spPr>
        <p:txBody>
          <a:bodyPr/>
          <a:lstStyle/>
          <a:p>
            <a:pPr eaLnBrk="1" hangingPunct="1">
              <a:lnSpc>
                <a:spcPct val="80000"/>
              </a:lnSpc>
              <a:buFontTx/>
              <a:buNone/>
            </a:pPr>
            <a:r>
              <a:rPr lang="en-US" altLang="en-US" sz="2100" b="1" smtClean="0"/>
              <a:t>A Property of a function that is determined by specifying its condition or its present state</a:t>
            </a:r>
          </a:p>
          <a:p>
            <a:pPr eaLnBrk="1" hangingPunct="1">
              <a:lnSpc>
                <a:spcPct val="80000"/>
              </a:lnSpc>
              <a:buFontTx/>
              <a:buNone/>
            </a:pPr>
            <a:endParaRPr lang="en-US" altLang="en-US" sz="2100" b="1" smtClean="0"/>
          </a:p>
          <a:p>
            <a:pPr eaLnBrk="1" hangingPunct="1">
              <a:lnSpc>
                <a:spcPct val="80000"/>
              </a:lnSpc>
              <a:buFontTx/>
              <a:buNone/>
            </a:pPr>
            <a:r>
              <a:rPr lang="en-US" altLang="en-US" sz="2100" b="1" smtClean="0"/>
              <a:t>Same thing different wording:</a:t>
            </a:r>
          </a:p>
          <a:p>
            <a:pPr eaLnBrk="1" hangingPunct="1">
              <a:lnSpc>
                <a:spcPct val="80000"/>
              </a:lnSpc>
              <a:buFontTx/>
              <a:buNone/>
            </a:pPr>
            <a:r>
              <a:rPr lang="en-US" altLang="en-US" sz="2100" b="1" smtClean="0"/>
              <a:t>(A property of a system that is not dependent on the way in which the system gets to the state in which it exhibits that property.) (i.e we only care about the net change. )</a:t>
            </a:r>
          </a:p>
          <a:p>
            <a:pPr eaLnBrk="1" hangingPunct="1">
              <a:lnSpc>
                <a:spcPct val="80000"/>
              </a:lnSpc>
              <a:buFontTx/>
              <a:buNone/>
            </a:pPr>
            <a:endParaRPr lang="en-US" altLang="en-US" sz="2100" b="1" smtClean="0"/>
          </a:p>
          <a:p>
            <a:pPr eaLnBrk="1" hangingPunct="1">
              <a:lnSpc>
                <a:spcPct val="80000"/>
              </a:lnSpc>
              <a:buFontTx/>
              <a:buNone/>
            </a:pPr>
            <a:r>
              <a:rPr lang="en-US" altLang="en-US" sz="2100" b="1" smtClean="0"/>
              <a:t>The value of a state function depends only on the present state of the system - not how it arrived there</a:t>
            </a:r>
          </a:p>
          <a:p>
            <a:pPr eaLnBrk="1" hangingPunct="1">
              <a:lnSpc>
                <a:spcPct val="80000"/>
              </a:lnSpc>
              <a:buFontTx/>
              <a:buNone/>
            </a:pPr>
            <a:endParaRPr lang="en-US" altLang="en-US" sz="2100" b="1" smtClean="0"/>
          </a:p>
          <a:p>
            <a:pPr eaLnBrk="1" hangingPunct="1">
              <a:lnSpc>
                <a:spcPct val="80000"/>
              </a:lnSpc>
              <a:buFontTx/>
              <a:buNone/>
            </a:pPr>
            <a:endParaRPr lang="en-US" altLang="en-US" sz="2100" b="1" smtClean="0"/>
          </a:p>
          <a:p>
            <a:pPr eaLnBrk="1" hangingPunct="1">
              <a:lnSpc>
                <a:spcPct val="80000"/>
              </a:lnSpc>
              <a:buFontTx/>
              <a:buNone/>
            </a:pPr>
            <a:r>
              <a:rPr lang="en-US" altLang="en-US" sz="2100" b="1" smtClean="0"/>
              <a:t>Energy E, Enthalpy H, Entropy S, Free Energy change G are all state functions. </a:t>
            </a:r>
          </a:p>
          <a:p>
            <a:pPr eaLnBrk="1" hangingPunct="1">
              <a:lnSpc>
                <a:spcPct val="80000"/>
              </a:lnSpc>
              <a:spcBef>
                <a:spcPct val="100000"/>
              </a:spcBef>
              <a:buFontTx/>
              <a:buNone/>
            </a:pPr>
            <a:r>
              <a:rPr lang="en-US" altLang="en-US" sz="1800" smtClean="0">
                <a:solidFill>
                  <a:schemeClr val="tx2"/>
                </a:solidFil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7D6723-2D5C-471C-8685-190D53C4747D}" type="slidenum">
              <a:rPr lang="en-US" altLang="en-US" sz="1400" smtClean="0"/>
              <a:pPr>
                <a:spcBef>
                  <a:spcPct val="0"/>
                </a:spcBef>
                <a:buFontTx/>
                <a:buNone/>
              </a:pPr>
              <a:t>24</a:t>
            </a:fld>
            <a:endParaRPr lang="en-US" altLang="en-US" sz="1400" smtClean="0"/>
          </a:p>
        </p:txBody>
      </p:sp>
      <p:sp>
        <p:nvSpPr>
          <p:cNvPr id="27651" name="Rectangle 2"/>
          <p:cNvSpPr>
            <a:spLocks noGrp="1" noChangeArrowheads="1"/>
          </p:cNvSpPr>
          <p:nvPr>
            <p:ph type="title" idx="4294967295"/>
          </p:nvPr>
        </p:nvSpPr>
        <p:spPr>
          <a:xfrm>
            <a:off x="1143000" y="304800"/>
            <a:ext cx="8001000" cy="1216025"/>
          </a:xfrm>
        </p:spPr>
        <p:txBody>
          <a:bodyPr/>
          <a:lstStyle/>
          <a:p>
            <a:pPr eaLnBrk="1" hangingPunct="1"/>
            <a:r>
              <a:rPr lang="en-US" altLang="en-US" smtClean="0"/>
              <a:t>Example </a:t>
            </a:r>
          </a:p>
        </p:txBody>
      </p:sp>
      <p:pic>
        <p:nvPicPr>
          <p:cNvPr id="27652" name="Picture 3"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153400" cy="65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AutoShape 4"/>
          <p:cNvSpPr>
            <a:spLocks noChangeArrowheads="1"/>
          </p:cNvSpPr>
          <p:nvPr/>
        </p:nvSpPr>
        <p:spPr bwMode="auto">
          <a:xfrm>
            <a:off x="1143000" y="5410200"/>
            <a:ext cx="457200" cy="5334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02405" name="AutoShape 5"/>
          <p:cNvSpPr>
            <a:spLocks noChangeArrowheads="1"/>
          </p:cNvSpPr>
          <p:nvPr/>
        </p:nvSpPr>
        <p:spPr bwMode="auto">
          <a:xfrm>
            <a:off x="7848600" y="1371600"/>
            <a:ext cx="457200" cy="533400"/>
          </a:xfrm>
          <a:prstGeom prst="star5">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7655" name="Line 6"/>
          <p:cNvSpPr>
            <a:spLocks noChangeShapeType="1"/>
          </p:cNvSpPr>
          <p:nvPr/>
        </p:nvSpPr>
        <p:spPr bwMode="auto">
          <a:xfrm flipV="1">
            <a:off x="1600200" y="4648200"/>
            <a:ext cx="1828800" cy="914400"/>
          </a:xfrm>
          <a:prstGeom prst="line">
            <a:avLst/>
          </a:prstGeom>
          <a:noFill/>
          <a:ln w="571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6" name="Line 7"/>
          <p:cNvSpPr>
            <a:spLocks noChangeShapeType="1"/>
          </p:cNvSpPr>
          <p:nvPr/>
        </p:nvSpPr>
        <p:spPr bwMode="auto">
          <a:xfrm flipV="1">
            <a:off x="3962400" y="1828800"/>
            <a:ext cx="3886200" cy="2590800"/>
          </a:xfrm>
          <a:prstGeom prst="line">
            <a:avLst/>
          </a:prstGeom>
          <a:noFill/>
          <a:ln w="57150">
            <a:solidFill>
              <a:srgbClr val="99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7" name="Oval 8"/>
          <p:cNvSpPr>
            <a:spLocks noChangeArrowheads="1"/>
          </p:cNvSpPr>
          <p:nvPr/>
        </p:nvSpPr>
        <p:spPr bwMode="auto">
          <a:xfrm>
            <a:off x="3276600" y="4191000"/>
            <a:ext cx="1295400" cy="7620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58" name="Text Box 9"/>
          <p:cNvSpPr txBox="1">
            <a:spLocks noChangeArrowheads="1"/>
          </p:cNvSpPr>
          <p:nvPr/>
        </p:nvSpPr>
        <p:spPr bwMode="auto">
          <a:xfrm>
            <a:off x="838200" y="609600"/>
            <a:ext cx="3886200" cy="1616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t>It does not matter if I approach from the North or from the South. I will have and endpoint to my destination of Mt. McKinley.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32A87AF-732C-401C-9FDE-3B122AE6DB88}" type="slidenum">
              <a:rPr lang="en-US" altLang="en-US" sz="1400" smtClean="0"/>
              <a:pPr>
                <a:spcBef>
                  <a:spcPct val="0"/>
                </a:spcBef>
                <a:buFontTx/>
                <a:buNone/>
              </a:pPr>
              <a:t>25</a:t>
            </a:fld>
            <a:endParaRPr lang="en-US" altLang="en-US" sz="1400" smtClean="0"/>
          </a:p>
        </p:txBody>
      </p:sp>
      <p:sp>
        <p:nvSpPr>
          <p:cNvPr id="28675" name="Rectangle 2"/>
          <p:cNvSpPr>
            <a:spLocks noGrp="1" noChangeArrowheads="1"/>
          </p:cNvSpPr>
          <p:nvPr>
            <p:ph type="title"/>
          </p:nvPr>
        </p:nvSpPr>
        <p:spPr>
          <a:xfrm>
            <a:off x="304800" y="0"/>
            <a:ext cx="8229600" cy="1143000"/>
          </a:xfrm>
        </p:spPr>
        <p:txBody>
          <a:bodyPr/>
          <a:lstStyle/>
          <a:p>
            <a:pPr eaLnBrk="1" hangingPunct="1"/>
            <a:r>
              <a:rPr lang="en-US" altLang="en-US" smtClean="0"/>
              <a:t>Example </a:t>
            </a:r>
          </a:p>
        </p:txBody>
      </p:sp>
      <p:sp>
        <p:nvSpPr>
          <p:cNvPr id="28676" name="Rectangle 3"/>
          <p:cNvSpPr>
            <a:spLocks noGrp="1" noChangeArrowheads="1"/>
          </p:cNvSpPr>
          <p:nvPr>
            <p:ph type="body" sz="half" idx="1"/>
          </p:nvPr>
        </p:nvSpPr>
        <p:spPr>
          <a:xfrm>
            <a:off x="457200" y="4495800"/>
            <a:ext cx="8686800" cy="1630363"/>
          </a:xfrm>
        </p:spPr>
        <p:txBody>
          <a:bodyPr/>
          <a:lstStyle/>
          <a:p>
            <a:pPr eaLnBrk="1" hangingPunct="1">
              <a:lnSpc>
                <a:spcPct val="80000"/>
              </a:lnSpc>
              <a:buFontTx/>
              <a:buNone/>
            </a:pPr>
            <a:endParaRPr lang="en-US" altLang="en-US" sz="1800" smtClean="0"/>
          </a:p>
          <a:p>
            <a:pPr eaLnBrk="1" hangingPunct="1">
              <a:lnSpc>
                <a:spcPct val="80000"/>
              </a:lnSpc>
              <a:buFontTx/>
              <a:buNone/>
            </a:pPr>
            <a:endParaRPr lang="en-US" altLang="en-US" sz="2100" b="1" smtClean="0"/>
          </a:p>
          <a:p>
            <a:pPr eaLnBrk="1" hangingPunct="1">
              <a:lnSpc>
                <a:spcPct val="80000"/>
              </a:lnSpc>
              <a:buFontTx/>
              <a:buNone/>
            </a:pPr>
            <a:r>
              <a:rPr lang="en-US" altLang="en-US" sz="2100" b="1" smtClean="0"/>
              <a:t>It does not matter whether I heated the water or cooled that water to get it to the temperature. Internal energy (of the center beaker) would be the same regardless.</a:t>
            </a:r>
          </a:p>
        </p:txBody>
      </p:sp>
      <p:pic>
        <p:nvPicPr>
          <p:cNvPr id="28677" name="Picture 4" descr="STATE FUNCTIONS"/>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19200" y="1066800"/>
            <a:ext cx="5638800" cy="375920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83F8FF9-2937-40EA-9BDB-CFB4428B8310}" type="slidenum">
              <a:rPr lang="en-US" altLang="en-US" sz="1400" smtClean="0"/>
              <a:pPr>
                <a:spcBef>
                  <a:spcPct val="0"/>
                </a:spcBef>
                <a:buFontTx/>
                <a:buNone/>
              </a:pPr>
              <a:t>26</a:t>
            </a:fld>
            <a:endParaRPr lang="en-US" altLang="en-US" sz="1400" smtClean="0"/>
          </a:p>
        </p:txBody>
      </p:sp>
      <p:sp>
        <p:nvSpPr>
          <p:cNvPr id="29699" name="Rectangle 2"/>
          <p:cNvSpPr>
            <a:spLocks noGrp="1" noChangeArrowheads="1"/>
          </p:cNvSpPr>
          <p:nvPr>
            <p:ph type="title"/>
          </p:nvPr>
        </p:nvSpPr>
        <p:spPr/>
        <p:txBody>
          <a:bodyPr/>
          <a:lstStyle/>
          <a:p>
            <a:pPr eaLnBrk="1" hangingPunct="1"/>
            <a:r>
              <a:rPr lang="en-US" altLang="en-US" smtClean="0"/>
              <a:t>Change in energy </a:t>
            </a:r>
            <a:r>
              <a:rPr lang="el-GR" altLang="en-US" smtClean="0"/>
              <a:t>Δ</a:t>
            </a:r>
            <a:r>
              <a:rPr lang="en-US" altLang="en-US" smtClean="0"/>
              <a:t>E </a:t>
            </a:r>
          </a:p>
        </p:txBody>
      </p:sp>
      <p:sp>
        <p:nvSpPr>
          <p:cNvPr id="29700" name="Rectangle 3"/>
          <p:cNvSpPr>
            <a:spLocks noGrp="1" noChangeArrowheads="1"/>
          </p:cNvSpPr>
          <p:nvPr>
            <p:ph type="body" idx="1"/>
          </p:nvPr>
        </p:nvSpPr>
        <p:spPr/>
        <p:txBody>
          <a:bodyPr/>
          <a:lstStyle/>
          <a:p>
            <a:pPr eaLnBrk="1" hangingPunct="1"/>
            <a:r>
              <a:rPr lang="el-GR" altLang="en-US" smtClean="0">
                <a:solidFill>
                  <a:schemeClr val="tx2"/>
                </a:solidFill>
              </a:rPr>
              <a:t>Δ</a:t>
            </a:r>
            <a:r>
              <a:rPr lang="en-US" altLang="en-US" smtClean="0">
                <a:solidFill>
                  <a:schemeClr val="tx2"/>
                </a:solidFill>
              </a:rPr>
              <a:t>E  is a state function because it is independent of pathway.</a:t>
            </a:r>
          </a:p>
          <a:p>
            <a:pPr eaLnBrk="1" hangingPunct="1">
              <a:buFontTx/>
              <a:buNone/>
            </a:pPr>
            <a:r>
              <a:rPr lang="en-US" altLang="en-US" smtClean="0">
                <a:solidFill>
                  <a:schemeClr val="tx2"/>
                </a:solidFill>
              </a:rPr>
              <a:t>(all we care about is energy at E</a:t>
            </a:r>
            <a:r>
              <a:rPr lang="en-US" altLang="en-US" baseline="-25000" smtClean="0">
                <a:solidFill>
                  <a:schemeClr val="tx2"/>
                </a:solidFill>
              </a:rPr>
              <a:t>i</a:t>
            </a:r>
            <a:r>
              <a:rPr lang="en-US" altLang="en-US" smtClean="0">
                <a:solidFill>
                  <a:schemeClr val="tx2"/>
                </a:solidFill>
              </a:rPr>
              <a:t> and energy at E</a:t>
            </a:r>
            <a:r>
              <a:rPr lang="en-US" altLang="en-US" baseline="-25000" smtClean="0">
                <a:solidFill>
                  <a:schemeClr val="tx2"/>
                </a:solidFill>
              </a:rPr>
              <a:t>f. </a:t>
            </a:r>
            <a:r>
              <a:rPr lang="en-US" altLang="en-US" smtClean="0">
                <a:solidFill>
                  <a:schemeClr val="tx2"/>
                </a:solidFill>
              </a:rPr>
              <a:t>at a given time or temperature)</a:t>
            </a:r>
            <a:endParaRPr lang="en-US" altLang="en-US" baseline="-25000" smtClean="0">
              <a:solidFill>
                <a:schemeClr val="tx2"/>
              </a:solidFill>
            </a:endParaRPr>
          </a:p>
          <a:p>
            <a:pPr eaLnBrk="1" hangingPunct="1">
              <a:buFontTx/>
              <a:buNone/>
            </a:pPr>
            <a:endParaRPr lang="en-US" altLang="en-US" baseline="-25000" smtClean="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84CC37-FC85-45D1-9B73-C0E4E529DB58}" type="slidenum">
              <a:rPr lang="en-US" altLang="en-US" sz="1400" smtClean="0"/>
              <a:pPr>
                <a:spcBef>
                  <a:spcPct val="0"/>
                </a:spcBef>
                <a:buFontTx/>
                <a:buNone/>
              </a:pPr>
              <a:t>27</a:t>
            </a:fld>
            <a:endParaRPr lang="en-US" altLang="en-US" sz="1400" smtClean="0"/>
          </a:p>
        </p:txBody>
      </p:sp>
      <p:sp>
        <p:nvSpPr>
          <p:cNvPr id="30723" name="Rectangle 2"/>
          <p:cNvSpPr>
            <a:spLocks noGrp="1" noChangeArrowheads="1"/>
          </p:cNvSpPr>
          <p:nvPr>
            <p:ph type="title"/>
          </p:nvPr>
        </p:nvSpPr>
        <p:spPr/>
        <p:txBody>
          <a:bodyPr/>
          <a:lstStyle/>
          <a:p>
            <a:pPr eaLnBrk="1" hangingPunct="1"/>
            <a:r>
              <a:rPr lang="en-US" altLang="en-US" smtClean="0"/>
              <a:t>Dead Give away</a:t>
            </a:r>
          </a:p>
        </p:txBody>
      </p:sp>
      <p:sp>
        <p:nvSpPr>
          <p:cNvPr id="30724" name="Rectangle 3"/>
          <p:cNvSpPr>
            <a:spLocks noGrp="1" noChangeArrowheads="1"/>
          </p:cNvSpPr>
          <p:nvPr>
            <p:ph type="body" idx="1"/>
          </p:nvPr>
        </p:nvSpPr>
        <p:spPr/>
        <p:txBody>
          <a:bodyPr/>
          <a:lstStyle/>
          <a:p>
            <a:pPr eaLnBrk="1" hangingPunct="1"/>
            <a:endParaRPr lang="en-US" altLang="en-US" smtClean="0"/>
          </a:p>
          <a:p>
            <a:pPr eaLnBrk="1" hangingPunct="1"/>
            <a:endParaRPr lang="en-US" altLang="en-US" smtClean="0"/>
          </a:p>
        </p:txBody>
      </p:sp>
      <p:sp>
        <p:nvSpPr>
          <p:cNvPr id="30725" name="Rectangle 4">
            <a:hlinkClick r:id="rId2"/>
          </p:cNvPr>
          <p:cNvSpPr>
            <a:spLocks noChangeArrowheads="1"/>
          </p:cNvSpPr>
          <p:nvPr/>
        </p:nvSpPr>
        <p:spPr bwMode="auto">
          <a:xfrm>
            <a:off x="428625" y="2976563"/>
            <a:ext cx="7007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1800"/>
              <a:t>http://www.cord.edu/faculty/ulnessd/legacy/fall99/sarah/sld001.htm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5D48529-42EA-4C3A-95FC-381292B62C25}" type="slidenum">
              <a:rPr lang="en-US" altLang="en-US" sz="1400" smtClean="0"/>
              <a:pPr>
                <a:spcBef>
                  <a:spcPct val="0"/>
                </a:spcBef>
                <a:buFontTx/>
                <a:buNone/>
              </a:pPr>
              <a:t>28</a:t>
            </a:fld>
            <a:endParaRPr lang="en-US" altLang="en-US" sz="1400" smtClean="0"/>
          </a:p>
        </p:txBody>
      </p:sp>
      <p:sp>
        <p:nvSpPr>
          <p:cNvPr id="31747" name="Rectangle 2"/>
          <p:cNvSpPr>
            <a:spLocks noGrp="1" noChangeArrowheads="1"/>
          </p:cNvSpPr>
          <p:nvPr>
            <p:ph type="title"/>
          </p:nvPr>
        </p:nvSpPr>
        <p:spPr/>
        <p:txBody>
          <a:bodyPr/>
          <a:lstStyle/>
          <a:p>
            <a:pPr eaLnBrk="1" hangingPunct="1"/>
            <a:r>
              <a:rPr lang="en-US" altLang="en-US" smtClean="0"/>
              <a:t>Change in energy </a:t>
            </a:r>
            <a:r>
              <a:rPr lang="el-GR" altLang="en-US" smtClean="0">
                <a:cs typeface="Arial" panose="020B0604020202020204" pitchFamily="34" charset="0"/>
              </a:rPr>
              <a:t>Δ</a:t>
            </a:r>
            <a:r>
              <a:rPr lang="en-US" altLang="en-US" smtClean="0">
                <a:cs typeface="Arial" panose="020B0604020202020204" pitchFamily="34" charset="0"/>
              </a:rPr>
              <a:t>E</a:t>
            </a:r>
            <a:r>
              <a:rPr lang="en-US" altLang="en-US" smtClean="0"/>
              <a:t> </a:t>
            </a:r>
          </a:p>
        </p:txBody>
      </p:sp>
      <p:sp>
        <p:nvSpPr>
          <p:cNvPr id="31748" name="Rectangle 3"/>
          <p:cNvSpPr>
            <a:spLocks noGrp="1" noChangeArrowheads="1"/>
          </p:cNvSpPr>
          <p:nvPr>
            <p:ph type="body" idx="1"/>
          </p:nvPr>
        </p:nvSpPr>
        <p:spPr/>
        <p:txBody>
          <a:bodyPr/>
          <a:lstStyle/>
          <a:p>
            <a:pPr eaLnBrk="1" hangingPunct="1"/>
            <a:r>
              <a:rPr lang="el-GR" altLang="en-US" smtClean="0">
                <a:solidFill>
                  <a:schemeClr val="tx2"/>
                </a:solidFill>
                <a:cs typeface="Arial" panose="020B0604020202020204" pitchFamily="34" charset="0"/>
              </a:rPr>
              <a:t>Δ</a:t>
            </a:r>
            <a:r>
              <a:rPr lang="en-US" altLang="en-US" smtClean="0">
                <a:solidFill>
                  <a:schemeClr val="tx2"/>
                </a:solidFill>
                <a:cs typeface="Arial" panose="020B0604020202020204" pitchFamily="34" charset="0"/>
              </a:rPr>
              <a:t>E</a:t>
            </a:r>
            <a:r>
              <a:rPr lang="en-US" altLang="en-US" smtClean="0">
                <a:solidFill>
                  <a:schemeClr val="tx2"/>
                </a:solidFill>
              </a:rPr>
              <a:t>  is a state function because it is independent of pathway.</a:t>
            </a:r>
          </a:p>
          <a:p>
            <a:pPr eaLnBrk="1" hangingPunct="1">
              <a:buFontTx/>
              <a:buNone/>
            </a:pPr>
            <a:r>
              <a:rPr lang="en-US" altLang="en-US" smtClean="0">
                <a:solidFill>
                  <a:schemeClr val="tx2"/>
                </a:solidFill>
              </a:rPr>
              <a:t>(all we care about is energy at E</a:t>
            </a:r>
            <a:r>
              <a:rPr lang="en-US" altLang="en-US" baseline="-25000" smtClean="0">
                <a:solidFill>
                  <a:schemeClr val="tx2"/>
                </a:solidFill>
              </a:rPr>
              <a:t>i</a:t>
            </a:r>
            <a:r>
              <a:rPr lang="en-US" altLang="en-US" smtClean="0">
                <a:solidFill>
                  <a:schemeClr val="tx2"/>
                </a:solidFill>
              </a:rPr>
              <a:t> and energy at E</a:t>
            </a:r>
            <a:r>
              <a:rPr lang="en-US" altLang="en-US" baseline="-25000" smtClean="0">
                <a:solidFill>
                  <a:schemeClr val="tx2"/>
                </a:solidFill>
              </a:rPr>
              <a:t>f. </a:t>
            </a:r>
          </a:p>
          <a:p>
            <a:pPr eaLnBrk="1" hangingPunct="1">
              <a:buFontTx/>
              <a:buNone/>
            </a:pPr>
            <a:endParaRPr lang="en-US" altLang="en-US" baseline="-25000" smtClean="0">
              <a:solidFill>
                <a:schemeClr val="tx2"/>
              </a:solidFill>
            </a:endParaRPr>
          </a:p>
          <a:p>
            <a:pPr eaLnBrk="1" hangingPunct="1">
              <a:buFontTx/>
              <a:buNone/>
            </a:pPr>
            <a:r>
              <a:rPr lang="en-US" altLang="en-US" smtClean="0">
                <a:solidFill>
                  <a:schemeClr val="tx2"/>
                </a:solidFill>
              </a:rPr>
              <a:t>Heat (q) and work (w) are not state functions!!!!!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CBE3F99-69F5-4F28-94C1-282FA5D9FD43}" type="slidenum">
              <a:rPr lang="en-US" altLang="en-US" sz="1400" smtClean="0"/>
              <a:pPr>
                <a:spcBef>
                  <a:spcPct val="0"/>
                </a:spcBef>
                <a:buFontTx/>
                <a:buNone/>
              </a:pPr>
              <a:t>29</a:t>
            </a:fld>
            <a:endParaRPr lang="en-US" altLang="en-US" sz="1400" smtClean="0"/>
          </a:p>
        </p:txBody>
      </p:sp>
      <p:sp>
        <p:nvSpPr>
          <p:cNvPr id="32771" name="Rectangle 2"/>
          <p:cNvSpPr>
            <a:spLocks noGrp="1" noChangeArrowheads="1"/>
          </p:cNvSpPr>
          <p:nvPr>
            <p:ph type="title"/>
          </p:nvPr>
        </p:nvSpPr>
        <p:spPr/>
        <p:txBody>
          <a:bodyPr/>
          <a:lstStyle/>
          <a:p>
            <a:pPr eaLnBrk="1" hangingPunct="1"/>
            <a:r>
              <a:rPr lang="en-US" altLang="en-US" smtClean="0"/>
              <a:t>Calculating Work (w) </a:t>
            </a:r>
          </a:p>
        </p:txBody>
      </p:sp>
      <p:sp>
        <p:nvSpPr>
          <p:cNvPr id="32772" name="Rectangle 3"/>
          <p:cNvSpPr>
            <a:spLocks noGrp="1" noChangeArrowheads="1"/>
          </p:cNvSpPr>
          <p:nvPr>
            <p:ph type="body" idx="1"/>
          </p:nvPr>
        </p:nvSpPr>
        <p:spPr>
          <a:xfrm>
            <a:off x="457200" y="1447800"/>
            <a:ext cx="8229600" cy="4530725"/>
          </a:xfrm>
        </p:spPr>
        <p:txBody>
          <a:bodyPr/>
          <a:lstStyle/>
          <a:p>
            <a:pPr eaLnBrk="1" hangingPunct="1">
              <a:lnSpc>
                <a:spcPct val="80000"/>
              </a:lnSpc>
              <a:buFontTx/>
              <a:buNone/>
            </a:pPr>
            <a:endParaRPr lang="en-US" altLang="en-US" sz="2400" smtClean="0"/>
          </a:p>
          <a:p>
            <a:pPr eaLnBrk="1" hangingPunct="1">
              <a:lnSpc>
                <a:spcPct val="80000"/>
              </a:lnSpc>
              <a:buFontTx/>
              <a:buNone/>
            </a:pPr>
            <a:r>
              <a:rPr lang="en-US" altLang="en-US" sz="2400" smtClean="0"/>
              <a:t>      </a:t>
            </a:r>
            <a:r>
              <a:rPr lang="en-US" altLang="en-US" smtClean="0"/>
              <a:t>work  =  </a:t>
            </a:r>
            <a:r>
              <a:rPr lang="en-US" altLang="en-US" smtClean="0">
                <a:solidFill>
                  <a:schemeClr val="tx2"/>
                </a:solidFill>
              </a:rPr>
              <a:t>force</a:t>
            </a:r>
            <a:r>
              <a:rPr lang="en-US" altLang="en-US" smtClean="0"/>
              <a:t> </a:t>
            </a:r>
            <a:r>
              <a:rPr lang="en-US" altLang="en-US" smtClean="0">
                <a:latin typeface="Symbol" panose="05050102010706020507" pitchFamily="18" charset="2"/>
              </a:rPr>
              <a:t></a:t>
            </a:r>
            <a:r>
              <a:rPr lang="en-US" altLang="en-US" smtClean="0"/>
              <a:t> distance</a:t>
            </a:r>
          </a:p>
          <a:p>
            <a:pPr algn="ctr" eaLnBrk="1" hangingPunct="1">
              <a:lnSpc>
                <a:spcPct val="80000"/>
              </a:lnSpc>
              <a:spcBef>
                <a:spcPct val="70000"/>
              </a:spcBef>
              <a:buFontTx/>
              <a:buNone/>
            </a:pPr>
            <a:r>
              <a:rPr lang="en-US" altLang="en-US" smtClean="0">
                <a:solidFill>
                  <a:schemeClr val="accent1"/>
                </a:solidFill>
              </a:rPr>
              <a:t>since pressure</a:t>
            </a:r>
            <a:r>
              <a:rPr lang="en-US" altLang="en-US" smtClean="0"/>
              <a:t>  =  </a:t>
            </a:r>
            <a:r>
              <a:rPr lang="en-US" altLang="en-US" smtClean="0">
                <a:solidFill>
                  <a:schemeClr val="tx2"/>
                </a:solidFill>
              </a:rPr>
              <a:t>force </a:t>
            </a:r>
            <a:r>
              <a:rPr lang="en-US" altLang="en-US" smtClean="0"/>
              <a:t>/ area,</a:t>
            </a:r>
          </a:p>
          <a:p>
            <a:pPr algn="ctr" eaLnBrk="1" hangingPunct="1">
              <a:lnSpc>
                <a:spcPct val="80000"/>
              </a:lnSpc>
              <a:spcBef>
                <a:spcPct val="70000"/>
              </a:spcBef>
              <a:buFontTx/>
              <a:buNone/>
            </a:pPr>
            <a:r>
              <a:rPr lang="en-US" altLang="en-US" smtClean="0"/>
              <a:t>work  =  </a:t>
            </a:r>
            <a:r>
              <a:rPr lang="en-US" altLang="en-US" smtClean="0">
                <a:solidFill>
                  <a:schemeClr val="accent1"/>
                </a:solidFill>
              </a:rPr>
              <a:t>pressure </a:t>
            </a:r>
            <a:r>
              <a:rPr lang="en-US" altLang="en-US" smtClean="0">
                <a:latin typeface="Symbol" panose="05050102010706020507" pitchFamily="18" charset="2"/>
              </a:rPr>
              <a:t></a:t>
            </a:r>
            <a:r>
              <a:rPr lang="en-US" altLang="en-US" smtClean="0"/>
              <a:t> volume</a:t>
            </a:r>
          </a:p>
          <a:p>
            <a:pPr algn="ctr" eaLnBrk="1" hangingPunct="1">
              <a:lnSpc>
                <a:spcPct val="80000"/>
              </a:lnSpc>
              <a:spcBef>
                <a:spcPct val="70000"/>
              </a:spcBef>
              <a:buFontTx/>
              <a:buNone/>
            </a:pPr>
            <a:r>
              <a:rPr lang="en-US" altLang="en-US" i="1" smtClean="0">
                <a:solidFill>
                  <a:srgbClr val="66CCFF"/>
                </a:solidFill>
              </a:rPr>
              <a:t>w</a:t>
            </a:r>
            <a:r>
              <a:rPr lang="en-US" altLang="en-US" baseline="-25000" smtClean="0">
                <a:solidFill>
                  <a:srgbClr val="66CCFF"/>
                </a:solidFill>
              </a:rPr>
              <a:t>system</a:t>
            </a:r>
            <a:r>
              <a:rPr lang="en-US" altLang="en-US" smtClean="0">
                <a:solidFill>
                  <a:srgbClr val="66CCFF"/>
                </a:solidFill>
              </a:rPr>
              <a:t>  =  </a:t>
            </a:r>
            <a:r>
              <a:rPr lang="en-US" altLang="en-US" smtClean="0">
                <a:solidFill>
                  <a:srgbClr val="66CCFF"/>
                </a:solidFill>
                <a:latin typeface="Symbol" panose="05050102010706020507" pitchFamily="18" charset="2"/>
              </a:rPr>
              <a:t></a:t>
            </a:r>
            <a:r>
              <a:rPr lang="en-US" altLang="en-US" i="1" smtClean="0">
                <a:solidFill>
                  <a:srgbClr val="66CCFF"/>
                </a:solidFill>
              </a:rPr>
              <a:t>P</a:t>
            </a:r>
            <a:r>
              <a:rPr lang="en-US" altLang="en-US" smtClean="0">
                <a:solidFill>
                  <a:srgbClr val="66CCFF"/>
                </a:solidFill>
                <a:latin typeface="Symbol" panose="05050102010706020507" pitchFamily="18" charset="2"/>
              </a:rPr>
              <a:t></a:t>
            </a:r>
            <a:r>
              <a:rPr lang="en-US" altLang="en-US" i="1" smtClean="0">
                <a:solidFill>
                  <a:srgbClr val="66CCFF"/>
                </a:solidFill>
              </a:rPr>
              <a:t>V</a:t>
            </a:r>
          </a:p>
          <a:p>
            <a:pPr eaLnBrk="1" hangingPunct="1">
              <a:lnSpc>
                <a:spcPct val="80000"/>
              </a:lnSpc>
              <a:buFontTx/>
              <a:buNone/>
            </a:pPr>
            <a:endParaRPr lang="en-US" altLang="en-US" i="1" smtClean="0">
              <a:solidFill>
                <a:srgbClr val="66CCFF"/>
              </a:solidFill>
            </a:endParaRPr>
          </a:p>
          <a:p>
            <a:pPr eaLnBrk="1" hangingPunct="1">
              <a:lnSpc>
                <a:spcPct val="80000"/>
              </a:lnSpc>
              <a:buFontTx/>
              <a:buNone/>
            </a:pPr>
            <a:r>
              <a:rPr lang="en-US" altLang="en-US" i="1" smtClean="0">
                <a:solidFill>
                  <a:srgbClr val="66CCFF"/>
                </a:solidFill>
              </a:rPr>
              <a:t>Note: P = pressure of the external environment. </a:t>
            </a:r>
          </a:p>
          <a:p>
            <a:pPr eaLnBrk="1" hangingPunct="1">
              <a:lnSpc>
                <a:spcPct val="80000"/>
              </a:lnSpc>
              <a:buFontTx/>
              <a:buNone/>
            </a:pPr>
            <a:r>
              <a:rPr lang="en-US" altLang="en-US" sz="2400" i="1" smtClean="0">
                <a:solidFill>
                  <a:srgbClr val="66CCFF"/>
                </a:solidFill>
              </a:rPr>
              <a:t>Know: 101.3 J/L*atm</a:t>
            </a:r>
            <a:endParaRPr lang="en-US" altLang="en-US" sz="2400" smtClean="0"/>
          </a:p>
          <a:p>
            <a:pPr eaLnBrk="1" hangingPunct="1">
              <a:lnSpc>
                <a:spcPct val="80000"/>
              </a:lnSpc>
              <a:buFontTx/>
              <a:buNone/>
            </a:pPr>
            <a:endParaRPr lang="el-GR" altLang="en-US" sz="240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9389348-7B0B-43C7-9642-B4A9937BEFBF}" type="slidenum">
              <a:rPr lang="en-US" altLang="en-US" sz="1400" smtClean="0"/>
              <a:pPr>
                <a:spcBef>
                  <a:spcPct val="0"/>
                </a:spcBef>
                <a:buFontTx/>
                <a:buNone/>
              </a:pPr>
              <a:t>3</a:t>
            </a:fld>
            <a:endParaRPr lang="en-US" altLang="en-US" sz="1400" smtClean="0"/>
          </a:p>
        </p:txBody>
      </p:sp>
      <p:sp>
        <p:nvSpPr>
          <p:cNvPr id="6147" name="Rectangle 2"/>
          <p:cNvSpPr>
            <a:spLocks noGrp="1" noChangeArrowheads="1"/>
          </p:cNvSpPr>
          <p:nvPr>
            <p:ph type="title"/>
          </p:nvPr>
        </p:nvSpPr>
        <p:spPr/>
        <p:txBody>
          <a:bodyPr/>
          <a:lstStyle/>
          <a:p>
            <a:pPr eaLnBrk="1" hangingPunct="1"/>
            <a:r>
              <a:rPr lang="en-US" altLang="en-US" smtClean="0"/>
              <a:t>Kinetic Energy</a:t>
            </a:r>
          </a:p>
        </p:txBody>
      </p:sp>
      <p:sp>
        <p:nvSpPr>
          <p:cNvPr id="6148" name="Rectangle 3"/>
          <p:cNvSpPr>
            <a:spLocks noGrp="1" noChangeArrowheads="1"/>
          </p:cNvSpPr>
          <p:nvPr>
            <p:ph type="body" sz="half" idx="1"/>
          </p:nvPr>
        </p:nvSpPr>
        <p:spPr>
          <a:xfrm>
            <a:off x="457200" y="1600200"/>
            <a:ext cx="4032250" cy="4525963"/>
          </a:xfrm>
        </p:spPr>
        <p:txBody>
          <a:bodyPr/>
          <a:lstStyle/>
          <a:p>
            <a:pPr eaLnBrk="1" hangingPunct="1">
              <a:buFontTx/>
              <a:buNone/>
            </a:pPr>
            <a:r>
              <a:rPr lang="en-US" altLang="en-US" sz="2800" smtClean="0"/>
              <a:t>The energy  of an object in motion</a:t>
            </a:r>
          </a:p>
          <a:p>
            <a:pPr eaLnBrk="1" hangingPunct="1">
              <a:buFontTx/>
              <a:buNone/>
            </a:pPr>
            <a:endParaRPr lang="en-US" altLang="en-US" sz="2800" smtClean="0"/>
          </a:p>
          <a:p>
            <a:pPr eaLnBrk="1" hangingPunct="1">
              <a:buFontTx/>
              <a:buNone/>
            </a:pPr>
            <a:r>
              <a:rPr lang="en-US" altLang="en-US" sz="2800" smtClean="0"/>
              <a:t>Examples: </a:t>
            </a:r>
          </a:p>
          <a:p>
            <a:pPr eaLnBrk="1" hangingPunct="1">
              <a:buFontTx/>
              <a:buNone/>
            </a:pPr>
            <a:r>
              <a:rPr lang="en-US" altLang="en-US" sz="2800" smtClean="0"/>
              <a:t>Velocity, heat </a:t>
            </a:r>
          </a:p>
          <a:p>
            <a:pPr eaLnBrk="1" hangingPunct="1">
              <a:buFontTx/>
              <a:buNone/>
            </a:pPr>
            <a:endParaRPr lang="en-US" altLang="en-US" sz="2800" smtClean="0"/>
          </a:p>
          <a:p>
            <a:pPr eaLnBrk="1" hangingPunct="1">
              <a:buFontTx/>
              <a:buNone/>
            </a:pPr>
            <a:r>
              <a:rPr lang="en-US" altLang="en-US" sz="2800" smtClean="0"/>
              <a:t>Temp = Heat</a:t>
            </a:r>
          </a:p>
        </p:txBody>
      </p:sp>
      <p:pic>
        <p:nvPicPr>
          <p:cNvPr id="6149" name="Picture 6" descr="sup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09800"/>
            <a:ext cx="419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Line 7"/>
          <p:cNvSpPr>
            <a:spLocks noChangeShapeType="1"/>
          </p:cNvSpPr>
          <p:nvPr/>
        </p:nvSpPr>
        <p:spPr bwMode="auto">
          <a:xfrm flipH="1">
            <a:off x="1752600" y="4572000"/>
            <a:ext cx="152400" cy="533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93D7DA4-97BE-4338-A6EC-A45A7E483D51}" type="slidenum">
              <a:rPr lang="en-US" altLang="en-US" sz="1400" smtClean="0"/>
              <a:pPr>
                <a:spcBef>
                  <a:spcPct val="0"/>
                </a:spcBef>
                <a:buFontTx/>
                <a:buNone/>
              </a:pPr>
              <a:t>30</a:t>
            </a:fld>
            <a:endParaRPr lang="en-US" altLang="en-US" sz="1400" smtClean="0"/>
          </a:p>
        </p:txBody>
      </p:sp>
      <p:sp>
        <p:nvSpPr>
          <p:cNvPr id="33795" name="Rectangle 2"/>
          <p:cNvSpPr>
            <a:spLocks noGrp="1" noChangeArrowheads="1"/>
          </p:cNvSpPr>
          <p:nvPr>
            <p:ph type="title"/>
          </p:nvPr>
        </p:nvSpPr>
        <p:spPr/>
        <p:txBody>
          <a:bodyPr/>
          <a:lstStyle/>
          <a:p>
            <a:pPr eaLnBrk="1" hangingPunct="1"/>
            <a:r>
              <a:rPr lang="en-US" altLang="en-US" smtClean="0"/>
              <a:t>Example: </a:t>
            </a:r>
          </a:p>
        </p:txBody>
      </p:sp>
      <p:sp>
        <p:nvSpPr>
          <p:cNvPr id="33796" name="Rectangle 3"/>
          <p:cNvSpPr>
            <a:spLocks noGrp="1" noChangeArrowheads="1"/>
          </p:cNvSpPr>
          <p:nvPr>
            <p:ph type="body" idx="1"/>
          </p:nvPr>
        </p:nvSpPr>
        <p:spPr/>
        <p:txBody>
          <a:bodyPr/>
          <a:lstStyle/>
          <a:p>
            <a:pPr eaLnBrk="1" hangingPunct="1"/>
            <a:r>
              <a:rPr lang="en-US" altLang="en-US" smtClean="0"/>
              <a:t>Calculate the work associated with the expansion of gas form 46 L to  64 L at a constant external pressure of 15 atm.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A8E194E-ED3C-4DD5-B377-9D10E5E5D54B}" type="slidenum">
              <a:rPr lang="en-US" altLang="en-US" sz="1400" smtClean="0"/>
              <a:pPr>
                <a:spcBef>
                  <a:spcPct val="0"/>
                </a:spcBef>
                <a:buFontTx/>
                <a:buNone/>
              </a:pPr>
              <a:t>31</a:t>
            </a:fld>
            <a:endParaRPr lang="en-US" altLang="en-US" sz="1400" smtClean="0"/>
          </a:p>
        </p:txBody>
      </p:sp>
      <p:sp>
        <p:nvSpPr>
          <p:cNvPr id="34819" name="Rectangle 2"/>
          <p:cNvSpPr>
            <a:spLocks noGrp="1" noChangeArrowheads="1"/>
          </p:cNvSpPr>
          <p:nvPr>
            <p:ph type="title"/>
          </p:nvPr>
        </p:nvSpPr>
        <p:spPr/>
        <p:txBody>
          <a:bodyPr/>
          <a:lstStyle/>
          <a:p>
            <a:pPr eaLnBrk="1" hangingPunct="1"/>
            <a:r>
              <a:rPr lang="en-US" altLang="en-US" smtClean="0"/>
              <a:t>Answer </a:t>
            </a:r>
          </a:p>
        </p:txBody>
      </p:sp>
      <p:sp>
        <p:nvSpPr>
          <p:cNvPr id="34820" name="Rectangle 3"/>
          <p:cNvSpPr>
            <a:spLocks noGrp="1" noChangeArrowheads="1"/>
          </p:cNvSpPr>
          <p:nvPr>
            <p:ph type="body" idx="1"/>
          </p:nvPr>
        </p:nvSpPr>
        <p:spPr/>
        <p:txBody>
          <a:bodyPr/>
          <a:lstStyle/>
          <a:p>
            <a:pPr eaLnBrk="1" hangingPunct="1">
              <a:buFontTx/>
              <a:buNone/>
            </a:pPr>
            <a:r>
              <a:rPr lang="en-US" altLang="en-US" smtClean="0"/>
              <a:t>                    w = -P</a:t>
            </a:r>
            <a:r>
              <a:rPr lang="el-GR" altLang="en-US" smtClean="0"/>
              <a:t>Δ</a:t>
            </a:r>
            <a:r>
              <a:rPr lang="en-US" altLang="en-US" smtClean="0"/>
              <a:t>V</a:t>
            </a:r>
          </a:p>
          <a:p>
            <a:pPr eaLnBrk="1" hangingPunct="1">
              <a:buFontTx/>
              <a:buNone/>
            </a:pPr>
            <a:endParaRPr lang="en-US" altLang="en-US" smtClean="0"/>
          </a:p>
          <a:p>
            <a:pPr eaLnBrk="1" hangingPunct="1">
              <a:buFontTx/>
              <a:buNone/>
            </a:pPr>
            <a:r>
              <a:rPr lang="en-US" altLang="en-US" smtClean="0"/>
              <a:t>P = 15 atm </a:t>
            </a:r>
          </a:p>
          <a:p>
            <a:pPr eaLnBrk="1" hangingPunct="1">
              <a:buFontTx/>
              <a:buNone/>
            </a:pPr>
            <a:r>
              <a:rPr lang="en-US" altLang="en-US" smtClean="0"/>
              <a:t>V = 64-46 = 18L </a:t>
            </a:r>
          </a:p>
          <a:p>
            <a:pPr eaLnBrk="1" hangingPunct="1">
              <a:buFontTx/>
              <a:buNone/>
            </a:pPr>
            <a:endParaRPr lang="en-US" altLang="en-US" smtClean="0"/>
          </a:p>
          <a:p>
            <a:pPr eaLnBrk="1" hangingPunct="1">
              <a:buFontTx/>
              <a:buNone/>
            </a:pPr>
            <a:r>
              <a:rPr lang="en-US" altLang="en-US" smtClean="0"/>
              <a:t> w = -15(18) </a:t>
            </a:r>
          </a:p>
          <a:p>
            <a:pPr eaLnBrk="1" hangingPunct="1">
              <a:buFontTx/>
              <a:buNone/>
            </a:pPr>
            <a:r>
              <a:rPr lang="en-US" altLang="en-US" smtClean="0"/>
              <a:t>     =  -270 L*atm</a:t>
            </a:r>
            <a:endParaRPr lang="el-GR" altLang="en-US"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rgbClr val="FF7C80"/>
        </a:solidFill>
        <a:effectLst/>
      </p:bgPr>
    </p:bg>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675D07-E414-4230-B7A3-FA92AA796614}" type="slidenum">
              <a:rPr lang="en-US" altLang="en-US" sz="1400" smtClean="0"/>
              <a:pPr>
                <a:spcBef>
                  <a:spcPct val="0"/>
                </a:spcBef>
                <a:buFontTx/>
                <a:buNone/>
              </a:pPr>
              <a:t>32</a:t>
            </a:fld>
            <a:endParaRPr lang="en-US" altLang="en-US" sz="1400" smtClean="0"/>
          </a:p>
        </p:txBody>
      </p:sp>
      <p:sp>
        <p:nvSpPr>
          <p:cNvPr id="35843" name="Rectangle 2"/>
          <p:cNvSpPr>
            <a:spLocks noGrp="1" noChangeArrowheads="1"/>
          </p:cNvSpPr>
          <p:nvPr>
            <p:ph type="title"/>
          </p:nvPr>
        </p:nvSpPr>
        <p:spPr/>
        <p:txBody>
          <a:bodyPr/>
          <a:lstStyle/>
          <a:p>
            <a:pPr eaLnBrk="1" hangingPunct="1"/>
            <a:r>
              <a:rPr lang="en-US" altLang="en-US" smtClean="0"/>
              <a:t>Homework </a:t>
            </a:r>
          </a:p>
        </p:txBody>
      </p:sp>
      <p:sp>
        <p:nvSpPr>
          <p:cNvPr id="35844" name="Rectangle 3"/>
          <p:cNvSpPr>
            <a:spLocks noGrp="1" noChangeArrowheads="1"/>
          </p:cNvSpPr>
          <p:nvPr>
            <p:ph type="body" idx="1"/>
          </p:nvPr>
        </p:nvSpPr>
        <p:spPr/>
        <p:txBody>
          <a:bodyPr/>
          <a:lstStyle/>
          <a:p>
            <a:pPr eaLnBrk="1" hangingPunct="1"/>
            <a:r>
              <a:rPr lang="en-US" altLang="en-US" smtClean="0"/>
              <a:t>Pg 282-283 #’s 21-24 all</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AB08CA1-16FA-480F-A4DA-670D152A37F2}" type="slidenum">
              <a:rPr lang="en-US" altLang="en-US" sz="1400" smtClean="0"/>
              <a:pPr>
                <a:spcBef>
                  <a:spcPct val="0"/>
                </a:spcBef>
                <a:buFontTx/>
                <a:buNone/>
              </a:pPr>
              <a:t>33</a:t>
            </a:fld>
            <a:endParaRPr lang="en-US" altLang="en-US" sz="1400" smtClean="0"/>
          </a:p>
        </p:txBody>
      </p:sp>
      <p:sp>
        <p:nvSpPr>
          <p:cNvPr id="36867" name="Rectangle 2"/>
          <p:cNvSpPr>
            <a:spLocks noGrp="1" noChangeArrowheads="1"/>
          </p:cNvSpPr>
          <p:nvPr>
            <p:ph type="title"/>
          </p:nvPr>
        </p:nvSpPr>
        <p:spPr/>
        <p:txBody>
          <a:bodyPr/>
          <a:lstStyle/>
          <a:p>
            <a:pPr eaLnBrk="1" hangingPunct="1"/>
            <a:r>
              <a:rPr lang="en-US" altLang="en-US" smtClean="0"/>
              <a:t>6.2 Enthalpy and Calorimetry</a:t>
            </a:r>
          </a:p>
        </p:txBody>
      </p:sp>
      <p:sp>
        <p:nvSpPr>
          <p:cNvPr id="36868" name="Rectangle 3"/>
          <p:cNvSpPr>
            <a:spLocks noGrp="1" noChangeArrowheads="1"/>
          </p:cNvSpPr>
          <p:nvPr>
            <p:ph type="body" idx="1"/>
          </p:nvPr>
        </p:nvSpPr>
        <p:spPr/>
        <p:txBody>
          <a:bodyPr/>
          <a:lstStyle/>
          <a:p>
            <a:pPr eaLnBrk="1" hangingPunct="1">
              <a:buFontTx/>
              <a:buNone/>
            </a:pPr>
            <a:r>
              <a:rPr lang="en-US" altLang="en-US" u="sng" smtClean="0"/>
              <a:t>Enthalpy  (H): </a:t>
            </a:r>
          </a:p>
          <a:p>
            <a:pPr eaLnBrk="1" hangingPunct="1">
              <a:buFontTx/>
              <a:buNone/>
            </a:pPr>
            <a:r>
              <a:rPr lang="en-US" altLang="en-US" smtClean="0"/>
              <a:t>The measure of energy that is released or absorbed by the substance when bonds are broken and formed during reactions</a:t>
            </a:r>
          </a:p>
          <a:p>
            <a:pPr eaLnBrk="1" hangingPunct="1">
              <a:buFontTx/>
              <a:buNone/>
            </a:pPr>
            <a:endParaRPr lang="en-US" altLang="en-US" smtClean="0"/>
          </a:p>
          <a:p>
            <a:pPr eaLnBrk="1" hangingPunct="1">
              <a:buFontTx/>
              <a:buNone/>
            </a:pPr>
            <a:r>
              <a:rPr lang="en-US" altLang="en-US" smtClean="0"/>
              <a:t>Bonds </a:t>
            </a:r>
            <a:r>
              <a:rPr lang="en-US" altLang="en-US" smtClean="0">
                <a:solidFill>
                  <a:srgbClr val="33CC33"/>
                </a:solidFill>
              </a:rPr>
              <a:t>formed </a:t>
            </a:r>
            <a:r>
              <a:rPr lang="en-US" altLang="en-US" smtClean="0"/>
              <a:t>= energy release (EXO)</a:t>
            </a:r>
          </a:p>
          <a:p>
            <a:pPr eaLnBrk="1" hangingPunct="1">
              <a:buFontTx/>
              <a:buNone/>
            </a:pPr>
            <a:r>
              <a:rPr lang="en-US" altLang="en-US" smtClean="0"/>
              <a:t>Bonds </a:t>
            </a:r>
            <a:r>
              <a:rPr lang="en-US" altLang="en-US" smtClean="0">
                <a:solidFill>
                  <a:srgbClr val="FF0000"/>
                </a:solidFill>
              </a:rPr>
              <a:t>Broken</a:t>
            </a:r>
            <a:r>
              <a:rPr lang="en-US" altLang="en-US" smtClean="0"/>
              <a:t> = energy absorbed (ENDO)</a:t>
            </a:r>
            <a:endParaRPr lang="en-US" altLang="en-US" sz="4000" smtClean="0">
              <a:solidFill>
                <a:srgbClr val="33CC33"/>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CD43EA0-E384-4934-9DC7-C9339077E161}" type="slidenum">
              <a:rPr lang="en-US" altLang="en-US" sz="1400" smtClean="0"/>
              <a:pPr>
                <a:spcBef>
                  <a:spcPct val="0"/>
                </a:spcBef>
                <a:buFontTx/>
                <a:buNone/>
              </a:pPr>
              <a:t>34</a:t>
            </a:fld>
            <a:endParaRPr lang="en-US" altLang="en-US" sz="1400" smtClean="0"/>
          </a:p>
        </p:txBody>
      </p:sp>
      <p:sp>
        <p:nvSpPr>
          <p:cNvPr id="37891" name="Rectangle 3"/>
          <p:cNvSpPr>
            <a:spLocks noGrp="1" noChangeArrowheads="1"/>
          </p:cNvSpPr>
          <p:nvPr>
            <p:ph type="body" idx="1"/>
          </p:nvPr>
        </p:nvSpPr>
        <p:spPr>
          <a:xfrm>
            <a:off x="533400" y="457200"/>
            <a:ext cx="8382000" cy="6019800"/>
          </a:xfrm>
        </p:spPr>
        <p:txBody>
          <a:bodyPr/>
          <a:lstStyle/>
          <a:p>
            <a:pPr algn="ctr" eaLnBrk="1" hangingPunct="1">
              <a:buFontTx/>
              <a:buNone/>
            </a:pPr>
            <a:endParaRPr lang="en-US" altLang="en-US" sz="2800" smtClean="0"/>
          </a:p>
          <a:p>
            <a:pPr algn="ctr" eaLnBrk="1" hangingPunct="1">
              <a:buFontTx/>
              <a:buNone/>
            </a:pPr>
            <a:r>
              <a:rPr lang="en-US" altLang="en-US" sz="4400" b="1" u="sng" smtClean="0"/>
              <a:t>Enthalpy Change H</a:t>
            </a:r>
            <a:r>
              <a:rPr lang="en-US" altLang="en-US" sz="4400" b="1" u="sng" smtClean="0">
                <a:latin typeface="Times New Roman" panose="02020603050405020304" pitchFamily="18" charset="0"/>
                <a:cs typeface="Times New Roman" panose="02020603050405020304" pitchFamily="18" charset="0"/>
              </a:rPr>
              <a:t>°</a:t>
            </a:r>
            <a:endParaRPr lang="en-US" altLang="en-US" sz="4400" b="1" smtClean="0">
              <a:latin typeface="Times New Roman" panose="02020603050405020304" pitchFamily="18" charset="0"/>
              <a:cs typeface="Times New Roman" panose="02020603050405020304" pitchFamily="18" charset="0"/>
            </a:endParaRPr>
          </a:p>
          <a:p>
            <a:pPr algn="ctr" eaLnBrk="1" hangingPunct="1">
              <a:buFontTx/>
              <a:buNone/>
            </a:pPr>
            <a:r>
              <a:rPr lang="en-US" altLang="en-US" sz="2800" smtClean="0"/>
              <a:t>This change takes place over the course of a reaction and shows the net overall change. </a:t>
            </a:r>
          </a:p>
          <a:p>
            <a:pPr algn="ctr" eaLnBrk="1" hangingPunct="1">
              <a:buFontTx/>
              <a:buNone/>
            </a:pPr>
            <a:r>
              <a:rPr lang="en-US" altLang="en-US" sz="3600" smtClean="0">
                <a:latin typeface="Symbol" panose="05050102010706020507" pitchFamily="18" charset="2"/>
              </a:rPr>
              <a:t></a:t>
            </a:r>
            <a:r>
              <a:rPr lang="en-US" altLang="en-US" sz="3600" i="1" smtClean="0"/>
              <a:t>H = H </a:t>
            </a:r>
            <a:r>
              <a:rPr lang="en-US" altLang="en-US" sz="3600" i="1" baseline="-25000" smtClean="0"/>
              <a:t>products</a:t>
            </a:r>
            <a:r>
              <a:rPr lang="en-US" altLang="en-US" sz="3600" i="1" smtClean="0"/>
              <a:t> – H </a:t>
            </a:r>
            <a:r>
              <a:rPr lang="en-US" altLang="en-US" sz="3600" i="1" baseline="-25000" smtClean="0"/>
              <a:t>reactants</a:t>
            </a:r>
            <a:endParaRPr lang="en-US" altLang="en-US" sz="3600" i="1" smtClean="0">
              <a:solidFill>
                <a:schemeClr val="accent1"/>
              </a:solidFill>
            </a:endParaRPr>
          </a:p>
          <a:p>
            <a:pPr algn="ctr" eaLnBrk="1" hangingPunct="1">
              <a:buFontTx/>
              <a:buNone/>
            </a:pPr>
            <a:endParaRPr lang="en-US" altLang="en-US" sz="3600" smtClean="0"/>
          </a:p>
          <a:p>
            <a:pPr eaLnBrk="1" hangingPunct="1">
              <a:spcBef>
                <a:spcPct val="40000"/>
              </a:spcBef>
              <a:buFontTx/>
              <a:buNone/>
            </a:pPr>
            <a:r>
              <a:rPr lang="en-US" altLang="en-US" sz="2800" smtClean="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18A598F-5A3C-4F67-907E-6BDF1D290F78}" type="slidenum">
              <a:rPr lang="en-US" altLang="en-US" sz="1400" smtClean="0"/>
              <a:pPr>
                <a:spcBef>
                  <a:spcPct val="0"/>
                </a:spcBef>
                <a:buFontTx/>
                <a:buNone/>
              </a:pPr>
              <a:t>35</a:t>
            </a:fld>
            <a:endParaRPr lang="en-US" altLang="en-US" sz="1400" smtClean="0"/>
          </a:p>
        </p:txBody>
      </p:sp>
      <p:sp>
        <p:nvSpPr>
          <p:cNvPr id="38915" name="Rectangle 2"/>
          <p:cNvSpPr>
            <a:spLocks noGrp="1" noChangeArrowheads="1"/>
          </p:cNvSpPr>
          <p:nvPr>
            <p:ph type="title"/>
          </p:nvPr>
        </p:nvSpPr>
        <p:spPr/>
        <p:txBody>
          <a:bodyPr/>
          <a:lstStyle/>
          <a:p>
            <a:pPr eaLnBrk="1" hangingPunct="1"/>
            <a:r>
              <a:rPr lang="en-US" altLang="en-US" smtClean="0">
                <a:cs typeface="Arial" panose="020B0604020202020204" pitchFamily="34" charset="0"/>
              </a:rPr>
              <a:t>Where to Find </a:t>
            </a:r>
            <a:r>
              <a:rPr lang="el-GR" altLang="en-US" smtClean="0">
                <a:cs typeface="Arial" panose="020B0604020202020204" pitchFamily="34" charset="0"/>
              </a:rPr>
              <a:t>Δ</a:t>
            </a:r>
            <a:r>
              <a:rPr lang="en-US" altLang="en-US" smtClean="0">
                <a:cs typeface="Arial" panose="020B0604020202020204" pitchFamily="34" charset="0"/>
              </a:rPr>
              <a:t>Values</a:t>
            </a:r>
            <a:endParaRPr lang="el-GR" altLang="en-US" smtClean="0">
              <a:cs typeface="Arial" panose="020B0604020202020204" pitchFamily="34" charset="0"/>
            </a:endParaRPr>
          </a:p>
        </p:txBody>
      </p:sp>
      <p:sp>
        <p:nvSpPr>
          <p:cNvPr id="38916" name="Rectangle 3"/>
          <p:cNvSpPr>
            <a:spLocks noGrp="1" noChangeArrowheads="1"/>
          </p:cNvSpPr>
          <p:nvPr>
            <p:ph type="body" idx="1"/>
          </p:nvPr>
        </p:nvSpPr>
        <p:spPr/>
        <p:txBody>
          <a:bodyPr/>
          <a:lstStyle/>
          <a:p>
            <a:pPr eaLnBrk="1" hangingPunct="1"/>
            <a:r>
              <a:rPr lang="en-US" altLang="en-US" smtClean="0"/>
              <a:t>Table 6.0 pg 262</a:t>
            </a:r>
          </a:p>
          <a:p>
            <a:pPr eaLnBrk="1" hangingPunct="1"/>
            <a:endParaRPr lang="en-US" altLang="en-US" smtClean="0"/>
          </a:p>
          <a:p>
            <a:pPr eaLnBrk="1" hangingPunct="1"/>
            <a:r>
              <a:rPr lang="en-US" altLang="en-US" smtClean="0"/>
              <a:t>Appendix pg A21-22</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C16F579-E43E-441A-8BDD-C2ADA58349B1}" type="slidenum">
              <a:rPr lang="en-US" altLang="en-US" sz="1400" smtClean="0"/>
              <a:pPr>
                <a:spcBef>
                  <a:spcPct val="0"/>
                </a:spcBef>
                <a:buFontTx/>
                <a:buNone/>
              </a:pPr>
              <a:t>36</a:t>
            </a:fld>
            <a:endParaRPr lang="en-US" altLang="en-US" sz="1400" smtClean="0"/>
          </a:p>
        </p:txBody>
      </p:sp>
      <p:sp>
        <p:nvSpPr>
          <p:cNvPr id="39939" name="Rectangle 2"/>
          <p:cNvSpPr>
            <a:spLocks noGrp="1" noChangeArrowheads="1"/>
          </p:cNvSpPr>
          <p:nvPr>
            <p:ph type="title"/>
          </p:nvPr>
        </p:nvSpPr>
        <p:spPr/>
        <p:txBody>
          <a:bodyPr/>
          <a:lstStyle/>
          <a:p>
            <a:pPr eaLnBrk="1" hangingPunct="1"/>
            <a:r>
              <a:rPr lang="en-US" altLang="en-US" smtClean="0"/>
              <a:t>More enthalpy </a:t>
            </a:r>
          </a:p>
        </p:txBody>
      </p:sp>
      <p:sp>
        <p:nvSpPr>
          <p:cNvPr id="39940" name="Rectangle 3"/>
          <p:cNvSpPr>
            <a:spLocks noGrp="1" noChangeArrowheads="1"/>
          </p:cNvSpPr>
          <p:nvPr>
            <p:ph type="body" idx="1"/>
          </p:nvPr>
        </p:nvSpPr>
        <p:spPr/>
        <p:txBody>
          <a:bodyPr/>
          <a:lstStyle/>
          <a:p>
            <a:pPr eaLnBrk="1" hangingPunct="1"/>
            <a:r>
              <a:rPr lang="en-US" altLang="en-US" smtClean="0"/>
              <a:t>Enthalpy, along with the pressure and volume of a system, is a </a:t>
            </a:r>
            <a:r>
              <a:rPr lang="en-US" altLang="en-US" b="1" smtClean="0"/>
              <a:t>state function</a:t>
            </a:r>
            <a:r>
              <a:rPr lang="en-US" altLang="en-US" smtClean="0"/>
              <a:t> (property of a system that depends only on its state, not how it arrived at its present state).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9FA9249-4504-485A-BE5D-C5FAFB28A0F9}" type="slidenum">
              <a:rPr lang="en-US" altLang="en-US" sz="1400" smtClean="0"/>
              <a:pPr>
                <a:spcBef>
                  <a:spcPct val="0"/>
                </a:spcBef>
                <a:buFontTx/>
                <a:buNone/>
              </a:pPr>
              <a:t>37</a:t>
            </a:fld>
            <a:endParaRPr lang="en-US" altLang="en-US" sz="1400" smtClean="0"/>
          </a:p>
        </p:txBody>
      </p:sp>
      <p:sp>
        <p:nvSpPr>
          <p:cNvPr id="40963" name="Rectangle 2"/>
          <p:cNvSpPr>
            <a:spLocks noGrp="1" noChangeArrowheads="1"/>
          </p:cNvSpPr>
          <p:nvPr>
            <p:ph type="title"/>
          </p:nvPr>
        </p:nvSpPr>
        <p:spPr>
          <a:xfrm>
            <a:off x="0" y="-914400"/>
            <a:ext cx="8686800" cy="2922588"/>
          </a:xfrm>
        </p:spPr>
        <p:txBody>
          <a:bodyPr/>
          <a:lstStyle/>
          <a:p>
            <a:pPr eaLnBrk="1" hangingPunct="1"/>
            <a:r>
              <a:rPr lang="en-US" altLang="en-US" sz="4000" u="sng" smtClean="0">
                <a:cs typeface="Arial" panose="020B0604020202020204" pitchFamily="34" charset="0"/>
              </a:rPr>
              <a:t/>
            </a:r>
            <a:br>
              <a:rPr lang="en-US" altLang="en-US" sz="4000" u="sng" smtClean="0">
                <a:cs typeface="Arial" panose="020B0604020202020204" pitchFamily="34" charset="0"/>
              </a:rPr>
            </a:br>
            <a:r>
              <a:rPr lang="en-US" altLang="en-US" sz="4000" u="sng" smtClean="0">
                <a:cs typeface="Arial" panose="020B0604020202020204" pitchFamily="34" charset="0"/>
              </a:rPr>
              <a:t/>
            </a:r>
            <a:br>
              <a:rPr lang="en-US" altLang="en-US" sz="4000" u="sng" smtClean="0">
                <a:cs typeface="Arial" panose="020B0604020202020204" pitchFamily="34" charset="0"/>
              </a:rPr>
            </a:br>
            <a:r>
              <a:rPr lang="en-US" altLang="en-US" sz="4000" u="sng" smtClean="0">
                <a:cs typeface="Arial" panose="020B0604020202020204" pitchFamily="34" charset="0"/>
              </a:rPr>
              <a:t>Heat Of Formation </a:t>
            </a:r>
            <a:br>
              <a:rPr lang="en-US" altLang="en-US" sz="4000" u="sng" smtClean="0">
                <a:cs typeface="Arial" panose="020B0604020202020204" pitchFamily="34" charset="0"/>
              </a:rPr>
            </a:br>
            <a:r>
              <a:rPr lang="en-US" altLang="en-US" sz="4000" smtClean="0">
                <a:cs typeface="Arial" panose="020B0604020202020204" pitchFamily="34" charset="0"/>
              </a:rPr>
              <a:t>H</a:t>
            </a:r>
            <a:r>
              <a:rPr lang="en-US" altLang="en-US" sz="4000" baseline="-25000" smtClean="0">
                <a:cs typeface="Arial" panose="020B0604020202020204" pitchFamily="34" charset="0"/>
              </a:rPr>
              <a:t>rxn </a:t>
            </a:r>
            <a:r>
              <a:rPr lang="en-US" altLang="en-US" sz="4000" smtClean="0">
                <a:cs typeface="Arial" panose="020B0604020202020204" pitchFamily="34" charset="0"/>
              </a:rPr>
              <a:t> = H (products) – H (reactants)</a:t>
            </a:r>
            <a:r>
              <a:rPr lang="en-US" altLang="en-US" sz="4000" smtClean="0"/>
              <a:t/>
            </a:r>
            <a:br>
              <a:rPr lang="en-US" altLang="en-US" sz="4000" smtClean="0"/>
            </a:br>
            <a:endParaRPr lang="en-US" altLang="en-US" sz="4000" smtClean="0"/>
          </a:p>
        </p:txBody>
      </p:sp>
      <p:sp>
        <p:nvSpPr>
          <p:cNvPr id="40964" name="Rectangle 5"/>
          <p:cNvSpPr>
            <a:spLocks noChangeArrowheads="1"/>
          </p:cNvSpPr>
          <p:nvPr/>
        </p:nvSpPr>
        <p:spPr bwMode="auto">
          <a:xfrm>
            <a:off x="304800" y="1524000"/>
            <a:ext cx="8382000"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4000" b="1">
                <a:solidFill>
                  <a:schemeClr val="tx2"/>
                </a:solidFill>
              </a:rPr>
              <a:t>Δ</a:t>
            </a:r>
            <a:r>
              <a:rPr lang="en-US" altLang="en-US" sz="4000" b="1">
                <a:solidFill>
                  <a:schemeClr val="tx2"/>
                </a:solidFill>
              </a:rPr>
              <a:t>H</a:t>
            </a:r>
            <a:r>
              <a:rPr lang="en-US" altLang="en-US" sz="4000" b="1">
                <a:solidFill>
                  <a:schemeClr val="tx2"/>
                </a:solidFill>
                <a:latin typeface="Times New Roman" panose="02020603050405020304" pitchFamily="18" charset="0"/>
                <a:cs typeface="Times New Roman" panose="02020603050405020304" pitchFamily="18" charset="0"/>
              </a:rPr>
              <a:t>°</a:t>
            </a:r>
            <a:r>
              <a:rPr lang="en-US" altLang="en-US" sz="4000" b="1" baseline="-25000">
                <a:solidFill>
                  <a:schemeClr val="tx2"/>
                </a:solidFill>
              </a:rPr>
              <a:t>f </a:t>
            </a:r>
            <a:r>
              <a:rPr lang="en-US" altLang="en-US" sz="4000">
                <a:solidFill>
                  <a:schemeClr val="tx2"/>
                </a:solidFill>
              </a:rPr>
              <a:t>= H (products) – H (reactants)</a:t>
            </a:r>
            <a:br>
              <a:rPr lang="en-US" altLang="en-US" sz="4000">
                <a:solidFill>
                  <a:schemeClr val="tx2"/>
                </a:solidFill>
              </a:rPr>
            </a:br>
            <a:r>
              <a:rPr lang="en-US" altLang="en-US" sz="2800">
                <a:solidFill>
                  <a:schemeClr val="tx2"/>
                </a:solidFill>
              </a:rPr>
              <a:t> </a:t>
            </a:r>
          </a:p>
          <a:p>
            <a:pPr eaLnBrk="1" hangingPunct="1">
              <a:spcBef>
                <a:spcPct val="0"/>
              </a:spcBef>
              <a:buFontTx/>
              <a:buNone/>
            </a:pPr>
            <a:r>
              <a:rPr lang="el-GR" altLang="en-US" sz="2800" b="1">
                <a:solidFill>
                  <a:schemeClr val="tx2"/>
                </a:solidFill>
              </a:rPr>
              <a:t>Δ</a:t>
            </a:r>
            <a:r>
              <a:rPr lang="en-US" altLang="en-US" sz="2800" b="1">
                <a:solidFill>
                  <a:schemeClr val="tx2"/>
                </a:solidFill>
              </a:rPr>
              <a:t>H°</a:t>
            </a:r>
            <a:r>
              <a:rPr lang="en-US" altLang="en-US" sz="2800" b="1" baseline="-25000">
                <a:solidFill>
                  <a:schemeClr val="tx2"/>
                </a:solidFill>
              </a:rPr>
              <a:t>f </a:t>
            </a:r>
            <a:r>
              <a:rPr lang="en-US" altLang="en-US" sz="2800" b="1">
                <a:solidFill>
                  <a:schemeClr val="tx2"/>
                </a:solidFill>
              </a:rPr>
              <a:t>&gt; 0  = energy is absorbed</a:t>
            </a:r>
          </a:p>
          <a:p>
            <a:pPr eaLnBrk="1" hangingPunct="1">
              <a:spcBef>
                <a:spcPct val="0"/>
              </a:spcBef>
              <a:buFontTx/>
              <a:buNone/>
            </a:pPr>
            <a:r>
              <a:rPr lang="en-US" altLang="en-US" sz="2800" b="1">
                <a:solidFill>
                  <a:schemeClr val="tx2"/>
                </a:solidFill>
              </a:rPr>
              <a:t>                  product is less stable </a:t>
            </a:r>
          </a:p>
          <a:p>
            <a:pPr eaLnBrk="1" hangingPunct="1">
              <a:spcBef>
                <a:spcPct val="0"/>
              </a:spcBef>
              <a:buFontTx/>
              <a:buNone/>
            </a:pPr>
            <a:r>
              <a:rPr lang="en-US" altLang="en-US" sz="2800" b="1">
                <a:solidFill>
                  <a:schemeClr val="tx2"/>
                </a:solidFill>
              </a:rPr>
              <a:t>                  endothermic process</a:t>
            </a:r>
          </a:p>
          <a:p>
            <a:pPr eaLnBrk="1" hangingPunct="1">
              <a:spcBef>
                <a:spcPct val="0"/>
              </a:spcBef>
              <a:buFontTx/>
              <a:buNone/>
            </a:pPr>
            <a:endParaRPr lang="en-US" altLang="en-US" sz="2800" b="1">
              <a:solidFill>
                <a:schemeClr val="tx2"/>
              </a:solidFill>
            </a:endParaRPr>
          </a:p>
          <a:p>
            <a:pPr eaLnBrk="1" hangingPunct="1">
              <a:spcBef>
                <a:spcPct val="0"/>
              </a:spcBef>
              <a:buFontTx/>
              <a:buNone/>
            </a:pPr>
            <a:r>
              <a:rPr lang="el-GR" altLang="en-US" sz="2800" b="1">
                <a:solidFill>
                  <a:schemeClr val="tx2"/>
                </a:solidFill>
              </a:rPr>
              <a:t>Δ</a:t>
            </a:r>
            <a:r>
              <a:rPr lang="en-US" altLang="en-US" sz="2800" b="1">
                <a:solidFill>
                  <a:schemeClr val="tx2"/>
                </a:solidFill>
              </a:rPr>
              <a:t>H°</a:t>
            </a:r>
            <a:r>
              <a:rPr lang="en-US" altLang="en-US" sz="2800" b="1" baseline="-25000">
                <a:solidFill>
                  <a:schemeClr val="tx2"/>
                </a:solidFill>
              </a:rPr>
              <a:t>f</a:t>
            </a:r>
            <a:r>
              <a:rPr lang="en-US" altLang="en-US" sz="2800" b="1">
                <a:solidFill>
                  <a:schemeClr val="tx2"/>
                </a:solidFill>
              </a:rPr>
              <a:t> &lt; 0 = energy is released</a:t>
            </a:r>
          </a:p>
          <a:p>
            <a:pPr eaLnBrk="1" hangingPunct="1">
              <a:spcBef>
                <a:spcPct val="0"/>
              </a:spcBef>
              <a:buFontTx/>
              <a:buNone/>
            </a:pPr>
            <a:r>
              <a:rPr lang="en-US" altLang="en-US" sz="2800" b="1">
                <a:solidFill>
                  <a:schemeClr val="tx2"/>
                </a:solidFill>
              </a:rPr>
              <a:t>                  product is more stable </a:t>
            </a:r>
          </a:p>
          <a:p>
            <a:pPr eaLnBrk="1" hangingPunct="1">
              <a:spcBef>
                <a:spcPct val="0"/>
              </a:spcBef>
              <a:buFontTx/>
              <a:buNone/>
            </a:pPr>
            <a:r>
              <a:rPr lang="en-US" altLang="en-US" sz="2800" b="1">
                <a:solidFill>
                  <a:schemeClr val="tx2"/>
                </a:solidFill>
              </a:rPr>
              <a:t>                  exothermic process</a:t>
            </a:r>
          </a:p>
          <a:p>
            <a:pPr eaLnBrk="1" hangingPunct="1">
              <a:spcBef>
                <a:spcPct val="0"/>
              </a:spcBef>
              <a:buFontTx/>
              <a:buNone/>
            </a:pPr>
            <a:endParaRPr lang="en-US" altLang="en-US" sz="2800" b="1">
              <a:solidFill>
                <a:schemeClr val="tx2"/>
              </a:solidFill>
            </a:endParaRPr>
          </a:p>
          <a:p>
            <a:pPr eaLnBrk="1" hangingPunct="1">
              <a:spcBef>
                <a:spcPct val="0"/>
              </a:spcBef>
              <a:buFontTx/>
              <a:buNone/>
            </a:pPr>
            <a:endParaRPr lang="en-US" altLang="en-US" sz="2800" baseline="-25000">
              <a:solidFill>
                <a:schemeClr val="tx2"/>
              </a:solidFill>
            </a:endParaRPr>
          </a:p>
          <a:p>
            <a:pPr eaLnBrk="1" hangingPunct="1">
              <a:spcBef>
                <a:spcPct val="0"/>
              </a:spcBef>
              <a:buFontTx/>
              <a:buNone/>
            </a:pPr>
            <a:endParaRPr lang="en-US" altLang="en-US" sz="2800">
              <a:solidFill>
                <a:schemeClr val="tx2"/>
              </a:solidFill>
            </a:endParaRPr>
          </a:p>
          <a:p>
            <a:pPr eaLnBrk="1" hangingPunct="1">
              <a:spcBef>
                <a:spcPct val="0"/>
              </a:spcBef>
              <a:buFontTx/>
              <a:buNone/>
            </a:pPr>
            <a:endParaRPr lang="en-US" altLang="en-US" sz="2800">
              <a:solidFill>
                <a:schemeClr val="tx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E3C1013-4DC6-4C44-A6B0-50C64FEE3247}" type="slidenum">
              <a:rPr lang="en-US" altLang="en-US" sz="1400" smtClean="0"/>
              <a:pPr>
                <a:spcBef>
                  <a:spcPct val="0"/>
                </a:spcBef>
                <a:buFontTx/>
                <a:buNone/>
              </a:pPr>
              <a:t>38</a:t>
            </a:fld>
            <a:endParaRPr lang="en-US" altLang="en-US" sz="1400" smtClean="0"/>
          </a:p>
        </p:txBody>
      </p:sp>
      <p:pic>
        <p:nvPicPr>
          <p:cNvPr id="41987" name="Picture 2" descr="ENTHALPY DIAGRAMS OF EXOTHERMIC AND ENDOTHERM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129588"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Text Box 3"/>
          <p:cNvSpPr txBox="1">
            <a:spLocks noChangeArrowheads="1"/>
          </p:cNvSpPr>
          <p:nvPr/>
        </p:nvSpPr>
        <p:spPr bwMode="auto">
          <a:xfrm>
            <a:off x="1219200" y="3962400"/>
            <a:ext cx="34290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Products have stronger bonds than reactants and have lower enthalpy than reactants and are more stable. </a:t>
            </a:r>
          </a:p>
          <a:p>
            <a:pPr eaLnBrk="1" hangingPunct="1">
              <a:spcBef>
                <a:spcPct val="50000"/>
              </a:spcBef>
              <a:buFontTx/>
              <a:buNone/>
            </a:pPr>
            <a:r>
              <a:rPr lang="en-US" altLang="en-US" sz="2400"/>
              <a:t>**low enthalpy means more stable.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FBDC1AC-FBAE-47F3-926A-385675C3847D}" type="slidenum">
              <a:rPr lang="en-US" altLang="en-US" sz="1400" smtClean="0"/>
              <a:pPr>
                <a:spcBef>
                  <a:spcPct val="0"/>
                </a:spcBef>
                <a:buFontTx/>
                <a:buNone/>
              </a:pPr>
              <a:t>39</a:t>
            </a:fld>
            <a:endParaRPr lang="en-US" altLang="en-US" sz="1400" smtClean="0"/>
          </a:p>
        </p:txBody>
      </p:sp>
      <p:pic>
        <p:nvPicPr>
          <p:cNvPr id="43011" name="Picture 9" descr="e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1125"/>
            <a:ext cx="69342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11"/>
          <p:cNvSpPr txBox="1">
            <a:spLocks noChangeArrowheads="1"/>
          </p:cNvSpPr>
          <p:nvPr/>
        </p:nvSpPr>
        <p:spPr bwMode="auto">
          <a:xfrm>
            <a:off x="381000" y="4648200"/>
            <a:ext cx="8305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t>the reactants have less potential energy than  the products. Energy must be input in order to raise the particles up to the higher energy level.</a:t>
            </a:r>
          </a:p>
          <a:p>
            <a:pPr algn="ctr" eaLnBrk="1" hangingPunct="1">
              <a:spcBef>
                <a:spcPct val="0"/>
              </a:spcBef>
              <a:buFontTx/>
              <a:buNone/>
            </a:pPr>
            <a:r>
              <a:rPr lang="en-US" altLang="en-US" sz="2800" b="1"/>
              <a:t>Energy + A + B --&gt; AB</a:t>
            </a:r>
          </a:p>
        </p:txBody>
      </p:sp>
      <p:sp>
        <p:nvSpPr>
          <p:cNvPr id="43013" name="Line 13"/>
          <p:cNvSpPr>
            <a:spLocks noChangeShapeType="1"/>
          </p:cNvSpPr>
          <p:nvPr/>
        </p:nvSpPr>
        <p:spPr bwMode="auto">
          <a:xfrm flipV="1">
            <a:off x="1447800" y="2590800"/>
            <a:ext cx="1371600" cy="7620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4" name="Text Box 14"/>
          <p:cNvSpPr txBox="1">
            <a:spLocks noChangeArrowheads="1"/>
          </p:cNvSpPr>
          <p:nvPr/>
        </p:nvSpPr>
        <p:spPr bwMode="auto">
          <a:xfrm>
            <a:off x="5638800" y="381000"/>
            <a:ext cx="2667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solidFill>
                  <a:schemeClr val="accent2"/>
                </a:solidFill>
              </a:rPr>
              <a:t>All reactant bonds broken no products formed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Slide Number Placeholder 7"/>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A5FAEB-2D4D-4D91-B55B-72AB11A1CBF6}" type="slidenum">
              <a:rPr lang="en-US" altLang="en-US" sz="1400" smtClean="0"/>
              <a:pPr>
                <a:spcBef>
                  <a:spcPct val="0"/>
                </a:spcBef>
                <a:buFontTx/>
                <a:buNone/>
              </a:pPr>
              <a:t>4</a:t>
            </a:fld>
            <a:endParaRPr lang="en-US" altLang="en-US" sz="1400" smtClean="0"/>
          </a:p>
        </p:txBody>
      </p:sp>
      <p:sp>
        <p:nvSpPr>
          <p:cNvPr id="7171" name="Rectangle 11"/>
          <p:cNvSpPr>
            <a:spLocks noGrp="1" noChangeArrowheads="1"/>
          </p:cNvSpPr>
          <p:nvPr>
            <p:ph type="title"/>
          </p:nvPr>
        </p:nvSpPr>
        <p:spPr/>
        <p:txBody>
          <a:bodyPr/>
          <a:lstStyle/>
          <a:p>
            <a:pPr eaLnBrk="1" hangingPunct="1"/>
            <a:endParaRPr lang="en-US" altLang="en-US" smtClean="0"/>
          </a:p>
        </p:txBody>
      </p:sp>
      <p:sp>
        <p:nvSpPr>
          <p:cNvPr id="7172" name="Rectangle 5"/>
          <p:cNvSpPr>
            <a:spLocks noGrp="1" noChangeArrowheads="1"/>
          </p:cNvSpPr>
          <p:nvPr>
            <p:ph type="body" sz="half" idx="1"/>
          </p:nvPr>
        </p:nvSpPr>
        <p:spPr/>
        <p:txBody>
          <a:bodyPr/>
          <a:lstStyle/>
          <a:p>
            <a:pPr eaLnBrk="1" hangingPunct="1"/>
            <a:r>
              <a:rPr lang="en-US" altLang="en-US" sz="2800" smtClean="0"/>
              <a:t>Stored energy in an object by virtue of its position. </a:t>
            </a:r>
          </a:p>
          <a:p>
            <a:pPr eaLnBrk="1" hangingPunct="1"/>
            <a:endParaRPr lang="en-US" altLang="en-US" sz="2800" smtClean="0"/>
          </a:p>
          <a:p>
            <a:pPr eaLnBrk="1" hangingPunct="1"/>
            <a:endParaRPr lang="en-US" altLang="en-US" sz="2800" smtClean="0"/>
          </a:p>
          <a:p>
            <a:pPr eaLnBrk="1" hangingPunct="1"/>
            <a:r>
              <a:rPr lang="en-US" altLang="en-US" sz="2800" smtClean="0"/>
              <a:t>Units of energy: </a:t>
            </a:r>
          </a:p>
          <a:p>
            <a:pPr eaLnBrk="1" hangingPunct="1">
              <a:buFontTx/>
              <a:buNone/>
            </a:pPr>
            <a:r>
              <a:rPr lang="en-US" altLang="en-US" sz="2800" smtClean="0"/>
              <a:t>Joule J, </a:t>
            </a:r>
          </a:p>
          <a:p>
            <a:pPr eaLnBrk="1" hangingPunct="1">
              <a:buFontTx/>
              <a:buNone/>
            </a:pPr>
            <a:r>
              <a:rPr lang="en-US" altLang="en-US" sz="2800" smtClean="0"/>
              <a:t>1 Calorie Cal = 4.184 J</a:t>
            </a:r>
          </a:p>
          <a:p>
            <a:pPr eaLnBrk="1" hangingPunct="1">
              <a:buFontTx/>
              <a:buNone/>
            </a:pPr>
            <a:endParaRPr lang="en-US" altLang="en-US" sz="2800" smtClean="0"/>
          </a:p>
        </p:txBody>
      </p:sp>
      <p:pic>
        <p:nvPicPr>
          <p:cNvPr id="7173" name="Picture 9" descr="rubberband"/>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651500" y="1931988"/>
            <a:ext cx="2032000" cy="1522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4" name="Picture 10" descr="stretchedrubberband"/>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651500" y="4270375"/>
            <a:ext cx="2032000" cy="1522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069BE18-B844-42FA-8259-6851A6BBDEFB}" type="slidenum">
              <a:rPr lang="en-US" altLang="en-US" sz="1400" smtClean="0"/>
              <a:pPr>
                <a:spcBef>
                  <a:spcPct val="0"/>
                </a:spcBef>
                <a:buFontTx/>
                <a:buNone/>
              </a:pPr>
              <a:t>40</a:t>
            </a:fld>
            <a:endParaRPr lang="en-US" altLang="en-US" sz="1400" smtClean="0"/>
          </a:p>
        </p:txBody>
      </p:sp>
      <p:pic>
        <p:nvPicPr>
          <p:cNvPr id="44035" name="Picture 5" descr="ex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6824663"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6"/>
          <p:cNvSpPr txBox="1">
            <a:spLocks noChangeArrowheads="1"/>
          </p:cNvSpPr>
          <p:nvPr/>
        </p:nvSpPr>
        <p:spPr bwMode="auto">
          <a:xfrm>
            <a:off x="685800" y="4572000"/>
            <a:ext cx="78486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t>The  reactants have more potential energy than the products have. The extra energy is released to the surroundings.</a:t>
            </a:r>
          </a:p>
          <a:p>
            <a:pPr algn="ctr" eaLnBrk="1" hangingPunct="1">
              <a:spcBef>
                <a:spcPct val="50000"/>
              </a:spcBef>
              <a:buFontTx/>
              <a:buNone/>
            </a:pPr>
            <a:r>
              <a:rPr lang="en-US" altLang="en-US" sz="2800" b="1"/>
              <a:t> A + B --&gt; AB + Energy</a:t>
            </a:r>
          </a:p>
        </p:txBody>
      </p:sp>
      <p:sp>
        <p:nvSpPr>
          <p:cNvPr id="44037" name="Line 7"/>
          <p:cNvSpPr>
            <a:spLocks noChangeShapeType="1"/>
          </p:cNvSpPr>
          <p:nvPr/>
        </p:nvSpPr>
        <p:spPr bwMode="auto">
          <a:xfrm flipV="1">
            <a:off x="2895600" y="1371600"/>
            <a:ext cx="1371600" cy="7620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BBB4CAF-9A29-4917-9209-93AE29DD5F98}" type="slidenum">
              <a:rPr lang="en-US" altLang="en-US" sz="1400" smtClean="0"/>
              <a:pPr>
                <a:spcBef>
                  <a:spcPct val="0"/>
                </a:spcBef>
                <a:buFontTx/>
                <a:buNone/>
              </a:pPr>
              <a:t>41</a:t>
            </a:fld>
            <a:endParaRPr lang="en-US" altLang="en-US" sz="1400" smtClean="0"/>
          </a:p>
        </p:txBody>
      </p:sp>
      <p:pic>
        <p:nvPicPr>
          <p:cNvPr id="45059" name="Picture 5" descr="0007-004-exo-ca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57200"/>
            <a:ext cx="4572000"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Line 6"/>
          <p:cNvSpPr>
            <a:spLocks noChangeShapeType="1"/>
          </p:cNvSpPr>
          <p:nvPr/>
        </p:nvSpPr>
        <p:spPr bwMode="auto">
          <a:xfrm flipH="1">
            <a:off x="4724400" y="1066800"/>
            <a:ext cx="1524000" cy="6858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1" name="Text Box 7"/>
          <p:cNvSpPr txBox="1">
            <a:spLocks noChangeArrowheads="1"/>
          </p:cNvSpPr>
          <p:nvPr/>
        </p:nvSpPr>
        <p:spPr bwMode="auto">
          <a:xfrm>
            <a:off x="6248400" y="6858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chemeClr val="accent2"/>
                </a:solidFill>
              </a:rPr>
              <a:t>Uncatalyzed</a:t>
            </a:r>
          </a:p>
        </p:txBody>
      </p:sp>
      <p:sp>
        <p:nvSpPr>
          <p:cNvPr id="45062" name="Rectangle 8"/>
          <p:cNvSpPr>
            <a:spLocks noChangeArrowheads="1"/>
          </p:cNvSpPr>
          <p:nvPr/>
        </p:nvSpPr>
        <p:spPr bwMode="auto">
          <a:xfrm>
            <a:off x="6324600" y="2133600"/>
            <a:ext cx="1557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rPr>
              <a:t>catalyzed</a:t>
            </a:r>
          </a:p>
        </p:txBody>
      </p:sp>
      <p:sp>
        <p:nvSpPr>
          <p:cNvPr id="45063" name="Line 9"/>
          <p:cNvSpPr>
            <a:spLocks noChangeShapeType="1"/>
          </p:cNvSpPr>
          <p:nvPr/>
        </p:nvSpPr>
        <p:spPr bwMode="auto">
          <a:xfrm flipH="1" flipV="1">
            <a:off x="4343400" y="2209800"/>
            <a:ext cx="1905000" cy="152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4" name="Text Box 10"/>
          <p:cNvSpPr txBox="1">
            <a:spLocks noChangeArrowheads="1"/>
          </p:cNvSpPr>
          <p:nvPr/>
        </p:nvSpPr>
        <p:spPr bwMode="auto">
          <a:xfrm>
            <a:off x="914400" y="4267200"/>
            <a:ext cx="7467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t>Catalysts speed up reactions by providing an alternate pathway for the rxn to occur. Note that energy of reactants, products, and ∆H are the same but activation energy E</a:t>
            </a:r>
            <a:r>
              <a:rPr lang="en-US" altLang="en-US" sz="2800" b="1" baseline="-25000"/>
              <a:t>a</a:t>
            </a:r>
            <a:r>
              <a:rPr lang="en-US" altLang="en-US" sz="2800" b="1"/>
              <a:t> is just lower.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1641572-D789-479B-AF47-BEC87EFD9797}" type="slidenum">
              <a:rPr lang="en-US" altLang="en-US" sz="1400" smtClean="0"/>
              <a:pPr>
                <a:spcBef>
                  <a:spcPct val="0"/>
                </a:spcBef>
                <a:buFontTx/>
                <a:buNone/>
              </a:pPr>
              <a:t>42</a:t>
            </a:fld>
            <a:endParaRPr lang="en-US" altLang="en-US" sz="1400" smtClean="0"/>
          </a:p>
        </p:txBody>
      </p:sp>
      <p:sp>
        <p:nvSpPr>
          <p:cNvPr id="46083" name="Rectangle 2"/>
          <p:cNvSpPr>
            <a:spLocks noGrp="1" noChangeArrowheads="1"/>
          </p:cNvSpPr>
          <p:nvPr>
            <p:ph type="title"/>
          </p:nvPr>
        </p:nvSpPr>
        <p:spPr/>
        <p:txBody>
          <a:bodyPr/>
          <a:lstStyle/>
          <a:p>
            <a:pPr eaLnBrk="1" hangingPunct="1"/>
            <a:r>
              <a:rPr lang="en-US" altLang="en-US" smtClean="0"/>
              <a:t>Example: </a:t>
            </a:r>
          </a:p>
        </p:txBody>
      </p:sp>
      <p:sp>
        <p:nvSpPr>
          <p:cNvPr id="46084" name="Rectangle 3"/>
          <p:cNvSpPr>
            <a:spLocks noGrp="1" noChangeArrowheads="1"/>
          </p:cNvSpPr>
          <p:nvPr>
            <p:ph type="body" idx="1"/>
          </p:nvPr>
        </p:nvSpPr>
        <p:spPr>
          <a:xfrm>
            <a:off x="0" y="1600200"/>
            <a:ext cx="8839200" cy="4530725"/>
          </a:xfrm>
        </p:spPr>
        <p:txBody>
          <a:bodyPr/>
          <a:lstStyle/>
          <a:p>
            <a:pPr eaLnBrk="1" hangingPunct="1">
              <a:buFontTx/>
              <a:buNone/>
            </a:pPr>
            <a:r>
              <a:rPr lang="en-US" altLang="en-US" smtClean="0"/>
              <a:t>Using enthalpies of formation, calculate the standard change in enthalpy for the following reaction. Then determine if the reaction is endothermic or exothermic: </a:t>
            </a:r>
          </a:p>
          <a:p>
            <a:pPr eaLnBrk="1" hangingPunct="1">
              <a:buFontTx/>
              <a:buNone/>
            </a:pPr>
            <a:endParaRPr lang="en-US" altLang="en-US" smtClean="0"/>
          </a:p>
          <a:p>
            <a:pPr eaLnBrk="1" hangingPunct="1">
              <a:buFontTx/>
              <a:buNone/>
            </a:pPr>
            <a:r>
              <a:rPr lang="en-US" altLang="en-US" sz="3000" smtClean="0"/>
              <a:t>2Al (s) + Fe</a:t>
            </a:r>
            <a:r>
              <a:rPr lang="en-US" altLang="en-US" sz="3000" baseline="-25000" smtClean="0"/>
              <a:t>2</a:t>
            </a:r>
            <a:r>
              <a:rPr lang="en-US" altLang="en-US" sz="3000" smtClean="0"/>
              <a:t>O</a:t>
            </a:r>
            <a:r>
              <a:rPr lang="en-US" altLang="en-US" sz="3000" baseline="-25000" smtClean="0"/>
              <a:t>3</a:t>
            </a:r>
            <a:r>
              <a:rPr lang="en-US" altLang="en-US" sz="3000" smtClean="0"/>
              <a:t> (s)  </a:t>
            </a:r>
            <a:r>
              <a:rPr lang="en-US" altLang="en-US" sz="3000" smtClean="0">
                <a:sym typeface="Wingdings" panose="05000000000000000000" pitchFamily="2" charset="2"/>
              </a:rPr>
              <a:t> Al</a:t>
            </a:r>
            <a:r>
              <a:rPr lang="en-US" altLang="en-US" sz="3000" baseline="-25000" smtClean="0">
                <a:sym typeface="Wingdings" panose="05000000000000000000" pitchFamily="2" charset="2"/>
              </a:rPr>
              <a:t>2</a:t>
            </a:r>
            <a:r>
              <a:rPr lang="en-US" altLang="en-US" sz="3000" smtClean="0">
                <a:sym typeface="Wingdings" panose="05000000000000000000" pitchFamily="2" charset="2"/>
              </a:rPr>
              <a:t>O</a:t>
            </a:r>
            <a:r>
              <a:rPr lang="en-US" altLang="en-US" sz="3000" baseline="-25000" smtClean="0">
                <a:sym typeface="Wingdings" panose="05000000000000000000" pitchFamily="2" charset="2"/>
              </a:rPr>
              <a:t>3 </a:t>
            </a:r>
            <a:r>
              <a:rPr lang="en-US" altLang="en-US" sz="3000" smtClean="0">
                <a:sym typeface="Wingdings" panose="05000000000000000000" pitchFamily="2" charset="2"/>
              </a:rPr>
              <a:t>(s) + 2Fe (s) </a:t>
            </a:r>
          </a:p>
          <a:p>
            <a:pPr eaLnBrk="1" hangingPunct="1">
              <a:buFontTx/>
              <a:buNone/>
            </a:pPr>
            <a:endParaRPr lang="en-US" altLang="en-US" sz="3000" smtClean="0">
              <a:sym typeface="Wingdings" panose="05000000000000000000" pitchFamily="2" charset="2"/>
            </a:endParaRP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A0902F0-8851-4273-A1C3-D21D4B54E701}" type="slidenum">
              <a:rPr lang="en-US" altLang="en-US" sz="1400" smtClean="0"/>
              <a:pPr>
                <a:spcBef>
                  <a:spcPct val="0"/>
                </a:spcBef>
                <a:buFontTx/>
                <a:buNone/>
              </a:pPr>
              <a:t>43</a:t>
            </a:fld>
            <a:endParaRPr lang="en-US" altLang="en-US" sz="1400" smtClean="0"/>
          </a:p>
        </p:txBody>
      </p:sp>
      <p:sp>
        <p:nvSpPr>
          <p:cNvPr id="47107" name="Rectangle 2"/>
          <p:cNvSpPr>
            <a:spLocks noGrp="1" noChangeArrowheads="1"/>
          </p:cNvSpPr>
          <p:nvPr>
            <p:ph type="body" idx="1"/>
          </p:nvPr>
        </p:nvSpPr>
        <p:spPr>
          <a:xfrm>
            <a:off x="0" y="304800"/>
            <a:ext cx="8839200" cy="5826125"/>
          </a:xfrm>
        </p:spPr>
        <p:txBody>
          <a:bodyPr/>
          <a:lstStyle/>
          <a:p>
            <a:pPr eaLnBrk="1" hangingPunct="1">
              <a:buFontTx/>
              <a:buNone/>
            </a:pPr>
            <a:r>
              <a:rPr lang="el-GR" altLang="en-US" smtClean="0">
                <a:cs typeface="Arial" panose="020B0604020202020204" pitchFamily="34" charset="0"/>
              </a:rPr>
              <a:t>Δ</a:t>
            </a:r>
            <a:r>
              <a:rPr lang="en-US" altLang="en-US" smtClean="0">
                <a:cs typeface="Arial" panose="020B0604020202020204" pitchFamily="34" charset="0"/>
              </a:rPr>
              <a:t>H</a:t>
            </a:r>
            <a:r>
              <a:rPr lang="en-US" altLang="en-US" baseline="-25000" smtClean="0">
                <a:cs typeface="Arial" panose="020B0604020202020204" pitchFamily="34" charset="0"/>
              </a:rPr>
              <a:t>rxn</a:t>
            </a:r>
            <a:r>
              <a:rPr lang="en-US" altLang="en-US" smtClean="0">
                <a:cs typeface="Arial" panose="020B0604020202020204" pitchFamily="34" charset="0"/>
              </a:rPr>
              <a:t> = </a:t>
            </a:r>
            <a:r>
              <a:rPr lang="en-US" altLang="en-US" smtClean="0">
                <a:solidFill>
                  <a:srgbClr val="FF0000"/>
                </a:solidFill>
                <a:cs typeface="Arial" panose="020B0604020202020204" pitchFamily="34" charset="0"/>
              </a:rPr>
              <a:t>H (products)</a:t>
            </a:r>
            <a:r>
              <a:rPr lang="en-US" altLang="en-US" smtClean="0">
                <a:cs typeface="Arial" panose="020B0604020202020204" pitchFamily="34" charset="0"/>
              </a:rPr>
              <a:t> – </a:t>
            </a:r>
            <a:r>
              <a:rPr lang="en-US" altLang="en-US" smtClean="0">
                <a:solidFill>
                  <a:srgbClr val="003366"/>
                </a:solidFill>
                <a:cs typeface="Arial" panose="020B0604020202020204" pitchFamily="34" charset="0"/>
              </a:rPr>
              <a:t>H (reactants)</a:t>
            </a:r>
          </a:p>
          <a:p>
            <a:pPr eaLnBrk="1" hangingPunct="1">
              <a:buFontTx/>
              <a:buNone/>
            </a:pPr>
            <a:endParaRPr lang="en-US" altLang="en-US" smtClean="0">
              <a:cs typeface="Arial" panose="020B0604020202020204" pitchFamily="34" charset="0"/>
            </a:endParaRPr>
          </a:p>
          <a:p>
            <a:pPr eaLnBrk="1" hangingPunct="1">
              <a:buFontTx/>
              <a:buNone/>
            </a:pPr>
            <a:r>
              <a:rPr lang="en-US" altLang="en-US" sz="2800" smtClean="0"/>
              <a:t>        2Al (s) + Fe</a:t>
            </a:r>
            <a:r>
              <a:rPr lang="en-US" altLang="en-US" sz="2800" baseline="-25000" smtClean="0"/>
              <a:t>2</a:t>
            </a:r>
            <a:r>
              <a:rPr lang="en-US" altLang="en-US" sz="2800" smtClean="0"/>
              <a:t>O</a:t>
            </a:r>
            <a:r>
              <a:rPr lang="en-US" altLang="en-US" sz="2800" baseline="-25000" smtClean="0"/>
              <a:t>3</a:t>
            </a:r>
            <a:r>
              <a:rPr lang="en-US" altLang="en-US" sz="2800" smtClean="0"/>
              <a:t> (s)  </a:t>
            </a:r>
            <a:r>
              <a:rPr lang="en-US" altLang="en-US" sz="2800" smtClean="0">
                <a:sym typeface="Wingdings" panose="05000000000000000000" pitchFamily="2" charset="2"/>
              </a:rPr>
              <a:t> Al</a:t>
            </a:r>
            <a:r>
              <a:rPr lang="en-US" altLang="en-US" sz="2800" baseline="-25000" smtClean="0">
                <a:sym typeface="Wingdings" panose="05000000000000000000" pitchFamily="2" charset="2"/>
              </a:rPr>
              <a:t>2</a:t>
            </a:r>
            <a:r>
              <a:rPr lang="en-US" altLang="en-US" sz="2800" smtClean="0">
                <a:sym typeface="Wingdings" panose="05000000000000000000" pitchFamily="2" charset="2"/>
              </a:rPr>
              <a:t>O</a:t>
            </a:r>
            <a:r>
              <a:rPr lang="en-US" altLang="en-US" sz="2800" baseline="-25000" smtClean="0">
                <a:sym typeface="Wingdings" panose="05000000000000000000" pitchFamily="2" charset="2"/>
              </a:rPr>
              <a:t>3 </a:t>
            </a:r>
            <a:r>
              <a:rPr lang="en-US" altLang="en-US" sz="2800" smtClean="0">
                <a:sym typeface="Wingdings" panose="05000000000000000000" pitchFamily="2" charset="2"/>
              </a:rPr>
              <a:t>(s) + 2Fe (s)</a:t>
            </a:r>
            <a:r>
              <a:rPr lang="en-US" altLang="en-US" smtClean="0">
                <a:sym typeface="Wingdings" panose="05000000000000000000" pitchFamily="2" charset="2"/>
              </a:rPr>
              <a:t> </a:t>
            </a:r>
          </a:p>
          <a:p>
            <a:pPr eaLnBrk="1" hangingPunct="1">
              <a:buFontTx/>
              <a:buNone/>
            </a:pPr>
            <a:r>
              <a:rPr lang="en-US" altLang="en-US" smtClean="0">
                <a:sym typeface="Wingdings" panose="05000000000000000000" pitchFamily="2" charset="2"/>
              </a:rPr>
              <a:t>        </a:t>
            </a:r>
          </a:p>
          <a:p>
            <a:pPr eaLnBrk="1" hangingPunct="1">
              <a:buFontTx/>
              <a:buNone/>
            </a:pPr>
            <a:r>
              <a:rPr lang="en-US" altLang="en-US" smtClean="0">
                <a:sym typeface="Wingdings" panose="05000000000000000000" pitchFamily="2" charset="2"/>
              </a:rPr>
              <a:t>H =  </a:t>
            </a:r>
            <a:r>
              <a:rPr lang="en-US" altLang="en-US" smtClean="0">
                <a:solidFill>
                  <a:srgbClr val="003366"/>
                </a:solidFill>
                <a:sym typeface="Wingdings" panose="05000000000000000000" pitchFamily="2" charset="2"/>
              </a:rPr>
              <a:t>0      +    -826</a:t>
            </a:r>
            <a:r>
              <a:rPr lang="en-US" altLang="en-US" smtClean="0">
                <a:sym typeface="Wingdings" panose="05000000000000000000" pitchFamily="2" charset="2"/>
              </a:rPr>
              <a:t>        </a:t>
            </a:r>
            <a:r>
              <a:rPr lang="en-US" altLang="en-US" smtClean="0">
                <a:solidFill>
                  <a:srgbClr val="FF0000"/>
                </a:solidFill>
                <a:sym typeface="Wingdings" panose="05000000000000000000" pitchFamily="2" charset="2"/>
              </a:rPr>
              <a:t>-1676  +  0</a:t>
            </a:r>
          </a:p>
          <a:p>
            <a:pPr eaLnBrk="1" hangingPunct="1">
              <a:buFontTx/>
              <a:buNone/>
            </a:pPr>
            <a:endParaRPr lang="en-US" altLang="en-US" smtClean="0">
              <a:solidFill>
                <a:srgbClr val="FF0000"/>
              </a:solidFill>
              <a:sym typeface="Wingdings" panose="05000000000000000000" pitchFamily="2" charset="2"/>
            </a:endParaRPr>
          </a:p>
          <a:p>
            <a:pPr eaLnBrk="1" hangingPunct="1">
              <a:buFontTx/>
              <a:buNone/>
            </a:pPr>
            <a:r>
              <a:rPr lang="en-US" altLang="en-US" smtClean="0">
                <a:solidFill>
                  <a:srgbClr val="FF0000"/>
                </a:solidFill>
                <a:sym typeface="Wingdings" panose="05000000000000000000" pitchFamily="2" charset="2"/>
              </a:rPr>
              <a:t>          (-1676  +  0) </a:t>
            </a:r>
            <a:r>
              <a:rPr lang="en-US" altLang="en-US" smtClean="0">
                <a:sym typeface="Wingdings" panose="05000000000000000000" pitchFamily="2" charset="2"/>
              </a:rPr>
              <a:t>- </a:t>
            </a:r>
            <a:r>
              <a:rPr lang="en-US" altLang="en-US" smtClean="0">
                <a:solidFill>
                  <a:srgbClr val="003366"/>
                </a:solidFill>
                <a:sym typeface="Wingdings" panose="05000000000000000000" pitchFamily="2" charset="2"/>
              </a:rPr>
              <a:t> (0      +    -826)</a:t>
            </a:r>
          </a:p>
          <a:p>
            <a:pPr eaLnBrk="1" hangingPunct="1">
              <a:buFontTx/>
              <a:buNone/>
            </a:pPr>
            <a:endParaRPr lang="en-US" altLang="en-US" smtClean="0">
              <a:solidFill>
                <a:srgbClr val="003366"/>
              </a:solidFill>
              <a:sym typeface="Wingdings" panose="05000000000000000000" pitchFamily="2" charset="2"/>
            </a:endParaRPr>
          </a:p>
          <a:p>
            <a:pPr eaLnBrk="1" hangingPunct="1">
              <a:buFontTx/>
              <a:buNone/>
            </a:pPr>
            <a:r>
              <a:rPr lang="en-US" altLang="en-US" smtClean="0">
                <a:sym typeface="Wingdings" panose="05000000000000000000" pitchFamily="2" charset="2"/>
              </a:rPr>
              <a:t> </a:t>
            </a:r>
            <a:r>
              <a:rPr lang="el-GR" altLang="en-US" smtClean="0">
                <a:cs typeface="Arial" panose="020B0604020202020204" pitchFamily="34" charset="0"/>
              </a:rPr>
              <a:t>Δ</a:t>
            </a:r>
            <a:r>
              <a:rPr lang="en-US" altLang="en-US" smtClean="0">
                <a:cs typeface="Arial" panose="020B0604020202020204" pitchFamily="34" charset="0"/>
              </a:rPr>
              <a:t>H</a:t>
            </a:r>
            <a:r>
              <a:rPr lang="en-US" altLang="en-US" baseline="-25000" smtClean="0">
                <a:cs typeface="Arial" panose="020B0604020202020204" pitchFamily="34" charset="0"/>
              </a:rPr>
              <a:t>rxn</a:t>
            </a:r>
            <a:r>
              <a:rPr lang="en-US" altLang="en-US" smtClean="0">
                <a:cs typeface="Arial" panose="020B0604020202020204" pitchFamily="34" charset="0"/>
              </a:rPr>
              <a:t> = -850 kJ   VERY exothermic         </a:t>
            </a:r>
            <a:r>
              <a:rPr lang="en-US" altLang="en-US" smtClean="0">
                <a:sym typeface="Wingdings" panose="05000000000000000000" pitchFamily="2" charset="2"/>
              </a:rPr>
              <a:t> </a:t>
            </a:r>
          </a:p>
          <a:p>
            <a:pPr eaLnBrk="1" hangingPunct="1">
              <a:buFontTx/>
              <a:buNone/>
            </a:pPr>
            <a:endParaRPr lang="en-US" altLang="en-US" smtClean="0">
              <a:sym typeface="Wingdings" panose="05000000000000000000" pitchFamily="2" charset="2"/>
            </a:endParaRP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8DFF039-579A-4B80-BFD8-DE512ED9B6F2}" type="slidenum">
              <a:rPr lang="en-US" altLang="en-US" sz="1400" smtClean="0"/>
              <a:pPr>
                <a:spcBef>
                  <a:spcPct val="0"/>
                </a:spcBef>
                <a:buFontTx/>
                <a:buNone/>
              </a:pPr>
              <a:t>44</a:t>
            </a:fld>
            <a:endParaRPr lang="en-US" altLang="en-US" sz="1400" smtClean="0"/>
          </a:p>
        </p:txBody>
      </p:sp>
      <p:sp>
        <p:nvSpPr>
          <p:cNvPr id="48131" name="Rectangle 2"/>
          <p:cNvSpPr>
            <a:spLocks noGrp="1" noChangeArrowheads="1"/>
          </p:cNvSpPr>
          <p:nvPr>
            <p:ph type="title"/>
          </p:nvPr>
        </p:nvSpPr>
        <p:spPr/>
        <p:txBody>
          <a:bodyPr/>
          <a:lstStyle/>
          <a:p>
            <a:pPr eaLnBrk="1" hangingPunct="1"/>
            <a:r>
              <a:rPr lang="en-US" altLang="en-US" smtClean="0"/>
              <a:t>Homework </a:t>
            </a:r>
          </a:p>
        </p:txBody>
      </p:sp>
      <p:sp>
        <p:nvSpPr>
          <p:cNvPr id="48132" name="Rectangle 3"/>
          <p:cNvSpPr>
            <a:spLocks noGrp="1" noChangeArrowheads="1"/>
          </p:cNvSpPr>
          <p:nvPr>
            <p:ph type="body" idx="1"/>
          </p:nvPr>
        </p:nvSpPr>
        <p:spPr/>
        <p:txBody>
          <a:bodyPr/>
          <a:lstStyle/>
          <a:p>
            <a:pPr eaLnBrk="1" hangingPunct="1"/>
            <a:r>
              <a:rPr lang="en-US" altLang="en-US" smtClean="0"/>
              <a:t>Pg 285 #’s   61, 64, 65,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D79C4D-7E0C-463B-B59D-3F7DD4B103D4}" type="slidenum">
              <a:rPr lang="en-US" altLang="en-US" sz="1400" smtClean="0"/>
              <a:pPr>
                <a:spcBef>
                  <a:spcPct val="0"/>
                </a:spcBef>
                <a:buFontTx/>
                <a:buNone/>
              </a:pPr>
              <a:t>45</a:t>
            </a:fld>
            <a:endParaRPr lang="en-US" altLang="en-US" sz="1400" smtClean="0"/>
          </a:p>
        </p:txBody>
      </p:sp>
      <p:sp>
        <p:nvSpPr>
          <p:cNvPr id="49155" name="Rectangle 2"/>
          <p:cNvSpPr>
            <a:spLocks noGrp="1" noChangeArrowheads="1"/>
          </p:cNvSpPr>
          <p:nvPr>
            <p:ph type="title"/>
          </p:nvPr>
        </p:nvSpPr>
        <p:spPr/>
        <p:txBody>
          <a:bodyPr/>
          <a:lstStyle/>
          <a:p>
            <a:pPr eaLnBrk="1" hangingPunct="1"/>
            <a:r>
              <a:rPr lang="en-US" altLang="en-US" smtClean="0"/>
              <a:t>More Equations </a:t>
            </a:r>
          </a:p>
        </p:txBody>
      </p:sp>
      <p:sp>
        <p:nvSpPr>
          <p:cNvPr id="49156" name="Rectangle 3"/>
          <p:cNvSpPr>
            <a:spLocks noGrp="1" noChangeArrowheads="1"/>
          </p:cNvSpPr>
          <p:nvPr>
            <p:ph type="body" idx="1"/>
          </p:nvPr>
        </p:nvSpPr>
        <p:spPr/>
        <p:txBody>
          <a:bodyPr/>
          <a:lstStyle/>
          <a:p>
            <a:pPr eaLnBrk="1" hangingPunct="1">
              <a:buFontTx/>
              <a:buNone/>
            </a:pPr>
            <a:r>
              <a:rPr lang="en-US" altLang="en-US" smtClean="0"/>
              <a:t>At Constant Pressure: </a:t>
            </a:r>
          </a:p>
          <a:p>
            <a:pPr eaLnBrk="1" hangingPunct="1">
              <a:buFontTx/>
              <a:buNone/>
            </a:pPr>
            <a:r>
              <a:rPr lang="en-US" altLang="en-US" smtClean="0"/>
              <a:t>		 </a:t>
            </a:r>
          </a:p>
          <a:p>
            <a:pPr eaLnBrk="1" hangingPunct="1">
              <a:buFontTx/>
              <a:buNone/>
            </a:pPr>
            <a:r>
              <a:rPr lang="en-US" altLang="en-US" smtClean="0"/>
              <a:t>                 </a:t>
            </a:r>
            <a:r>
              <a:rPr lang="en-US" altLang="en-US" sz="3600" smtClean="0">
                <a:latin typeface="Symbol" panose="05050102010706020507" pitchFamily="18" charset="2"/>
              </a:rPr>
              <a:t></a:t>
            </a:r>
            <a:r>
              <a:rPr lang="en-US" altLang="en-US" sz="3600" i="1" smtClean="0"/>
              <a:t>H = q</a:t>
            </a:r>
            <a:r>
              <a:rPr lang="en-US" altLang="en-US" sz="3600" i="1" baseline="-25000" smtClean="0"/>
              <a:t>p</a:t>
            </a:r>
          </a:p>
          <a:p>
            <a:pPr eaLnBrk="1" hangingPunct="1">
              <a:buFontTx/>
              <a:buNone/>
            </a:pPr>
            <a:endParaRPr lang="en-US" altLang="en-US" sz="3600" i="1" baseline="-25000" smtClean="0"/>
          </a:p>
          <a:p>
            <a:pPr eaLnBrk="1" hangingPunct="1">
              <a:buFontTx/>
              <a:buNone/>
            </a:pPr>
            <a:endParaRPr lang="en-US" altLang="en-US" sz="3600" i="1" baseline="-25000" smtClean="0"/>
          </a:p>
          <a:p>
            <a:pPr eaLnBrk="1" hangingPunct="1">
              <a:buFontTx/>
              <a:buNone/>
            </a:pPr>
            <a:r>
              <a:rPr lang="en-US" altLang="en-US" sz="3600" smtClean="0"/>
              <a:t>At constant volume: </a:t>
            </a:r>
          </a:p>
          <a:p>
            <a:pPr eaLnBrk="1" hangingPunct="1">
              <a:buFontTx/>
              <a:buNone/>
            </a:pPr>
            <a:r>
              <a:rPr lang="en-US" altLang="en-US" sz="3600" smtClean="0"/>
              <a:t>              </a:t>
            </a:r>
            <a:r>
              <a:rPr lang="en-US" altLang="en-US" sz="3600" smtClean="0">
                <a:latin typeface="Symbol" panose="05050102010706020507" pitchFamily="18" charset="2"/>
              </a:rPr>
              <a:t>E = </a:t>
            </a:r>
            <a:r>
              <a:rPr lang="en-US" altLang="en-US" sz="3600" smtClean="0"/>
              <a:t>q</a:t>
            </a:r>
            <a:r>
              <a:rPr lang="en-US" altLang="en-US" sz="3600" baseline="-25000" smtClean="0"/>
              <a:t>v</a:t>
            </a:r>
            <a:endParaRPr lang="en-US" altLang="en-US" sz="360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BA4822E-008E-42FD-9A81-CCF6F2B23984}" type="slidenum">
              <a:rPr lang="en-US" altLang="en-US" sz="1400" smtClean="0"/>
              <a:pPr>
                <a:spcBef>
                  <a:spcPct val="0"/>
                </a:spcBef>
                <a:buFontTx/>
                <a:buNone/>
              </a:pPr>
              <a:t>46</a:t>
            </a:fld>
            <a:endParaRPr lang="en-US" altLang="en-US" sz="1400" smtClean="0"/>
          </a:p>
        </p:txBody>
      </p:sp>
      <p:sp>
        <p:nvSpPr>
          <p:cNvPr id="50179" name="Rectangle 2"/>
          <p:cNvSpPr>
            <a:spLocks noGrp="1" noChangeArrowheads="1"/>
          </p:cNvSpPr>
          <p:nvPr>
            <p:ph type="title"/>
          </p:nvPr>
        </p:nvSpPr>
        <p:spPr/>
        <p:txBody>
          <a:bodyPr/>
          <a:lstStyle/>
          <a:p>
            <a:pPr eaLnBrk="1" hangingPunct="1"/>
            <a:r>
              <a:rPr lang="en-US" altLang="en-US" smtClean="0"/>
              <a:t>Calorimetry </a:t>
            </a:r>
          </a:p>
        </p:txBody>
      </p:sp>
      <p:sp>
        <p:nvSpPr>
          <p:cNvPr id="50180" name="Rectangle 4"/>
          <p:cNvSpPr>
            <a:spLocks noGrp="1" noChangeArrowheads="1"/>
          </p:cNvSpPr>
          <p:nvPr>
            <p:ph type="body" sz="half" idx="1"/>
          </p:nvPr>
        </p:nvSpPr>
        <p:spPr/>
        <p:txBody>
          <a:bodyPr/>
          <a:lstStyle/>
          <a:p>
            <a:pPr eaLnBrk="1" hangingPunct="1"/>
            <a:r>
              <a:rPr lang="en-US" altLang="en-US" sz="2800" smtClean="0"/>
              <a:t>Measures heat flow </a:t>
            </a:r>
          </a:p>
          <a:p>
            <a:pPr eaLnBrk="1" hangingPunct="1"/>
            <a:endParaRPr lang="en-US" altLang="en-US" sz="2800" smtClean="0"/>
          </a:p>
          <a:p>
            <a:pPr eaLnBrk="1" hangingPunct="1"/>
            <a:r>
              <a:rPr lang="en-US" altLang="en-US" sz="2800" smtClean="0"/>
              <a:t>Calorimeter: used to measure the exchange of heat that accompanies chemical reactions. </a:t>
            </a:r>
          </a:p>
        </p:txBody>
      </p:sp>
      <p:pic>
        <p:nvPicPr>
          <p:cNvPr id="50181" name="Picture 6" descr="fig06_0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1295400"/>
            <a:ext cx="3863975"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009D157-1771-4948-B768-1165246952CA}" type="slidenum">
              <a:rPr lang="en-US" altLang="en-US" sz="1400" smtClean="0"/>
              <a:pPr>
                <a:spcBef>
                  <a:spcPct val="0"/>
                </a:spcBef>
                <a:buFontTx/>
                <a:buNone/>
              </a:pPr>
              <a:t>47</a:t>
            </a:fld>
            <a:endParaRPr lang="en-US" altLang="en-US" sz="1400" smtClean="0"/>
          </a:p>
        </p:txBody>
      </p:sp>
      <p:sp>
        <p:nvSpPr>
          <p:cNvPr id="51203" name="Rectangle 2"/>
          <p:cNvSpPr>
            <a:spLocks noGrp="1" noChangeArrowheads="1"/>
          </p:cNvSpPr>
          <p:nvPr>
            <p:ph type="title"/>
          </p:nvPr>
        </p:nvSpPr>
        <p:spPr>
          <a:xfrm>
            <a:off x="457200" y="0"/>
            <a:ext cx="8229600" cy="1139825"/>
          </a:xfrm>
        </p:spPr>
        <p:txBody>
          <a:bodyPr/>
          <a:lstStyle/>
          <a:p>
            <a:pPr eaLnBrk="1" hangingPunct="1"/>
            <a:r>
              <a:rPr lang="en-US" altLang="en-US" smtClean="0"/>
              <a:t>How it works</a:t>
            </a:r>
          </a:p>
        </p:txBody>
      </p:sp>
      <p:sp>
        <p:nvSpPr>
          <p:cNvPr id="51204" name="Rectangle 3"/>
          <p:cNvSpPr>
            <a:spLocks noGrp="1" noChangeArrowheads="1"/>
          </p:cNvSpPr>
          <p:nvPr>
            <p:ph type="body" idx="1"/>
          </p:nvPr>
        </p:nvSpPr>
        <p:spPr>
          <a:xfrm>
            <a:off x="457200" y="1143000"/>
            <a:ext cx="8458200" cy="5410200"/>
          </a:xfrm>
        </p:spPr>
        <p:txBody>
          <a:bodyPr/>
          <a:lstStyle/>
          <a:p>
            <a:pPr eaLnBrk="1" hangingPunct="1">
              <a:lnSpc>
                <a:spcPct val="90000"/>
              </a:lnSpc>
            </a:pPr>
            <a:r>
              <a:rPr lang="en-US" altLang="en-US" smtClean="0"/>
              <a:t>Reaction using known quantities of reactants is conducted in an insulated vessel that is submerge in a known qty of water. </a:t>
            </a:r>
          </a:p>
          <a:p>
            <a:pPr eaLnBrk="1" hangingPunct="1">
              <a:lnSpc>
                <a:spcPct val="90000"/>
              </a:lnSpc>
            </a:pPr>
            <a:r>
              <a:rPr lang="en-US" altLang="en-US" smtClean="0"/>
              <a:t>The heat created from the reaction will increase the temperature of the water surrounding the vessel. </a:t>
            </a:r>
          </a:p>
          <a:p>
            <a:pPr eaLnBrk="1" hangingPunct="1">
              <a:lnSpc>
                <a:spcPct val="90000"/>
              </a:lnSpc>
            </a:pPr>
            <a:r>
              <a:rPr lang="en-US" altLang="en-US" smtClean="0"/>
              <a:t>The amount of heat emitted can be calculated using the total heat capacity of the calorimeter and its contents.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8B4BBD-C106-4F41-AD27-50D6A28C12F0}" type="slidenum">
              <a:rPr lang="en-US" altLang="en-US" sz="1400" smtClean="0"/>
              <a:pPr>
                <a:spcBef>
                  <a:spcPct val="0"/>
                </a:spcBef>
                <a:buFontTx/>
                <a:buNone/>
              </a:pPr>
              <a:t>48</a:t>
            </a:fld>
            <a:endParaRPr lang="en-US" altLang="en-US" sz="1400" smtClean="0"/>
          </a:p>
        </p:txBody>
      </p:sp>
      <p:sp>
        <p:nvSpPr>
          <p:cNvPr id="52227" name="Rectangle 2"/>
          <p:cNvSpPr>
            <a:spLocks noGrp="1" noChangeArrowheads="1"/>
          </p:cNvSpPr>
          <p:nvPr>
            <p:ph type="title"/>
          </p:nvPr>
        </p:nvSpPr>
        <p:spPr/>
        <p:txBody>
          <a:bodyPr/>
          <a:lstStyle/>
          <a:p>
            <a:pPr eaLnBrk="1" hangingPunct="1"/>
            <a:r>
              <a:rPr lang="en-US" altLang="en-US" smtClean="0"/>
              <a:t>Heat Capacity </a:t>
            </a:r>
          </a:p>
        </p:txBody>
      </p:sp>
      <p:sp>
        <p:nvSpPr>
          <p:cNvPr id="52228" name="Rectangle 3"/>
          <p:cNvSpPr>
            <a:spLocks noGrp="1" noChangeArrowheads="1"/>
          </p:cNvSpPr>
          <p:nvPr>
            <p:ph type="body" idx="1"/>
          </p:nvPr>
        </p:nvSpPr>
        <p:spPr/>
        <p:txBody>
          <a:bodyPr/>
          <a:lstStyle/>
          <a:p>
            <a:pPr eaLnBrk="1" hangingPunct="1"/>
            <a:r>
              <a:rPr lang="en-US" altLang="en-US" sz="2800" smtClean="0"/>
              <a:t>The heat required to raise the temperature of a substance by 1ºC</a:t>
            </a:r>
          </a:p>
          <a:p>
            <a:pPr eaLnBrk="1" hangingPunct="1"/>
            <a:endParaRPr lang="en-US" altLang="en-US" sz="2800" smtClean="0"/>
          </a:p>
          <a:p>
            <a:pPr eaLnBrk="1" hangingPunct="1">
              <a:buFontTx/>
              <a:buNone/>
            </a:pPr>
            <a:r>
              <a:rPr lang="en-US" altLang="en-US" sz="2800" smtClean="0"/>
              <a:t>               q = C</a:t>
            </a:r>
            <a:r>
              <a:rPr lang="el-GR" altLang="en-US" sz="2800" smtClean="0"/>
              <a:t>Δ</a:t>
            </a:r>
            <a:r>
              <a:rPr lang="en-US" altLang="en-US" sz="2800" smtClean="0"/>
              <a:t>T</a:t>
            </a:r>
          </a:p>
          <a:p>
            <a:pPr eaLnBrk="1" hangingPunct="1">
              <a:buFontTx/>
              <a:buNone/>
            </a:pPr>
            <a:endParaRPr lang="en-US" altLang="en-US" sz="2800" smtClean="0"/>
          </a:p>
          <a:p>
            <a:pPr eaLnBrk="1" hangingPunct="1">
              <a:buFontTx/>
              <a:buNone/>
            </a:pPr>
            <a:r>
              <a:rPr lang="en-US" altLang="en-US" sz="2800" smtClean="0"/>
              <a:t>q = heat energy released or absorbed by     		the rxn</a:t>
            </a:r>
          </a:p>
          <a:p>
            <a:pPr eaLnBrk="1" hangingPunct="1">
              <a:buFontTx/>
              <a:buNone/>
            </a:pPr>
            <a:r>
              <a:rPr lang="en-US" altLang="en-US" sz="2800" smtClean="0"/>
              <a:t>C = heat capacity </a:t>
            </a:r>
          </a:p>
          <a:p>
            <a:pPr eaLnBrk="1" hangingPunct="1">
              <a:buFontTx/>
              <a:buNone/>
            </a:pPr>
            <a:r>
              <a:rPr lang="el-GR" altLang="en-US" sz="2800" smtClean="0"/>
              <a:t>Δ</a:t>
            </a:r>
            <a:r>
              <a:rPr lang="en-US" altLang="en-US" sz="2800" smtClean="0"/>
              <a:t>T = change in temperature in </a:t>
            </a:r>
            <a:r>
              <a:rPr lang="en-US" altLang="en-US" sz="2800" b="1" u="sng" smtClean="0"/>
              <a:t>ºC</a:t>
            </a:r>
            <a:endParaRPr lang="el-GR" altLang="en-US" sz="2800" b="1" u="sng"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A93233F-C7E7-4D7E-A8A5-EF8B363F8B93}" type="slidenum">
              <a:rPr lang="en-US" altLang="en-US" sz="1400" smtClean="0"/>
              <a:pPr>
                <a:spcBef>
                  <a:spcPct val="0"/>
                </a:spcBef>
                <a:buFontTx/>
                <a:buNone/>
              </a:pPr>
              <a:t>49</a:t>
            </a:fld>
            <a:endParaRPr lang="en-US" altLang="en-US" sz="1400" smtClean="0"/>
          </a:p>
        </p:txBody>
      </p:sp>
      <p:sp>
        <p:nvSpPr>
          <p:cNvPr id="53251" name="Rectangle 2"/>
          <p:cNvSpPr>
            <a:spLocks noGrp="1" noChangeArrowheads="1"/>
          </p:cNvSpPr>
          <p:nvPr>
            <p:ph type="title"/>
          </p:nvPr>
        </p:nvSpPr>
        <p:spPr/>
        <p:txBody>
          <a:bodyPr/>
          <a:lstStyle/>
          <a:p>
            <a:pPr eaLnBrk="1" hangingPunct="1"/>
            <a:r>
              <a:rPr lang="en-US" altLang="en-US" smtClean="0"/>
              <a:t>Specific Heat </a:t>
            </a:r>
          </a:p>
        </p:txBody>
      </p:sp>
      <p:sp>
        <p:nvSpPr>
          <p:cNvPr id="53252" name="Rectangle 3"/>
          <p:cNvSpPr>
            <a:spLocks noGrp="1" noChangeArrowheads="1"/>
          </p:cNvSpPr>
          <p:nvPr>
            <p:ph type="body" idx="1"/>
          </p:nvPr>
        </p:nvSpPr>
        <p:spPr>
          <a:xfrm>
            <a:off x="304800" y="1295400"/>
            <a:ext cx="8382000" cy="5181600"/>
          </a:xfrm>
        </p:spPr>
        <p:txBody>
          <a:bodyPr/>
          <a:lstStyle/>
          <a:p>
            <a:pPr eaLnBrk="1" hangingPunct="1">
              <a:lnSpc>
                <a:spcPct val="90000"/>
              </a:lnSpc>
            </a:pPr>
            <a:r>
              <a:rPr lang="en-US" altLang="en-US" smtClean="0"/>
              <a:t>The heat required to raise </a:t>
            </a:r>
            <a:r>
              <a:rPr lang="en-US" altLang="en-US" b="1" u="sng" smtClean="0"/>
              <a:t> 1 gram of a substance by 1ºC</a:t>
            </a:r>
          </a:p>
          <a:p>
            <a:pPr eaLnBrk="1" hangingPunct="1">
              <a:lnSpc>
                <a:spcPct val="90000"/>
              </a:lnSpc>
            </a:pPr>
            <a:endParaRPr lang="en-US" altLang="en-US" b="1" u="sng" smtClean="0"/>
          </a:p>
          <a:p>
            <a:pPr eaLnBrk="1" hangingPunct="1">
              <a:lnSpc>
                <a:spcPct val="90000"/>
              </a:lnSpc>
              <a:buFontTx/>
              <a:buNone/>
            </a:pPr>
            <a:r>
              <a:rPr lang="en-US" altLang="en-US" smtClean="0"/>
              <a:t>                q = sm </a:t>
            </a:r>
            <a:r>
              <a:rPr lang="el-GR" altLang="en-US" smtClean="0"/>
              <a:t>Δ</a:t>
            </a:r>
            <a:r>
              <a:rPr lang="en-US" altLang="en-US" smtClean="0"/>
              <a:t>T</a:t>
            </a:r>
          </a:p>
          <a:p>
            <a:pPr eaLnBrk="1" hangingPunct="1">
              <a:lnSpc>
                <a:spcPct val="90000"/>
              </a:lnSpc>
              <a:buFontTx/>
              <a:buNone/>
            </a:pPr>
            <a:endParaRPr lang="en-US" altLang="en-US" smtClean="0"/>
          </a:p>
          <a:p>
            <a:pPr eaLnBrk="1" hangingPunct="1">
              <a:lnSpc>
                <a:spcPct val="90000"/>
              </a:lnSpc>
              <a:buFontTx/>
              <a:buNone/>
            </a:pPr>
            <a:r>
              <a:rPr lang="en-US" altLang="en-US" smtClean="0"/>
              <a:t>q= heat energy released or absorbed by the rxn</a:t>
            </a:r>
          </a:p>
          <a:p>
            <a:pPr eaLnBrk="1" hangingPunct="1">
              <a:lnSpc>
                <a:spcPct val="90000"/>
              </a:lnSpc>
              <a:buFontTx/>
              <a:buNone/>
            </a:pPr>
            <a:r>
              <a:rPr lang="en-US" altLang="en-US" smtClean="0"/>
              <a:t>S = specific heat </a:t>
            </a:r>
          </a:p>
          <a:p>
            <a:pPr eaLnBrk="1" hangingPunct="1">
              <a:lnSpc>
                <a:spcPct val="90000"/>
              </a:lnSpc>
              <a:buFontTx/>
              <a:buNone/>
            </a:pPr>
            <a:r>
              <a:rPr lang="en-US" altLang="en-US" smtClean="0"/>
              <a:t>m = mass of solution </a:t>
            </a:r>
          </a:p>
          <a:p>
            <a:pPr eaLnBrk="1" hangingPunct="1">
              <a:lnSpc>
                <a:spcPct val="90000"/>
              </a:lnSpc>
              <a:buFontTx/>
              <a:buNone/>
            </a:pPr>
            <a:r>
              <a:rPr lang="el-GR" altLang="en-US" smtClean="0"/>
              <a:t>Δ</a:t>
            </a:r>
            <a:r>
              <a:rPr lang="en-US" altLang="en-US" smtClean="0"/>
              <a:t>T = change in temperature in </a:t>
            </a:r>
            <a:r>
              <a:rPr lang="en-US" altLang="en-US" b="1" u="sng" smtClean="0"/>
              <a:t>ºC</a:t>
            </a:r>
            <a:endParaRPr lang="en-US" altLang="en-US" smtClean="0"/>
          </a:p>
          <a:p>
            <a:pPr eaLnBrk="1" hangingPunct="1">
              <a:lnSpc>
                <a:spcPct val="90000"/>
              </a:lnSpc>
            </a:pPr>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3D69235-2400-461B-B294-641D71067E8A}" type="slidenum">
              <a:rPr lang="en-US" altLang="en-US" sz="1400" smtClean="0"/>
              <a:pPr>
                <a:spcBef>
                  <a:spcPct val="0"/>
                </a:spcBef>
                <a:buFontTx/>
                <a:buNone/>
              </a:pPr>
              <a:t>5</a:t>
            </a:fld>
            <a:endParaRPr lang="en-US" altLang="en-US" sz="1400" smtClean="0"/>
          </a:p>
        </p:txBody>
      </p:sp>
      <p:sp>
        <p:nvSpPr>
          <p:cNvPr id="8195" name="Rectangle 6"/>
          <p:cNvSpPr>
            <a:spLocks noGrp="1" noChangeArrowheads="1"/>
          </p:cNvSpPr>
          <p:nvPr>
            <p:ph type="title"/>
          </p:nvPr>
        </p:nvSpPr>
        <p:spPr/>
        <p:txBody>
          <a:bodyPr/>
          <a:lstStyle/>
          <a:p>
            <a:pPr eaLnBrk="1" hangingPunct="1"/>
            <a:r>
              <a:rPr lang="en-US" altLang="en-US" smtClean="0"/>
              <a:t>Energy Systems</a:t>
            </a:r>
          </a:p>
        </p:txBody>
      </p:sp>
      <p:sp>
        <p:nvSpPr>
          <p:cNvPr id="8196" name="Rectangle 7"/>
          <p:cNvSpPr>
            <a:spLocks noGrp="1" noChangeArrowheads="1"/>
          </p:cNvSpPr>
          <p:nvPr>
            <p:ph type="body" sz="half" idx="1"/>
          </p:nvPr>
        </p:nvSpPr>
        <p:spPr>
          <a:xfrm>
            <a:off x="0" y="1524000"/>
            <a:ext cx="3657600" cy="4724400"/>
          </a:xfrm>
        </p:spPr>
        <p:txBody>
          <a:bodyPr/>
          <a:lstStyle/>
          <a:p>
            <a:pPr eaLnBrk="1" hangingPunct="1">
              <a:buFontTx/>
              <a:buNone/>
            </a:pPr>
            <a:endParaRPr lang="en-US" altLang="en-US" sz="2800" smtClean="0"/>
          </a:p>
          <a:p>
            <a:pPr eaLnBrk="1" hangingPunct="1">
              <a:buFontTx/>
              <a:buNone/>
            </a:pPr>
            <a:r>
              <a:rPr lang="en-US" altLang="en-US" sz="2800" smtClean="0"/>
              <a:t>System: portion we single out to study    </a:t>
            </a:r>
          </a:p>
          <a:p>
            <a:pPr eaLnBrk="1" hangingPunct="1">
              <a:buFontTx/>
              <a:buNone/>
            </a:pPr>
            <a:endParaRPr lang="en-US" altLang="en-US" sz="2800" smtClean="0"/>
          </a:p>
          <a:p>
            <a:pPr eaLnBrk="1" hangingPunct="1">
              <a:buFontTx/>
              <a:buNone/>
            </a:pPr>
            <a:r>
              <a:rPr lang="en-US" altLang="en-US" sz="2800" smtClean="0"/>
              <a:t>Ex: reactants products.</a:t>
            </a:r>
          </a:p>
          <a:p>
            <a:pPr eaLnBrk="1" hangingPunct="1">
              <a:buFontTx/>
              <a:buNone/>
            </a:pPr>
            <a:endParaRPr lang="en-US" altLang="en-US" sz="2800" smtClean="0"/>
          </a:p>
          <a:p>
            <a:pPr eaLnBrk="1" hangingPunct="1">
              <a:buFontTx/>
              <a:buNone/>
            </a:pPr>
            <a:r>
              <a:rPr lang="en-US" altLang="en-US" sz="2800" smtClean="0"/>
              <a:t>Surroundings: </a:t>
            </a:r>
          </a:p>
          <a:p>
            <a:pPr eaLnBrk="1" hangingPunct="1">
              <a:buFontTx/>
              <a:buNone/>
            </a:pPr>
            <a:r>
              <a:rPr lang="en-US" altLang="en-US" sz="2800" smtClean="0"/>
              <a:t> reaction vessel</a:t>
            </a:r>
          </a:p>
        </p:txBody>
      </p:sp>
      <p:pic>
        <p:nvPicPr>
          <p:cNvPr id="8197" name="Picture 10" descr="FG08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371600"/>
            <a:ext cx="563880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1D9A3A6-D5FD-4530-B32C-7D266BE6B3A8}" type="slidenum">
              <a:rPr lang="en-US" altLang="en-US" sz="1400" smtClean="0"/>
              <a:pPr>
                <a:spcBef>
                  <a:spcPct val="0"/>
                </a:spcBef>
                <a:buFontTx/>
                <a:buNone/>
              </a:pPr>
              <a:t>50</a:t>
            </a:fld>
            <a:endParaRPr lang="en-US" altLang="en-US" sz="1400" smtClean="0"/>
          </a:p>
        </p:txBody>
      </p:sp>
      <p:sp>
        <p:nvSpPr>
          <p:cNvPr id="54275" name="Rectangle 2"/>
          <p:cNvSpPr>
            <a:spLocks noGrp="1" noChangeArrowheads="1"/>
          </p:cNvSpPr>
          <p:nvPr>
            <p:ph type="title"/>
          </p:nvPr>
        </p:nvSpPr>
        <p:spPr/>
        <p:txBody>
          <a:bodyPr/>
          <a:lstStyle/>
          <a:p>
            <a:pPr eaLnBrk="1" hangingPunct="1"/>
            <a:r>
              <a:rPr lang="en-US" altLang="en-US" smtClean="0"/>
              <a:t>Example: </a:t>
            </a:r>
          </a:p>
        </p:txBody>
      </p:sp>
      <p:sp>
        <p:nvSpPr>
          <p:cNvPr id="54276" name="Rectangle 3"/>
          <p:cNvSpPr>
            <a:spLocks noGrp="1" noChangeArrowheads="1"/>
          </p:cNvSpPr>
          <p:nvPr>
            <p:ph type="body" idx="1"/>
          </p:nvPr>
        </p:nvSpPr>
        <p:spPr/>
        <p:txBody>
          <a:bodyPr/>
          <a:lstStyle/>
          <a:p>
            <a:pPr eaLnBrk="1" hangingPunct="1"/>
            <a:r>
              <a:rPr lang="en-US" altLang="en-US" smtClean="0"/>
              <a:t>How much heat in kJ is required to increase the temperature if 150 g of water from 25°C to 42°C. Sp heat of water is 4.18 J/g°C. (Memorize sp heat water)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3EE6A2A-A71C-4936-93F0-23B2B4B88FFD}" type="slidenum">
              <a:rPr lang="en-US" altLang="en-US" sz="1400" smtClean="0"/>
              <a:pPr>
                <a:spcBef>
                  <a:spcPct val="0"/>
                </a:spcBef>
                <a:buFontTx/>
                <a:buNone/>
              </a:pPr>
              <a:t>51</a:t>
            </a:fld>
            <a:endParaRPr lang="en-US" altLang="en-US" sz="1400" smtClean="0"/>
          </a:p>
        </p:txBody>
      </p:sp>
      <p:sp>
        <p:nvSpPr>
          <p:cNvPr id="55299" name="Rectangle 2"/>
          <p:cNvSpPr>
            <a:spLocks noGrp="1" noChangeArrowheads="1"/>
          </p:cNvSpPr>
          <p:nvPr>
            <p:ph type="title"/>
          </p:nvPr>
        </p:nvSpPr>
        <p:spPr/>
        <p:txBody>
          <a:bodyPr/>
          <a:lstStyle/>
          <a:p>
            <a:pPr eaLnBrk="1" hangingPunct="1"/>
            <a:r>
              <a:rPr lang="en-US" altLang="en-US" smtClean="0"/>
              <a:t>Answer</a:t>
            </a:r>
          </a:p>
        </p:txBody>
      </p:sp>
      <p:sp>
        <p:nvSpPr>
          <p:cNvPr id="55300" name="Rectangle 3"/>
          <p:cNvSpPr>
            <a:spLocks noGrp="1" noChangeArrowheads="1"/>
          </p:cNvSpPr>
          <p:nvPr>
            <p:ph type="body" idx="1"/>
          </p:nvPr>
        </p:nvSpPr>
        <p:spPr/>
        <p:txBody>
          <a:bodyPr/>
          <a:lstStyle/>
          <a:p>
            <a:pPr eaLnBrk="1" hangingPunct="1">
              <a:buFontTx/>
              <a:buNone/>
            </a:pPr>
            <a:r>
              <a:rPr lang="en-US" altLang="en-US" smtClean="0"/>
              <a:t> </a:t>
            </a:r>
          </a:p>
          <a:p>
            <a:pPr eaLnBrk="1" hangingPunct="1">
              <a:buFontTx/>
              <a:buNone/>
            </a:pPr>
            <a:r>
              <a:rPr lang="en-US" altLang="en-US" smtClean="0"/>
              <a:t>q = ms</a:t>
            </a:r>
            <a:r>
              <a:rPr lang="el-GR" altLang="en-US" smtClean="0"/>
              <a:t>Δ</a:t>
            </a:r>
            <a:r>
              <a:rPr lang="en-US" altLang="en-US" smtClean="0"/>
              <a:t>T</a:t>
            </a:r>
          </a:p>
          <a:p>
            <a:pPr eaLnBrk="1" hangingPunct="1">
              <a:buFontTx/>
              <a:buNone/>
            </a:pPr>
            <a:endParaRPr lang="en-US" altLang="en-US" smtClean="0"/>
          </a:p>
          <a:p>
            <a:pPr eaLnBrk="1" hangingPunct="1">
              <a:buFontTx/>
              <a:buNone/>
            </a:pPr>
            <a:r>
              <a:rPr lang="en-US" altLang="en-US" smtClean="0"/>
              <a:t>q = 150(4.18)(42-25) </a:t>
            </a:r>
          </a:p>
          <a:p>
            <a:pPr eaLnBrk="1" hangingPunct="1">
              <a:buFontTx/>
              <a:buNone/>
            </a:pPr>
            <a:r>
              <a:rPr lang="en-US" altLang="en-US" smtClean="0"/>
              <a:t> q = 10,659 j</a:t>
            </a:r>
          </a:p>
          <a:p>
            <a:pPr eaLnBrk="1" hangingPunct="1">
              <a:buFontTx/>
              <a:buNone/>
            </a:pPr>
            <a:r>
              <a:rPr lang="en-US" altLang="en-US" smtClean="0"/>
              <a:t>q = 10.659 kJ</a:t>
            </a:r>
            <a:endParaRPr lang="el-GR" alt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0AAE33-51FF-4C71-A314-8962E8C9E012}" type="slidenum">
              <a:rPr lang="en-US" altLang="en-US" sz="1400" smtClean="0"/>
              <a:pPr>
                <a:spcBef>
                  <a:spcPct val="0"/>
                </a:spcBef>
                <a:buFontTx/>
                <a:buNone/>
              </a:pPr>
              <a:t>52</a:t>
            </a:fld>
            <a:endParaRPr lang="en-US" altLang="en-US" sz="1400" smtClean="0"/>
          </a:p>
        </p:txBody>
      </p:sp>
      <p:sp>
        <p:nvSpPr>
          <p:cNvPr id="56323" name="Rectangle 3"/>
          <p:cNvSpPr>
            <a:spLocks noGrp="1" noChangeArrowheads="1"/>
          </p:cNvSpPr>
          <p:nvPr>
            <p:ph type="body" idx="1"/>
          </p:nvPr>
        </p:nvSpPr>
        <p:spPr>
          <a:xfrm>
            <a:off x="457200" y="685800"/>
            <a:ext cx="8229600" cy="5715000"/>
          </a:xfrm>
        </p:spPr>
        <p:txBody>
          <a:bodyPr/>
          <a:lstStyle/>
          <a:p>
            <a:pPr eaLnBrk="1" hangingPunct="1">
              <a:lnSpc>
                <a:spcPct val="90000"/>
              </a:lnSpc>
              <a:buFontTx/>
              <a:buNone/>
            </a:pPr>
            <a:r>
              <a:rPr lang="en-US" altLang="en-US" smtClean="0"/>
              <a:t>A coffee cup calorimeter initially contains 125 g of water at 24.2°C. Potassium bromide (10.5g) also at 24.2°C is added to the water, and after the KBr dissolves, the final temp is 21.1°C. Calculate the enthalpy change for dissolving the salt in J/g and kJ/mol. Assume that the specific heat capacity of the solution is            4.184 J/°Cg and that no heat transferred to the surroundings or to the calorimeter.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8E09721-102F-44D3-B0BD-7857D37ED77A}" type="slidenum">
              <a:rPr lang="en-US" altLang="en-US" sz="1400" smtClean="0"/>
              <a:pPr>
                <a:spcBef>
                  <a:spcPct val="0"/>
                </a:spcBef>
                <a:buFontTx/>
                <a:buNone/>
              </a:pPr>
              <a:t>53</a:t>
            </a:fld>
            <a:endParaRPr lang="en-US" altLang="en-US" sz="1400" smtClean="0"/>
          </a:p>
        </p:txBody>
      </p:sp>
      <p:sp>
        <p:nvSpPr>
          <p:cNvPr id="57347" name="Rectangle 3"/>
          <p:cNvSpPr>
            <a:spLocks noGrp="1" noChangeArrowheads="1"/>
          </p:cNvSpPr>
          <p:nvPr>
            <p:ph type="body" idx="1"/>
          </p:nvPr>
        </p:nvSpPr>
        <p:spPr>
          <a:xfrm>
            <a:off x="457200" y="533400"/>
            <a:ext cx="8305800" cy="5597525"/>
          </a:xfrm>
        </p:spPr>
        <p:txBody>
          <a:bodyPr/>
          <a:lstStyle/>
          <a:p>
            <a:pPr eaLnBrk="1" hangingPunct="1">
              <a:lnSpc>
                <a:spcPct val="80000"/>
              </a:lnSpc>
              <a:buFontTx/>
              <a:buNone/>
            </a:pPr>
            <a:r>
              <a:rPr lang="en-US" altLang="en-US" sz="2800" smtClean="0">
                <a:solidFill>
                  <a:srgbClr val="003366"/>
                </a:solidFill>
              </a:rPr>
              <a:t>q = ms</a:t>
            </a:r>
            <a:r>
              <a:rPr lang="el-GR" altLang="en-US" sz="2800" smtClean="0">
                <a:solidFill>
                  <a:srgbClr val="003366"/>
                </a:solidFill>
              </a:rPr>
              <a:t>Δ</a:t>
            </a:r>
            <a:r>
              <a:rPr lang="en-US" altLang="en-US" sz="2800" smtClean="0">
                <a:solidFill>
                  <a:srgbClr val="003366"/>
                </a:solidFill>
              </a:rPr>
              <a:t>T     (think m total)</a:t>
            </a:r>
          </a:p>
          <a:p>
            <a:pPr eaLnBrk="1" hangingPunct="1">
              <a:lnSpc>
                <a:spcPct val="80000"/>
              </a:lnSpc>
              <a:buFontTx/>
              <a:buNone/>
            </a:pPr>
            <a:r>
              <a:rPr lang="en-US" altLang="en-US" sz="2800" smtClean="0">
                <a:solidFill>
                  <a:srgbClr val="003366"/>
                </a:solidFill>
              </a:rPr>
              <a:t>m = 125 + 10.5 = 135.5</a:t>
            </a:r>
          </a:p>
          <a:p>
            <a:pPr eaLnBrk="1" hangingPunct="1">
              <a:lnSpc>
                <a:spcPct val="80000"/>
              </a:lnSpc>
              <a:buFontTx/>
              <a:buNone/>
            </a:pPr>
            <a:r>
              <a:rPr lang="en-US" altLang="en-US" sz="2800" smtClean="0">
                <a:solidFill>
                  <a:srgbClr val="003366"/>
                </a:solidFill>
              </a:rPr>
              <a:t>q= 135.5 (4.184)(24.2-21.1</a:t>
            </a:r>
            <a:r>
              <a:rPr lang="en-US" altLang="en-US" sz="2800" smtClean="0"/>
              <a:t>)</a:t>
            </a:r>
          </a:p>
          <a:p>
            <a:pPr eaLnBrk="1" hangingPunct="1">
              <a:lnSpc>
                <a:spcPct val="80000"/>
              </a:lnSpc>
              <a:buFontTx/>
              <a:buNone/>
            </a:pPr>
            <a:endParaRPr lang="en-US" altLang="en-US" sz="2800" smtClean="0"/>
          </a:p>
          <a:p>
            <a:pPr eaLnBrk="1" hangingPunct="1">
              <a:lnSpc>
                <a:spcPct val="80000"/>
              </a:lnSpc>
              <a:buFontTx/>
              <a:buNone/>
            </a:pPr>
            <a:r>
              <a:rPr lang="en-US" altLang="en-US" sz="2800" smtClean="0">
                <a:solidFill>
                  <a:srgbClr val="003366"/>
                </a:solidFill>
              </a:rPr>
              <a:t>q = 1755.8 J</a:t>
            </a:r>
          </a:p>
          <a:p>
            <a:pPr eaLnBrk="1" hangingPunct="1">
              <a:lnSpc>
                <a:spcPct val="80000"/>
              </a:lnSpc>
              <a:buFontTx/>
              <a:buNone/>
            </a:pPr>
            <a:endParaRPr lang="en-US" altLang="en-US" sz="2800" smtClean="0">
              <a:solidFill>
                <a:srgbClr val="003366"/>
              </a:solidFill>
            </a:endParaRPr>
          </a:p>
          <a:p>
            <a:pPr eaLnBrk="1" hangingPunct="1">
              <a:lnSpc>
                <a:spcPct val="80000"/>
              </a:lnSpc>
              <a:buFontTx/>
              <a:buNone/>
            </a:pPr>
            <a:r>
              <a:rPr lang="el-GR" altLang="en-US" sz="2800" smtClean="0">
                <a:solidFill>
                  <a:srgbClr val="333300"/>
                </a:solidFill>
              </a:rPr>
              <a:t>Δ</a:t>
            </a:r>
            <a:r>
              <a:rPr lang="en-US" altLang="en-US" sz="2800" smtClean="0">
                <a:solidFill>
                  <a:srgbClr val="333300"/>
                </a:solidFill>
              </a:rPr>
              <a:t>H = q</a:t>
            </a:r>
          </a:p>
          <a:p>
            <a:pPr eaLnBrk="1" hangingPunct="1">
              <a:lnSpc>
                <a:spcPct val="80000"/>
              </a:lnSpc>
              <a:buFontTx/>
              <a:buNone/>
            </a:pPr>
            <a:endParaRPr lang="en-US" altLang="en-US" sz="2800" smtClean="0">
              <a:solidFill>
                <a:srgbClr val="333300"/>
              </a:solidFill>
            </a:endParaRPr>
          </a:p>
          <a:p>
            <a:pPr eaLnBrk="1" hangingPunct="1">
              <a:lnSpc>
                <a:spcPct val="80000"/>
              </a:lnSpc>
              <a:buFontTx/>
              <a:buNone/>
            </a:pPr>
            <a:r>
              <a:rPr lang="el-GR" altLang="en-US" sz="2800" smtClean="0">
                <a:solidFill>
                  <a:srgbClr val="333300"/>
                </a:solidFill>
              </a:rPr>
              <a:t>Δ</a:t>
            </a:r>
            <a:r>
              <a:rPr lang="en-US" altLang="en-US" sz="2800" smtClean="0">
                <a:solidFill>
                  <a:srgbClr val="333300"/>
                </a:solidFill>
              </a:rPr>
              <a:t>H = </a:t>
            </a:r>
            <a:r>
              <a:rPr lang="en-US" altLang="en-US" sz="2800" u="sng" smtClean="0">
                <a:solidFill>
                  <a:srgbClr val="333300"/>
                </a:solidFill>
              </a:rPr>
              <a:t>1755.8</a:t>
            </a:r>
            <a:r>
              <a:rPr lang="en-US" altLang="en-US" sz="2800" smtClean="0">
                <a:solidFill>
                  <a:srgbClr val="333300"/>
                </a:solidFill>
              </a:rPr>
              <a:t>     </a:t>
            </a:r>
            <a:r>
              <a:rPr lang="en-US" altLang="en-US" sz="2800" u="sng" smtClean="0">
                <a:solidFill>
                  <a:srgbClr val="333300"/>
                </a:solidFill>
              </a:rPr>
              <a:t>119gKBr</a:t>
            </a:r>
            <a:r>
              <a:rPr lang="en-US" altLang="en-US" sz="2800" smtClean="0">
                <a:solidFill>
                  <a:srgbClr val="333300"/>
                </a:solidFill>
              </a:rPr>
              <a:t>   </a:t>
            </a:r>
            <a:r>
              <a:rPr lang="en-US" altLang="en-US" sz="2800" u="sng" smtClean="0">
                <a:solidFill>
                  <a:srgbClr val="333300"/>
                </a:solidFill>
              </a:rPr>
              <a:t>0.001kJ</a:t>
            </a:r>
          </a:p>
          <a:p>
            <a:pPr eaLnBrk="1" hangingPunct="1">
              <a:lnSpc>
                <a:spcPct val="80000"/>
              </a:lnSpc>
              <a:buFontTx/>
              <a:buNone/>
            </a:pPr>
            <a:r>
              <a:rPr lang="en-US" altLang="en-US" sz="2800" smtClean="0">
                <a:solidFill>
                  <a:srgbClr val="333300"/>
                </a:solidFill>
              </a:rPr>
              <a:t>       10.5g KBr    1 mol       1J</a:t>
            </a:r>
          </a:p>
          <a:p>
            <a:pPr eaLnBrk="1" hangingPunct="1">
              <a:lnSpc>
                <a:spcPct val="80000"/>
              </a:lnSpc>
              <a:buFontTx/>
              <a:buNone/>
            </a:pPr>
            <a:endParaRPr lang="en-US" altLang="en-US" sz="2800" smtClean="0">
              <a:solidFill>
                <a:srgbClr val="333300"/>
              </a:solidFill>
            </a:endParaRPr>
          </a:p>
          <a:p>
            <a:pPr eaLnBrk="1" hangingPunct="1">
              <a:lnSpc>
                <a:spcPct val="80000"/>
              </a:lnSpc>
              <a:buFontTx/>
              <a:buNone/>
            </a:pPr>
            <a:r>
              <a:rPr lang="en-US" altLang="en-US" sz="2800" smtClean="0">
                <a:solidFill>
                  <a:srgbClr val="333300"/>
                </a:solidFill>
              </a:rPr>
              <a:t>     =  19.9 kJ/mol</a:t>
            </a:r>
            <a:endParaRPr lang="el-GR" altLang="en-US" sz="2800" smtClean="0">
              <a:solidFill>
                <a:srgbClr val="3333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4CADD2-83FE-41FD-88FD-5E54C10D8EF9}" type="slidenum">
              <a:rPr lang="en-US" altLang="en-US" sz="1400" smtClean="0"/>
              <a:pPr>
                <a:spcBef>
                  <a:spcPct val="0"/>
                </a:spcBef>
                <a:buFontTx/>
                <a:buNone/>
              </a:pPr>
              <a:t>54</a:t>
            </a:fld>
            <a:endParaRPr lang="en-US" altLang="en-US" sz="1400" smtClean="0"/>
          </a:p>
        </p:txBody>
      </p:sp>
      <p:sp>
        <p:nvSpPr>
          <p:cNvPr id="58371" name="Rectangle 2"/>
          <p:cNvSpPr>
            <a:spLocks noGrp="1" noChangeArrowheads="1"/>
          </p:cNvSpPr>
          <p:nvPr>
            <p:ph type="title"/>
          </p:nvPr>
        </p:nvSpPr>
        <p:spPr/>
        <p:txBody>
          <a:bodyPr/>
          <a:lstStyle/>
          <a:p>
            <a:pPr eaLnBrk="1" hangingPunct="1"/>
            <a:r>
              <a:rPr lang="en-US" altLang="en-US" smtClean="0"/>
              <a:t>Example</a:t>
            </a:r>
          </a:p>
        </p:txBody>
      </p:sp>
      <p:sp>
        <p:nvSpPr>
          <p:cNvPr id="58372" name="Rectangle 3"/>
          <p:cNvSpPr>
            <a:spLocks noGrp="1" noChangeArrowheads="1"/>
          </p:cNvSpPr>
          <p:nvPr>
            <p:ph type="body" idx="1"/>
          </p:nvPr>
        </p:nvSpPr>
        <p:spPr/>
        <p:txBody>
          <a:bodyPr/>
          <a:lstStyle/>
          <a:p>
            <a:pPr eaLnBrk="1" hangingPunct="1">
              <a:buFontTx/>
              <a:buNone/>
            </a:pPr>
            <a:r>
              <a:rPr lang="en-US" altLang="en-US" smtClean="0"/>
              <a:t> A 42.2 g sample of copper is heated to 95.4 ºC and then placed into a calorimeter containing 75.0 g of water at 19.6 ºC. The final temp of the metal and water was 21.8 ºC. Calculate the specific heat of copper, assuming that all the heat lost by copper is gained by water.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E0BF7DA-A1F0-4659-818C-0293323954BD}" type="slidenum">
              <a:rPr lang="en-US" altLang="en-US" sz="1400" smtClean="0"/>
              <a:pPr>
                <a:spcBef>
                  <a:spcPct val="0"/>
                </a:spcBef>
                <a:buFontTx/>
                <a:buNone/>
              </a:pPr>
              <a:t>55</a:t>
            </a:fld>
            <a:endParaRPr lang="en-US" altLang="en-US" sz="1400" smtClean="0"/>
          </a:p>
        </p:txBody>
      </p:sp>
      <p:sp>
        <p:nvSpPr>
          <p:cNvPr id="59395" name="Rectangle 3"/>
          <p:cNvSpPr>
            <a:spLocks noGrp="1" noChangeArrowheads="1"/>
          </p:cNvSpPr>
          <p:nvPr>
            <p:ph type="body" idx="1"/>
          </p:nvPr>
        </p:nvSpPr>
        <p:spPr>
          <a:xfrm>
            <a:off x="457200" y="304800"/>
            <a:ext cx="8382000" cy="5826125"/>
          </a:xfrm>
        </p:spPr>
        <p:txBody>
          <a:bodyPr/>
          <a:lstStyle/>
          <a:p>
            <a:pPr algn="ctr" eaLnBrk="1" hangingPunct="1">
              <a:lnSpc>
                <a:spcPct val="90000"/>
              </a:lnSpc>
              <a:buFontTx/>
              <a:buNone/>
            </a:pPr>
            <a:r>
              <a:rPr lang="en-US" altLang="en-US" smtClean="0"/>
              <a:t>Assume  </a:t>
            </a:r>
            <a:r>
              <a:rPr lang="en-US" altLang="en-US" smtClean="0">
                <a:solidFill>
                  <a:srgbClr val="FF0000"/>
                </a:solidFill>
              </a:rPr>
              <a:t>Heat lost</a:t>
            </a:r>
            <a:r>
              <a:rPr lang="en-US" altLang="en-US" smtClean="0"/>
              <a:t> = heat gained </a:t>
            </a:r>
          </a:p>
          <a:p>
            <a:pPr eaLnBrk="1" hangingPunct="1">
              <a:lnSpc>
                <a:spcPct val="90000"/>
              </a:lnSpc>
              <a:buFontTx/>
              <a:buNone/>
            </a:pPr>
            <a:endParaRPr lang="en-US" altLang="en-US" smtClean="0"/>
          </a:p>
          <a:p>
            <a:pPr eaLnBrk="1" hangingPunct="1">
              <a:lnSpc>
                <a:spcPct val="90000"/>
              </a:lnSpc>
              <a:buFontTx/>
              <a:buNone/>
            </a:pPr>
            <a:r>
              <a:rPr lang="en-US" altLang="en-US" smtClean="0">
                <a:solidFill>
                  <a:srgbClr val="FF0000"/>
                </a:solidFill>
              </a:rPr>
              <a:t>q</a:t>
            </a:r>
            <a:r>
              <a:rPr lang="en-US" altLang="en-US" baseline="-25000" smtClean="0">
                <a:solidFill>
                  <a:srgbClr val="FF0000"/>
                </a:solidFill>
              </a:rPr>
              <a:t>lost</a:t>
            </a:r>
            <a:r>
              <a:rPr lang="en-US" altLang="en-US" smtClean="0">
                <a:solidFill>
                  <a:srgbClr val="FF0000"/>
                </a:solidFill>
              </a:rPr>
              <a:t> = 42.2g(s)(95.4-21.8 ºC )</a:t>
            </a:r>
          </a:p>
          <a:p>
            <a:pPr eaLnBrk="1" hangingPunct="1">
              <a:lnSpc>
                <a:spcPct val="90000"/>
              </a:lnSpc>
              <a:buFontTx/>
              <a:buNone/>
            </a:pPr>
            <a:r>
              <a:rPr lang="en-US" altLang="en-US" smtClean="0">
                <a:solidFill>
                  <a:srgbClr val="FF0000"/>
                </a:solidFill>
              </a:rPr>
              <a:t>				= 3400.32(s)</a:t>
            </a:r>
          </a:p>
          <a:p>
            <a:pPr eaLnBrk="1" hangingPunct="1">
              <a:lnSpc>
                <a:spcPct val="90000"/>
              </a:lnSpc>
              <a:buFontTx/>
              <a:buNone/>
            </a:pPr>
            <a:endParaRPr lang="en-US" altLang="en-US" smtClean="0">
              <a:solidFill>
                <a:srgbClr val="FF0000"/>
              </a:solidFill>
            </a:endParaRPr>
          </a:p>
          <a:p>
            <a:pPr eaLnBrk="1" hangingPunct="1">
              <a:lnSpc>
                <a:spcPct val="90000"/>
              </a:lnSpc>
              <a:buFontTx/>
              <a:buNone/>
            </a:pPr>
            <a:r>
              <a:rPr lang="en-US" altLang="en-US" smtClean="0">
                <a:solidFill>
                  <a:srgbClr val="003366"/>
                </a:solidFill>
              </a:rPr>
              <a:t>q</a:t>
            </a:r>
            <a:r>
              <a:rPr lang="en-US" altLang="en-US" baseline="-25000" smtClean="0">
                <a:solidFill>
                  <a:srgbClr val="003366"/>
                </a:solidFill>
              </a:rPr>
              <a:t>gained</a:t>
            </a:r>
            <a:r>
              <a:rPr lang="en-US" altLang="en-US" smtClean="0">
                <a:solidFill>
                  <a:srgbClr val="003366"/>
                </a:solidFill>
              </a:rPr>
              <a:t> = 75.0 g(4.18)(21.8-19.6 ºC )</a:t>
            </a:r>
          </a:p>
          <a:p>
            <a:pPr eaLnBrk="1" hangingPunct="1">
              <a:lnSpc>
                <a:spcPct val="90000"/>
              </a:lnSpc>
              <a:buFontTx/>
              <a:buNone/>
            </a:pPr>
            <a:r>
              <a:rPr lang="en-US" altLang="en-US" smtClean="0">
                <a:solidFill>
                  <a:srgbClr val="003366"/>
                </a:solidFill>
              </a:rPr>
              <a:t>                   =  689.7</a:t>
            </a:r>
          </a:p>
          <a:p>
            <a:pPr eaLnBrk="1" hangingPunct="1">
              <a:lnSpc>
                <a:spcPct val="90000"/>
              </a:lnSpc>
              <a:buFontTx/>
              <a:buNone/>
            </a:pPr>
            <a:endParaRPr lang="en-US" altLang="en-US" smtClean="0">
              <a:solidFill>
                <a:srgbClr val="003366"/>
              </a:solidFill>
            </a:endParaRPr>
          </a:p>
          <a:p>
            <a:pPr eaLnBrk="1" hangingPunct="1">
              <a:lnSpc>
                <a:spcPct val="90000"/>
              </a:lnSpc>
              <a:buFontTx/>
              <a:buNone/>
            </a:pPr>
            <a:r>
              <a:rPr lang="en-US" altLang="en-US" smtClean="0"/>
              <a:t> </a:t>
            </a:r>
            <a:r>
              <a:rPr lang="en-US" altLang="en-US" smtClean="0">
                <a:solidFill>
                  <a:srgbClr val="FF0000"/>
                </a:solidFill>
              </a:rPr>
              <a:t>3400.32(s)</a:t>
            </a:r>
            <a:r>
              <a:rPr lang="en-US" altLang="en-US" smtClean="0"/>
              <a:t> = </a:t>
            </a:r>
            <a:r>
              <a:rPr lang="en-US" altLang="en-US" smtClean="0">
                <a:solidFill>
                  <a:srgbClr val="003366"/>
                </a:solidFill>
              </a:rPr>
              <a:t>689.7</a:t>
            </a:r>
          </a:p>
          <a:p>
            <a:pPr eaLnBrk="1" hangingPunct="1">
              <a:lnSpc>
                <a:spcPct val="90000"/>
              </a:lnSpc>
              <a:buFontTx/>
              <a:buNone/>
            </a:pPr>
            <a:r>
              <a:rPr lang="en-US" altLang="en-US" smtClean="0"/>
              <a:t>S = 0.2 J/ºC *g</a:t>
            </a:r>
          </a:p>
          <a:p>
            <a:pPr eaLnBrk="1" hangingPunct="1">
              <a:lnSpc>
                <a:spcPct val="90000"/>
              </a:lnSpc>
              <a:buFontTx/>
              <a:buNone/>
            </a:pPr>
            <a:endParaRPr lang="en-US" alt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1BEB136-3C99-4BAD-ACBF-0BEB0C2B0B53}" type="slidenum">
              <a:rPr lang="en-US" altLang="en-US" sz="1400" smtClean="0"/>
              <a:pPr>
                <a:spcBef>
                  <a:spcPct val="0"/>
                </a:spcBef>
                <a:buFontTx/>
                <a:buNone/>
              </a:pPr>
              <a:t>56</a:t>
            </a:fld>
            <a:endParaRPr lang="en-US" altLang="en-US" sz="1400" smtClean="0"/>
          </a:p>
        </p:txBody>
      </p:sp>
      <p:sp>
        <p:nvSpPr>
          <p:cNvPr id="60419" name="Rectangle 2"/>
          <p:cNvSpPr>
            <a:spLocks noGrp="1" noChangeArrowheads="1"/>
          </p:cNvSpPr>
          <p:nvPr>
            <p:ph type="title"/>
          </p:nvPr>
        </p:nvSpPr>
        <p:spPr/>
        <p:txBody>
          <a:bodyPr/>
          <a:lstStyle/>
          <a:p>
            <a:pPr eaLnBrk="1" hangingPunct="1"/>
            <a:r>
              <a:rPr lang="en-US" altLang="en-US" smtClean="0"/>
              <a:t>Homework</a:t>
            </a:r>
          </a:p>
        </p:txBody>
      </p:sp>
      <p:sp>
        <p:nvSpPr>
          <p:cNvPr id="60420" name="Rectangle 3"/>
          <p:cNvSpPr>
            <a:spLocks noGrp="1" noChangeArrowheads="1"/>
          </p:cNvSpPr>
          <p:nvPr>
            <p:ph type="body" idx="1"/>
          </p:nvPr>
        </p:nvSpPr>
        <p:spPr/>
        <p:txBody>
          <a:bodyPr/>
          <a:lstStyle/>
          <a:p>
            <a:pPr eaLnBrk="1" hangingPunct="1">
              <a:buFontTx/>
              <a:buNone/>
            </a:pPr>
            <a:r>
              <a:rPr lang="en-US" altLang="en-US" smtClean="0"/>
              <a:t>Pg 283 #’s: 21, 23, 25, 28</a:t>
            </a:r>
          </a:p>
          <a:p>
            <a:pPr eaLnBrk="1" hangingPunct="1">
              <a:buFontTx/>
              <a:buNone/>
            </a:pPr>
            <a:endParaRPr lang="en-US" altLang="en-US" smtClean="0"/>
          </a:p>
          <a:p>
            <a:pPr eaLnBrk="1" hangingPunct="1">
              <a:buFontTx/>
              <a:buNone/>
            </a:pPr>
            <a:r>
              <a:rPr lang="en-US" altLang="en-US" smtClean="0"/>
              <a:t>31,38,41,47</a:t>
            </a: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50A36F5-AA34-428E-A957-5583C4C666A6}" type="slidenum">
              <a:rPr lang="en-US" altLang="en-US" sz="1400" smtClean="0"/>
              <a:pPr>
                <a:spcBef>
                  <a:spcPct val="0"/>
                </a:spcBef>
                <a:buFontTx/>
                <a:buNone/>
              </a:pPr>
              <a:t>57</a:t>
            </a:fld>
            <a:endParaRPr lang="en-US" altLang="en-US" sz="1400" smtClean="0"/>
          </a:p>
        </p:txBody>
      </p:sp>
      <p:sp>
        <p:nvSpPr>
          <p:cNvPr id="61443" name="Rectangle 2"/>
          <p:cNvSpPr>
            <a:spLocks noGrp="1" noChangeArrowheads="1"/>
          </p:cNvSpPr>
          <p:nvPr>
            <p:ph type="title"/>
          </p:nvPr>
        </p:nvSpPr>
        <p:spPr/>
        <p:txBody>
          <a:bodyPr/>
          <a:lstStyle/>
          <a:p>
            <a:pPr eaLnBrk="1" hangingPunct="1"/>
            <a:r>
              <a:rPr lang="en-US" altLang="en-US" smtClean="0"/>
              <a:t>6.3 Hess’s Law </a:t>
            </a:r>
          </a:p>
        </p:txBody>
      </p:sp>
      <p:sp>
        <p:nvSpPr>
          <p:cNvPr id="61444" name="Rectangle 3"/>
          <p:cNvSpPr>
            <a:spLocks noGrp="1" noChangeArrowheads="1"/>
          </p:cNvSpPr>
          <p:nvPr>
            <p:ph type="body" idx="1"/>
          </p:nvPr>
        </p:nvSpPr>
        <p:spPr/>
        <p:txBody>
          <a:bodyPr/>
          <a:lstStyle/>
          <a:p>
            <a:pPr eaLnBrk="1" hangingPunct="1">
              <a:buFontTx/>
              <a:buNone/>
            </a:pPr>
            <a:r>
              <a:rPr lang="en-US" altLang="en-US" smtClean="0"/>
              <a:t>“Heat of summation”</a:t>
            </a:r>
          </a:p>
          <a:p>
            <a:pPr eaLnBrk="1" hangingPunct="1">
              <a:buFontTx/>
              <a:buNone/>
            </a:pPr>
            <a:endParaRPr lang="en-US" altLang="en-US" smtClean="0"/>
          </a:p>
          <a:p>
            <a:pPr eaLnBrk="1" hangingPunct="1">
              <a:buFontTx/>
              <a:buNone/>
            </a:pPr>
            <a:r>
              <a:rPr lang="en-US" altLang="en-US" smtClean="0"/>
              <a:t> states that if reactions are carried out in a series of steps, </a:t>
            </a:r>
            <a:r>
              <a:rPr lang="el-GR" altLang="en-US" smtClean="0"/>
              <a:t>Δ</a:t>
            </a:r>
            <a:r>
              <a:rPr lang="en-US" altLang="en-US" smtClean="0"/>
              <a:t>H for the reaction will be equal to the sum of the enthalpy changes by the individual steps. </a:t>
            </a:r>
          </a:p>
          <a:p>
            <a:pPr eaLnBrk="1" hangingPunct="1">
              <a:buFontTx/>
              <a:buNone/>
            </a:pPr>
            <a:endParaRPr lang="el-GR" alt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21EB78A-8257-4BA3-8820-2A9FAEA145FC}" type="slidenum">
              <a:rPr lang="en-US" altLang="en-US" sz="1400" smtClean="0"/>
              <a:pPr>
                <a:spcBef>
                  <a:spcPct val="0"/>
                </a:spcBef>
                <a:buFontTx/>
                <a:buNone/>
              </a:pPr>
              <a:t>58</a:t>
            </a:fld>
            <a:endParaRPr lang="en-US" altLang="en-US" sz="1400" smtClean="0"/>
          </a:p>
        </p:txBody>
      </p:sp>
      <p:sp>
        <p:nvSpPr>
          <p:cNvPr id="62467" name="Rectangle 3"/>
          <p:cNvSpPr>
            <a:spLocks noGrp="1" noChangeArrowheads="1"/>
          </p:cNvSpPr>
          <p:nvPr>
            <p:ph type="body" idx="1"/>
          </p:nvPr>
        </p:nvSpPr>
        <p:spPr/>
        <p:txBody>
          <a:bodyPr/>
          <a:lstStyle/>
          <a:p>
            <a:pPr algn="ctr" eaLnBrk="1" hangingPunct="1">
              <a:lnSpc>
                <a:spcPct val="80000"/>
              </a:lnSpc>
              <a:buFontTx/>
              <a:buNone/>
            </a:pPr>
            <a:r>
              <a:rPr lang="en-US" altLang="en-US" sz="2800" smtClean="0"/>
              <a:t>Reactants  </a:t>
            </a:r>
            <a:r>
              <a:rPr lang="en-US" altLang="en-US" sz="2800" smtClean="0">
                <a:latin typeface="Symbol" panose="05050102010706020507" pitchFamily="18" charset="2"/>
              </a:rPr>
              <a:t></a:t>
            </a:r>
            <a:r>
              <a:rPr lang="en-US" altLang="en-US" sz="2800" smtClean="0"/>
              <a:t>  Products</a:t>
            </a:r>
          </a:p>
          <a:p>
            <a:pPr eaLnBrk="1" hangingPunct="1">
              <a:lnSpc>
                <a:spcPct val="80000"/>
              </a:lnSpc>
              <a:spcBef>
                <a:spcPct val="100000"/>
              </a:spcBef>
              <a:buFontTx/>
              <a:buNone/>
            </a:pPr>
            <a:r>
              <a:rPr lang="en-US" altLang="en-US" sz="2800" smtClean="0"/>
              <a:t>	The change in </a:t>
            </a:r>
            <a:r>
              <a:rPr lang="en-US" altLang="en-US" sz="2800" smtClean="0">
                <a:solidFill>
                  <a:schemeClr val="tx2"/>
                </a:solidFill>
              </a:rPr>
              <a:t>enthalpy is the same</a:t>
            </a:r>
            <a:r>
              <a:rPr lang="en-US" altLang="en-US" sz="2800" smtClean="0">
                <a:solidFill>
                  <a:srgbClr val="51DC00"/>
                </a:solidFill>
              </a:rPr>
              <a:t> </a:t>
            </a:r>
            <a:r>
              <a:rPr lang="en-US" altLang="en-US" sz="2800" smtClean="0"/>
              <a:t>whether the reaction takes place in </a:t>
            </a:r>
            <a:r>
              <a:rPr lang="en-US" altLang="en-US" sz="2800" smtClean="0">
                <a:solidFill>
                  <a:schemeClr val="tx2"/>
                </a:solidFill>
              </a:rPr>
              <a:t>one step or a series of steps.</a:t>
            </a:r>
          </a:p>
          <a:p>
            <a:pPr eaLnBrk="1" hangingPunct="1">
              <a:lnSpc>
                <a:spcPct val="80000"/>
              </a:lnSpc>
              <a:spcBef>
                <a:spcPct val="100000"/>
              </a:spcBef>
              <a:buFontTx/>
              <a:buNone/>
            </a:pPr>
            <a:endParaRPr lang="en-US" altLang="en-US" sz="2800" smtClean="0">
              <a:solidFill>
                <a:schemeClr val="tx2"/>
              </a:solidFill>
            </a:endParaRPr>
          </a:p>
          <a:p>
            <a:pPr eaLnBrk="1" hangingPunct="1">
              <a:lnSpc>
                <a:spcPct val="80000"/>
              </a:lnSpc>
              <a:spcBef>
                <a:spcPct val="100000"/>
              </a:spcBef>
              <a:buFontTx/>
              <a:buNone/>
            </a:pPr>
            <a:r>
              <a:rPr lang="en-US" altLang="en-US" sz="2800" smtClean="0">
                <a:solidFill>
                  <a:schemeClr val="tx2"/>
                </a:solidFill>
              </a:rPr>
              <a:t>Goal: manipulate the steps of the equation (multiple, reverse) to cancel out terms to isolate the final reaction and calculate the new enthalpy (</a:t>
            </a:r>
            <a:r>
              <a:rPr lang="el-GR" altLang="en-US" sz="2800" smtClean="0">
                <a:sym typeface="Wingdings" panose="05000000000000000000" pitchFamily="2" charset="2"/>
              </a:rPr>
              <a:t>Δ</a:t>
            </a:r>
            <a:r>
              <a:rPr lang="en-US" altLang="en-US" sz="2800" smtClean="0">
                <a:sym typeface="Wingdings" panose="05000000000000000000" pitchFamily="2" charset="2"/>
              </a:rPr>
              <a:t>H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AE58872-056B-435D-84B9-AAC89F87C934}" type="slidenum">
              <a:rPr lang="en-US" altLang="en-US" sz="1400" smtClean="0"/>
              <a:pPr>
                <a:spcBef>
                  <a:spcPct val="0"/>
                </a:spcBef>
                <a:buFontTx/>
                <a:buNone/>
              </a:pPr>
              <a:t>59</a:t>
            </a:fld>
            <a:endParaRPr lang="en-US" altLang="en-US" sz="1400" smtClean="0"/>
          </a:p>
        </p:txBody>
      </p:sp>
      <p:sp>
        <p:nvSpPr>
          <p:cNvPr id="63491" name="Rectangle 3"/>
          <p:cNvSpPr>
            <a:spLocks noGrp="1" noChangeArrowheads="1"/>
          </p:cNvSpPr>
          <p:nvPr>
            <p:ph type="body" idx="1"/>
          </p:nvPr>
        </p:nvSpPr>
        <p:spPr>
          <a:xfrm>
            <a:off x="304800" y="1600200"/>
            <a:ext cx="8839200" cy="5257800"/>
          </a:xfrm>
        </p:spPr>
        <p:txBody>
          <a:bodyPr/>
          <a:lstStyle/>
          <a:p>
            <a:pPr eaLnBrk="1" hangingPunct="1">
              <a:buFontTx/>
              <a:buNone/>
            </a:pPr>
            <a:r>
              <a:rPr lang="en-US" altLang="en-US" sz="2800" smtClean="0">
                <a:solidFill>
                  <a:schemeClr val="tx2"/>
                </a:solidFill>
              </a:rPr>
              <a:t>1.	</a:t>
            </a:r>
            <a:r>
              <a:rPr lang="en-US" altLang="en-US" sz="2800" smtClean="0"/>
              <a:t>  If a reaction is </a:t>
            </a:r>
            <a:r>
              <a:rPr lang="en-US" altLang="en-US" sz="2800" smtClean="0">
                <a:solidFill>
                  <a:schemeClr val="tx2"/>
                </a:solidFill>
              </a:rPr>
              <a:t>reversed</a:t>
            </a:r>
            <a:r>
              <a:rPr lang="en-US" altLang="en-US" sz="2800" smtClean="0"/>
              <a:t>, </a:t>
            </a:r>
            <a:r>
              <a:rPr lang="en-US" altLang="en-US" sz="2800" smtClean="0">
                <a:latin typeface="Symbol" panose="05050102010706020507" pitchFamily="18" charset="2"/>
              </a:rPr>
              <a:t></a:t>
            </a:r>
            <a:r>
              <a:rPr lang="en-US" altLang="en-US" sz="2800" i="1" smtClean="0"/>
              <a:t>H</a:t>
            </a:r>
            <a:r>
              <a:rPr lang="en-US" altLang="en-US" sz="2800" smtClean="0"/>
              <a:t> is also reversed.</a:t>
            </a:r>
          </a:p>
          <a:p>
            <a:pPr algn="ctr" eaLnBrk="1" hangingPunct="1">
              <a:spcBef>
                <a:spcPct val="40000"/>
              </a:spcBef>
              <a:buFontTx/>
              <a:buNone/>
            </a:pPr>
            <a:r>
              <a:rPr lang="en-US" altLang="en-US" sz="2800" smtClean="0"/>
              <a:t>N</a:t>
            </a:r>
            <a:r>
              <a:rPr lang="en-US" altLang="en-US" sz="2800" baseline="-25000" smtClean="0"/>
              <a:t>2</a:t>
            </a:r>
            <a:r>
              <a:rPr lang="en-US" altLang="en-US" sz="2800" smtClean="0"/>
              <a:t>(</a:t>
            </a:r>
            <a:r>
              <a:rPr lang="en-US" altLang="en-US" sz="2800" i="1" smtClean="0"/>
              <a:t>g</a:t>
            </a:r>
            <a:r>
              <a:rPr lang="en-US" altLang="en-US" sz="2800" smtClean="0"/>
              <a:t>)  +  O</a:t>
            </a:r>
            <a:r>
              <a:rPr lang="en-US" altLang="en-US" sz="2800" baseline="-25000" smtClean="0"/>
              <a:t>2</a:t>
            </a:r>
            <a:r>
              <a:rPr lang="en-US" altLang="en-US" sz="2800" smtClean="0"/>
              <a:t>(</a:t>
            </a:r>
            <a:r>
              <a:rPr lang="en-US" altLang="en-US" sz="2800" i="1" smtClean="0"/>
              <a:t>g</a:t>
            </a:r>
            <a:r>
              <a:rPr lang="en-US" altLang="en-US" sz="2800" smtClean="0"/>
              <a:t>)  </a:t>
            </a:r>
            <a:r>
              <a:rPr lang="en-US" altLang="en-US" sz="2800" smtClean="0">
                <a:latin typeface="Symbol" panose="05050102010706020507" pitchFamily="18" charset="2"/>
              </a:rPr>
              <a:t></a:t>
            </a:r>
            <a:r>
              <a:rPr lang="en-US" altLang="en-US" sz="2800" smtClean="0"/>
              <a:t>  2NO(</a:t>
            </a:r>
            <a:r>
              <a:rPr lang="en-US" altLang="en-US" sz="2800" i="1" smtClean="0"/>
              <a:t>g</a:t>
            </a:r>
            <a:r>
              <a:rPr lang="en-US" altLang="en-US" sz="2800" smtClean="0"/>
              <a:t>)     </a:t>
            </a:r>
            <a:r>
              <a:rPr lang="en-US" altLang="en-US" sz="2800" smtClean="0">
                <a:latin typeface="Symbol" panose="05050102010706020507" pitchFamily="18" charset="2"/>
              </a:rPr>
              <a:t></a:t>
            </a:r>
            <a:r>
              <a:rPr lang="en-US" altLang="en-US" sz="2800" i="1" smtClean="0"/>
              <a:t>H</a:t>
            </a:r>
            <a:r>
              <a:rPr lang="en-US" altLang="en-US" sz="2800" smtClean="0"/>
              <a:t> = 180 kJ</a:t>
            </a:r>
          </a:p>
          <a:p>
            <a:pPr algn="ctr" eaLnBrk="1" hangingPunct="1">
              <a:buFontTx/>
              <a:buNone/>
            </a:pPr>
            <a:r>
              <a:rPr lang="en-US" altLang="en-US" sz="2800" smtClean="0">
                <a:solidFill>
                  <a:srgbClr val="FAFD00"/>
                </a:solidFill>
              </a:rPr>
              <a:t>  </a:t>
            </a:r>
            <a:r>
              <a:rPr lang="en-US" altLang="en-US" sz="2800" smtClean="0">
                <a:solidFill>
                  <a:schemeClr val="tx2"/>
                </a:solidFill>
              </a:rPr>
              <a:t>2NO(</a:t>
            </a:r>
            <a:r>
              <a:rPr lang="en-US" altLang="en-US" sz="2800" i="1" smtClean="0">
                <a:solidFill>
                  <a:schemeClr val="tx2"/>
                </a:solidFill>
              </a:rPr>
              <a:t>g</a:t>
            </a:r>
            <a:r>
              <a:rPr lang="en-US" altLang="en-US" sz="2800" smtClean="0">
                <a:solidFill>
                  <a:schemeClr val="tx2"/>
                </a:solidFill>
              </a:rPr>
              <a:t>)  </a:t>
            </a:r>
            <a:r>
              <a:rPr lang="en-US" altLang="en-US" sz="2800" smtClean="0">
                <a:solidFill>
                  <a:schemeClr val="tx2"/>
                </a:solidFill>
                <a:latin typeface="Symbol" panose="05050102010706020507" pitchFamily="18" charset="2"/>
              </a:rPr>
              <a:t></a:t>
            </a:r>
            <a:r>
              <a:rPr lang="en-US" altLang="en-US" sz="2800" smtClean="0">
                <a:solidFill>
                  <a:schemeClr val="tx2"/>
                </a:solidFill>
              </a:rPr>
              <a:t>  N</a:t>
            </a:r>
            <a:r>
              <a:rPr lang="en-US" altLang="en-US" sz="2800" baseline="-25000" smtClean="0">
                <a:solidFill>
                  <a:schemeClr val="tx2"/>
                </a:solidFill>
              </a:rPr>
              <a:t>2</a:t>
            </a:r>
            <a:r>
              <a:rPr lang="en-US" altLang="en-US" sz="2800" smtClean="0">
                <a:solidFill>
                  <a:schemeClr val="tx2"/>
                </a:solidFill>
              </a:rPr>
              <a:t>(</a:t>
            </a:r>
            <a:r>
              <a:rPr lang="en-US" altLang="en-US" sz="2800" i="1" smtClean="0">
                <a:solidFill>
                  <a:schemeClr val="tx2"/>
                </a:solidFill>
              </a:rPr>
              <a:t>g</a:t>
            </a:r>
            <a:r>
              <a:rPr lang="en-US" altLang="en-US" sz="2800" smtClean="0">
                <a:solidFill>
                  <a:schemeClr val="tx2"/>
                </a:solidFill>
              </a:rPr>
              <a:t>)  +  O</a:t>
            </a:r>
            <a:r>
              <a:rPr lang="en-US" altLang="en-US" sz="2800" baseline="-25000" smtClean="0">
                <a:solidFill>
                  <a:schemeClr val="tx2"/>
                </a:solidFill>
              </a:rPr>
              <a:t>2</a:t>
            </a:r>
            <a:r>
              <a:rPr lang="en-US" altLang="en-US" sz="2800" smtClean="0">
                <a:solidFill>
                  <a:schemeClr val="tx2"/>
                </a:solidFill>
              </a:rPr>
              <a:t>(</a:t>
            </a:r>
            <a:r>
              <a:rPr lang="en-US" altLang="en-US" sz="2800" i="1" smtClean="0">
                <a:solidFill>
                  <a:schemeClr val="tx2"/>
                </a:solidFill>
              </a:rPr>
              <a:t>g</a:t>
            </a:r>
            <a:r>
              <a:rPr lang="en-US" altLang="en-US" sz="2800" smtClean="0">
                <a:solidFill>
                  <a:schemeClr val="tx2"/>
                </a:solidFill>
              </a:rPr>
              <a:t>)     </a:t>
            </a:r>
            <a:r>
              <a:rPr lang="en-US" altLang="en-US" sz="2800" smtClean="0">
                <a:solidFill>
                  <a:schemeClr val="tx2"/>
                </a:solidFill>
                <a:latin typeface="Symbol" panose="05050102010706020507" pitchFamily="18" charset="2"/>
              </a:rPr>
              <a:t></a:t>
            </a:r>
            <a:r>
              <a:rPr lang="en-US" altLang="en-US" sz="2800" i="1" smtClean="0">
                <a:solidFill>
                  <a:schemeClr val="tx2"/>
                </a:solidFill>
              </a:rPr>
              <a:t>H</a:t>
            </a:r>
            <a:r>
              <a:rPr lang="en-US" altLang="en-US" sz="2800" smtClean="0">
                <a:solidFill>
                  <a:schemeClr val="tx2"/>
                </a:solidFill>
              </a:rPr>
              <a:t> = </a:t>
            </a:r>
            <a:r>
              <a:rPr lang="en-US" altLang="en-US" sz="2800" smtClean="0">
                <a:solidFill>
                  <a:schemeClr val="tx2"/>
                </a:solidFill>
                <a:latin typeface="Symbol" panose="05050102010706020507" pitchFamily="18" charset="2"/>
              </a:rPr>
              <a:t></a:t>
            </a:r>
            <a:r>
              <a:rPr lang="en-US" altLang="en-US" sz="2800" smtClean="0">
                <a:solidFill>
                  <a:schemeClr val="tx2"/>
                </a:solidFill>
              </a:rPr>
              <a:t>180 kJ</a:t>
            </a:r>
            <a:endParaRPr lang="en-US" altLang="en-US" sz="2800" smtClean="0"/>
          </a:p>
          <a:p>
            <a:pPr eaLnBrk="1" hangingPunct="1">
              <a:spcBef>
                <a:spcPct val="100000"/>
              </a:spcBef>
              <a:buFontTx/>
              <a:buNone/>
            </a:pPr>
            <a:r>
              <a:rPr lang="en-US" altLang="en-US" sz="2800" smtClean="0">
                <a:solidFill>
                  <a:schemeClr val="tx2"/>
                </a:solidFill>
              </a:rPr>
              <a:t>2.</a:t>
            </a:r>
            <a:r>
              <a:rPr lang="en-US" altLang="en-US" sz="2800" smtClean="0"/>
              <a:t>  	If the coefficients of a reaction are multiplied by an integer, </a:t>
            </a:r>
            <a:r>
              <a:rPr lang="en-US" altLang="en-US" sz="2800" smtClean="0">
                <a:latin typeface="Symbol" panose="05050102010706020507" pitchFamily="18" charset="2"/>
              </a:rPr>
              <a:t></a:t>
            </a:r>
            <a:r>
              <a:rPr lang="en-US" altLang="en-US" sz="2800" smtClean="0"/>
              <a:t>H is multiplied by that same integer.</a:t>
            </a:r>
          </a:p>
          <a:p>
            <a:pPr algn="ctr" eaLnBrk="1" hangingPunct="1">
              <a:spcBef>
                <a:spcPct val="40000"/>
              </a:spcBef>
              <a:buFontTx/>
              <a:buNone/>
            </a:pPr>
            <a:r>
              <a:rPr lang="en-US" altLang="en-US" sz="2800" smtClean="0">
                <a:solidFill>
                  <a:schemeClr val="accent1"/>
                </a:solidFill>
              </a:rPr>
              <a:t>6</a:t>
            </a:r>
            <a:r>
              <a:rPr lang="en-US" altLang="en-US" sz="2800" smtClean="0"/>
              <a:t>NO(</a:t>
            </a:r>
            <a:r>
              <a:rPr lang="en-US" altLang="en-US" sz="2800" i="1" smtClean="0"/>
              <a:t>g</a:t>
            </a:r>
            <a:r>
              <a:rPr lang="en-US" altLang="en-US" sz="2800" smtClean="0"/>
              <a:t>)  </a:t>
            </a:r>
            <a:r>
              <a:rPr lang="en-US" altLang="en-US" sz="2800" smtClean="0">
                <a:latin typeface="Symbol" panose="05050102010706020507" pitchFamily="18" charset="2"/>
              </a:rPr>
              <a:t></a:t>
            </a:r>
            <a:r>
              <a:rPr lang="en-US" altLang="en-US" sz="2800" smtClean="0"/>
              <a:t>  </a:t>
            </a:r>
            <a:r>
              <a:rPr lang="en-US" altLang="en-US" sz="2800" smtClean="0">
                <a:solidFill>
                  <a:schemeClr val="accent1"/>
                </a:solidFill>
              </a:rPr>
              <a:t>3</a:t>
            </a:r>
            <a:r>
              <a:rPr lang="en-US" altLang="en-US" sz="2800" smtClean="0"/>
              <a:t>N</a:t>
            </a:r>
            <a:r>
              <a:rPr lang="en-US" altLang="en-US" sz="2800" baseline="-25000" smtClean="0"/>
              <a:t>2</a:t>
            </a:r>
            <a:r>
              <a:rPr lang="en-US" altLang="en-US" sz="2800" smtClean="0"/>
              <a:t>(</a:t>
            </a:r>
            <a:r>
              <a:rPr lang="en-US" altLang="en-US" sz="2800" i="1" smtClean="0"/>
              <a:t>g</a:t>
            </a:r>
            <a:r>
              <a:rPr lang="en-US" altLang="en-US" sz="2800" smtClean="0"/>
              <a:t>)  +  </a:t>
            </a:r>
            <a:r>
              <a:rPr lang="en-US" altLang="en-US" sz="2800" smtClean="0">
                <a:solidFill>
                  <a:schemeClr val="accent1"/>
                </a:solidFill>
              </a:rPr>
              <a:t>3</a:t>
            </a:r>
            <a:r>
              <a:rPr lang="en-US" altLang="en-US" sz="2800" smtClean="0"/>
              <a:t>O</a:t>
            </a:r>
            <a:r>
              <a:rPr lang="en-US" altLang="en-US" sz="2800" baseline="-25000" smtClean="0"/>
              <a:t>2</a:t>
            </a:r>
            <a:r>
              <a:rPr lang="en-US" altLang="en-US" sz="2800" smtClean="0"/>
              <a:t>(</a:t>
            </a:r>
            <a:r>
              <a:rPr lang="en-US" altLang="en-US" sz="2800" i="1" smtClean="0"/>
              <a:t>g</a:t>
            </a:r>
            <a:r>
              <a:rPr lang="en-US" altLang="en-US" sz="2800" smtClean="0"/>
              <a:t>)     </a:t>
            </a:r>
            <a:r>
              <a:rPr lang="en-US" altLang="en-US" sz="2800" smtClean="0">
                <a:latin typeface="Symbol" panose="05050102010706020507" pitchFamily="18" charset="2"/>
              </a:rPr>
              <a:t></a:t>
            </a:r>
            <a:r>
              <a:rPr lang="en-US" altLang="en-US" sz="2800" i="1" smtClean="0"/>
              <a:t>H</a:t>
            </a:r>
            <a:r>
              <a:rPr lang="en-US" altLang="en-US" sz="2800" smtClean="0"/>
              <a:t> = </a:t>
            </a:r>
            <a:r>
              <a:rPr lang="en-US" altLang="en-US" sz="2800" smtClean="0">
                <a:solidFill>
                  <a:schemeClr val="accent1"/>
                </a:solidFill>
                <a:latin typeface="Symbol" panose="05050102010706020507" pitchFamily="18" charset="2"/>
              </a:rPr>
              <a:t></a:t>
            </a:r>
            <a:r>
              <a:rPr lang="en-US" altLang="en-US" sz="2800" smtClean="0">
                <a:solidFill>
                  <a:schemeClr val="accent1"/>
                </a:solidFill>
              </a:rPr>
              <a:t>540 kJ</a:t>
            </a:r>
            <a:endParaRPr lang="en-US" altLang="en-US" sz="2800" smtClean="0">
              <a:solidFill>
                <a:schemeClr val="accent2"/>
              </a:solidFill>
            </a:endParaRPr>
          </a:p>
          <a:p>
            <a:pPr eaLnBrk="1" hangingPunct="1">
              <a:buFontTx/>
              <a:buNone/>
            </a:pPr>
            <a:endParaRPr lang="en-US" altLang="en-US" sz="2800" smtClean="0"/>
          </a:p>
        </p:txBody>
      </p:sp>
      <p:sp>
        <p:nvSpPr>
          <p:cNvPr id="63492" name="Rectangle 4"/>
          <p:cNvSpPr>
            <a:spLocks noGrp="1" noChangeArrowheads="1"/>
          </p:cNvSpPr>
          <p:nvPr>
            <p:ph type="title"/>
          </p:nvPr>
        </p:nvSpPr>
        <p:spPr>
          <a:noFill/>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anchorCtr="1"/>
          <a:lstStyle/>
          <a:p>
            <a:pPr eaLnBrk="1" hangingPunct="1"/>
            <a:r>
              <a:rPr lang="en-US" altLang="en-US" sz="4000" b="1" smtClean="0">
                <a:latin typeface="Verdana" panose="020B0604030504040204" pitchFamily="34" charset="0"/>
              </a:rPr>
              <a:t>Calculations via Hess’s Law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26742B4-E2C3-48E9-86E2-6109E237F528}" type="slidenum">
              <a:rPr lang="en-US" altLang="en-US" sz="1400" smtClean="0"/>
              <a:pPr>
                <a:spcBef>
                  <a:spcPct val="0"/>
                </a:spcBef>
                <a:buFontTx/>
                <a:buNone/>
              </a:pPr>
              <a:t>6</a:t>
            </a:fld>
            <a:endParaRPr lang="en-US" altLang="en-US" sz="1400" smtClean="0"/>
          </a:p>
        </p:txBody>
      </p:sp>
      <p:sp>
        <p:nvSpPr>
          <p:cNvPr id="9219" name="Rectangle 2"/>
          <p:cNvSpPr>
            <a:spLocks noGrp="1" noChangeArrowheads="1"/>
          </p:cNvSpPr>
          <p:nvPr>
            <p:ph type="title"/>
          </p:nvPr>
        </p:nvSpPr>
        <p:spPr/>
        <p:txBody>
          <a:bodyPr/>
          <a:lstStyle/>
          <a:p>
            <a:pPr eaLnBrk="1" hangingPunct="1"/>
            <a:r>
              <a:rPr lang="en-US" altLang="en-US" smtClean="0"/>
              <a:t>Types of Systems </a:t>
            </a:r>
          </a:p>
        </p:txBody>
      </p:sp>
      <p:pic>
        <p:nvPicPr>
          <p:cNvPr id="9220" name="Picture 4" descr="Systems and surroundings - open system, closed system, and isolated system diagram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114550"/>
            <a:ext cx="8229600" cy="3494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564BFA-200D-4F93-A274-BEC4AC574ED0}" type="slidenum">
              <a:rPr lang="en-US" altLang="en-US" sz="1400" smtClean="0"/>
              <a:pPr>
                <a:spcBef>
                  <a:spcPct val="0"/>
                </a:spcBef>
                <a:buFontTx/>
                <a:buNone/>
              </a:pPr>
              <a:t>60</a:t>
            </a:fld>
            <a:endParaRPr lang="en-US" altLang="en-US" sz="1400" smtClean="0"/>
          </a:p>
        </p:txBody>
      </p:sp>
      <p:sp>
        <p:nvSpPr>
          <p:cNvPr id="64515" name="Rectangle 2"/>
          <p:cNvSpPr>
            <a:spLocks noGrp="1" noChangeArrowheads="1"/>
          </p:cNvSpPr>
          <p:nvPr>
            <p:ph type="title"/>
          </p:nvPr>
        </p:nvSpPr>
        <p:spPr/>
        <p:txBody>
          <a:bodyPr/>
          <a:lstStyle/>
          <a:p>
            <a:pPr eaLnBrk="1" hangingPunct="1"/>
            <a:r>
              <a:rPr lang="en-US" altLang="en-US" sz="4000" smtClean="0"/>
              <a:t/>
            </a:r>
            <a:br>
              <a:rPr lang="en-US" altLang="en-US" sz="4000" smtClean="0"/>
            </a:br>
            <a:r>
              <a:rPr lang="en-US" altLang="en-US" sz="4000" smtClean="0"/>
              <a:t>Solving Hess’s Law Problems</a:t>
            </a:r>
          </a:p>
        </p:txBody>
      </p:sp>
      <p:sp>
        <p:nvSpPr>
          <p:cNvPr id="64516" name="Rectangle 3"/>
          <p:cNvSpPr>
            <a:spLocks noGrp="1" noChangeArrowheads="1"/>
          </p:cNvSpPr>
          <p:nvPr>
            <p:ph type="body" idx="1"/>
          </p:nvPr>
        </p:nvSpPr>
        <p:spPr>
          <a:xfrm>
            <a:off x="0" y="1600200"/>
            <a:ext cx="9144000" cy="5257800"/>
          </a:xfrm>
        </p:spPr>
        <p:txBody>
          <a:bodyPr/>
          <a:lstStyle/>
          <a:p>
            <a:pPr eaLnBrk="1" hangingPunct="1">
              <a:buFontTx/>
              <a:buNone/>
            </a:pPr>
            <a:r>
              <a:rPr lang="en-US" altLang="en-US" sz="2500" smtClean="0"/>
              <a:t>Given the following data, calculate the </a:t>
            </a:r>
            <a:r>
              <a:rPr lang="el-GR" altLang="en-US" sz="2500" smtClean="0"/>
              <a:t>Δ</a:t>
            </a:r>
            <a:r>
              <a:rPr lang="en-US" altLang="en-US" sz="2500" smtClean="0"/>
              <a:t>H for the reaction:</a:t>
            </a:r>
          </a:p>
          <a:p>
            <a:pPr eaLnBrk="1" hangingPunct="1">
              <a:buFontTx/>
              <a:buNone/>
            </a:pPr>
            <a:endParaRPr lang="en-US" altLang="en-US" sz="2500" smtClean="0"/>
          </a:p>
          <a:p>
            <a:pPr eaLnBrk="1" hangingPunct="1">
              <a:buFontTx/>
              <a:buNone/>
            </a:pPr>
            <a:r>
              <a:rPr lang="en-US" altLang="en-US" sz="2500" smtClean="0">
                <a:sym typeface="Wingdings" panose="05000000000000000000" pitchFamily="2" charset="2"/>
              </a:rPr>
              <a:t>C</a:t>
            </a:r>
            <a:r>
              <a:rPr lang="en-US" altLang="en-US" sz="2500" baseline="-25000" smtClean="0">
                <a:sym typeface="Wingdings" panose="05000000000000000000" pitchFamily="2" charset="2"/>
              </a:rPr>
              <a:t>2</a:t>
            </a:r>
            <a:r>
              <a:rPr lang="en-US" altLang="en-US" sz="2500" smtClean="0">
                <a:sym typeface="Wingdings" panose="05000000000000000000" pitchFamily="2" charset="2"/>
              </a:rPr>
              <a:t>H</a:t>
            </a:r>
            <a:r>
              <a:rPr lang="en-US" altLang="en-US" sz="2500" baseline="-25000" smtClean="0">
                <a:sym typeface="Wingdings" panose="05000000000000000000" pitchFamily="2" charset="2"/>
              </a:rPr>
              <a:t>2</a:t>
            </a:r>
            <a:r>
              <a:rPr lang="en-US" altLang="en-US" sz="2500" smtClean="0">
                <a:sym typeface="Wingdings" panose="05000000000000000000" pitchFamily="2" charset="2"/>
              </a:rPr>
              <a:t> (g)+   5/2 O</a:t>
            </a:r>
            <a:r>
              <a:rPr lang="en-US" altLang="en-US" sz="2500" baseline="-25000" smtClean="0">
                <a:sym typeface="Wingdings" panose="05000000000000000000" pitchFamily="2" charset="2"/>
              </a:rPr>
              <a:t>2</a:t>
            </a:r>
            <a:r>
              <a:rPr lang="en-US" altLang="en-US" sz="2500" smtClean="0">
                <a:sym typeface="Wingdings" panose="05000000000000000000" pitchFamily="2" charset="2"/>
              </a:rPr>
              <a:t>   2CO</a:t>
            </a:r>
            <a:r>
              <a:rPr lang="en-US" altLang="en-US" sz="2500" baseline="-25000" smtClean="0">
                <a:sym typeface="Wingdings" panose="05000000000000000000" pitchFamily="2" charset="2"/>
              </a:rPr>
              <a:t>2</a:t>
            </a:r>
            <a:r>
              <a:rPr lang="en-US" altLang="en-US" sz="2500" smtClean="0">
                <a:sym typeface="Wingdings" panose="05000000000000000000" pitchFamily="2" charset="2"/>
              </a:rPr>
              <a:t> (g) +  H</a:t>
            </a:r>
            <a:r>
              <a:rPr lang="en-US" altLang="en-US" sz="2500" baseline="-25000" smtClean="0">
                <a:sym typeface="Wingdings" panose="05000000000000000000" pitchFamily="2" charset="2"/>
              </a:rPr>
              <a:t>2</a:t>
            </a:r>
            <a:r>
              <a:rPr lang="en-US" altLang="en-US" sz="2500" smtClean="0">
                <a:sym typeface="Wingdings" panose="05000000000000000000" pitchFamily="2" charset="2"/>
              </a:rPr>
              <a:t>O (l)    </a:t>
            </a:r>
            <a:r>
              <a:rPr lang="el-GR" altLang="en-US" sz="2500" smtClean="0">
                <a:sym typeface="Wingdings" panose="05000000000000000000" pitchFamily="2" charset="2"/>
              </a:rPr>
              <a:t>Δ</a:t>
            </a:r>
            <a:r>
              <a:rPr lang="en-US" altLang="en-US" sz="2500" smtClean="0">
                <a:sym typeface="Wingdings" panose="05000000000000000000" pitchFamily="2" charset="2"/>
              </a:rPr>
              <a:t>H = -1300kJ</a:t>
            </a:r>
          </a:p>
          <a:p>
            <a:pPr eaLnBrk="1" hangingPunct="1">
              <a:buFontTx/>
              <a:buNone/>
            </a:pPr>
            <a:endParaRPr lang="en-US" altLang="en-US" sz="2500" smtClean="0">
              <a:sym typeface="Wingdings" panose="05000000000000000000" pitchFamily="2" charset="2"/>
            </a:endParaRPr>
          </a:p>
          <a:p>
            <a:pPr eaLnBrk="1" hangingPunct="1">
              <a:buFontTx/>
              <a:buNone/>
            </a:pPr>
            <a:r>
              <a:rPr lang="en-US" altLang="en-US" sz="2500" smtClean="0">
                <a:sym typeface="Wingdings" panose="05000000000000000000" pitchFamily="2" charset="2"/>
              </a:rPr>
              <a:t>   C (s) +   O</a:t>
            </a:r>
            <a:r>
              <a:rPr lang="en-US" altLang="en-US" sz="2500" baseline="-25000" smtClean="0">
                <a:sym typeface="Wingdings" panose="05000000000000000000" pitchFamily="2" charset="2"/>
              </a:rPr>
              <a:t>2</a:t>
            </a:r>
            <a:r>
              <a:rPr lang="en-US" altLang="en-US" sz="2500" smtClean="0">
                <a:sym typeface="Wingdings" panose="05000000000000000000" pitchFamily="2" charset="2"/>
              </a:rPr>
              <a:t> (g)     CO</a:t>
            </a:r>
            <a:r>
              <a:rPr lang="en-US" altLang="en-US" sz="2500" baseline="-25000" smtClean="0">
                <a:sym typeface="Wingdings" panose="05000000000000000000" pitchFamily="2" charset="2"/>
              </a:rPr>
              <a:t>2</a:t>
            </a:r>
            <a:r>
              <a:rPr lang="en-US" altLang="en-US" sz="2500" smtClean="0">
                <a:sym typeface="Wingdings" panose="05000000000000000000" pitchFamily="2" charset="2"/>
              </a:rPr>
              <a:t> (g)                      </a:t>
            </a:r>
            <a:r>
              <a:rPr lang="el-GR" altLang="en-US" sz="2500" smtClean="0">
                <a:sym typeface="Wingdings" panose="05000000000000000000" pitchFamily="2" charset="2"/>
              </a:rPr>
              <a:t>Δ</a:t>
            </a:r>
            <a:r>
              <a:rPr lang="en-US" altLang="en-US" sz="2500" smtClean="0">
                <a:sym typeface="Wingdings" panose="05000000000000000000" pitchFamily="2" charset="2"/>
              </a:rPr>
              <a:t>H =  -394 kJ</a:t>
            </a:r>
          </a:p>
          <a:p>
            <a:pPr eaLnBrk="1" hangingPunct="1">
              <a:buFontTx/>
              <a:buNone/>
            </a:pPr>
            <a:endParaRPr lang="en-US" altLang="en-US" sz="2500" smtClean="0">
              <a:sym typeface="Wingdings" panose="05000000000000000000" pitchFamily="2" charset="2"/>
            </a:endParaRPr>
          </a:p>
          <a:p>
            <a:pPr eaLnBrk="1" hangingPunct="1">
              <a:buFontTx/>
              <a:buNone/>
            </a:pPr>
            <a:r>
              <a:rPr lang="en-US" altLang="en-US" sz="2500" smtClean="0">
                <a:sym typeface="Wingdings" panose="05000000000000000000" pitchFamily="2" charset="2"/>
              </a:rPr>
              <a:t>    </a:t>
            </a:r>
            <a:r>
              <a:rPr lang="en-US" altLang="en-US" sz="2500" u="sng" smtClean="0">
                <a:sym typeface="Wingdings" panose="05000000000000000000" pitchFamily="2" charset="2"/>
              </a:rPr>
              <a:t>H</a:t>
            </a:r>
            <a:r>
              <a:rPr lang="en-US" altLang="en-US" sz="2500" u="sng" baseline="-25000" smtClean="0">
                <a:sym typeface="Wingdings" panose="05000000000000000000" pitchFamily="2" charset="2"/>
              </a:rPr>
              <a:t>2</a:t>
            </a:r>
            <a:r>
              <a:rPr lang="en-US" altLang="en-US" sz="2500" u="sng" smtClean="0">
                <a:sym typeface="Wingdings" panose="05000000000000000000" pitchFamily="2" charset="2"/>
              </a:rPr>
              <a:t> (g) +    ½ O</a:t>
            </a:r>
            <a:r>
              <a:rPr lang="en-US" altLang="en-US" sz="2500" u="sng" baseline="-25000" smtClean="0">
                <a:sym typeface="Wingdings" panose="05000000000000000000" pitchFamily="2" charset="2"/>
              </a:rPr>
              <a:t>2</a:t>
            </a:r>
            <a:r>
              <a:rPr lang="en-US" altLang="en-US" sz="2500" u="sng" smtClean="0">
                <a:sym typeface="Wingdings" panose="05000000000000000000" pitchFamily="2" charset="2"/>
              </a:rPr>
              <a:t> (g)    H</a:t>
            </a:r>
            <a:r>
              <a:rPr lang="en-US" altLang="en-US" sz="2500" u="sng" baseline="-25000" smtClean="0">
                <a:sym typeface="Wingdings" panose="05000000000000000000" pitchFamily="2" charset="2"/>
              </a:rPr>
              <a:t>2</a:t>
            </a:r>
            <a:r>
              <a:rPr lang="en-US" altLang="en-US" sz="2500" u="sng" smtClean="0">
                <a:sym typeface="Wingdings" panose="05000000000000000000" pitchFamily="2" charset="2"/>
              </a:rPr>
              <a:t>O (l)                </a:t>
            </a:r>
            <a:r>
              <a:rPr lang="el-GR" altLang="en-US" sz="2500" u="sng" smtClean="0">
                <a:sym typeface="Wingdings" panose="05000000000000000000" pitchFamily="2" charset="2"/>
              </a:rPr>
              <a:t>Δ</a:t>
            </a:r>
            <a:r>
              <a:rPr lang="en-US" altLang="en-US" sz="2500" u="sng" smtClean="0">
                <a:sym typeface="Wingdings" panose="05000000000000000000" pitchFamily="2" charset="2"/>
              </a:rPr>
              <a:t>H =  -286 kJ</a:t>
            </a:r>
          </a:p>
          <a:p>
            <a:pPr eaLnBrk="1" hangingPunct="1">
              <a:buFontTx/>
              <a:buNone/>
            </a:pPr>
            <a:endParaRPr lang="en-US" altLang="en-US" sz="2500" u="sng" smtClean="0">
              <a:sym typeface="Wingdings" panose="05000000000000000000" pitchFamily="2" charset="2"/>
            </a:endParaRPr>
          </a:p>
          <a:p>
            <a:pPr eaLnBrk="1" hangingPunct="1">
              <a:buFontTx/>
              <a:buNone/>
            </a:pPr>
            <a:r>
              <a:rPr lang="en-US" altLang="en-US" sz="2500" smtClean="0"/>
              <a:t> 2C (s) + H</a:t>
            </a:r>
            <a:r>
              <a:rPr lang="en-US" altLang="en-US" sz="2500" baseline="-25000" smtClean="0"/>
              <a:t>2</a:t>
            </a:r>
            <a:r>
              <a:rPr lang="en-US" altLang="en-US" sz="2500" smtClean="0"/>
              <a:t> (g) </a:t>
            </a:r>
            <a:r>
              <a:rPr lang="en-US" altLang="en-US" sz="2500" smtClean="0">
                <a:sym typeface="Wingdings" panose="05000000000000000000" pitchFamily="2" charset="2"/>
              </a:rPr>
              <a:t> C</a:t>
            </a:r>
            <a:r>
              <a:rPr lang="en-US" altLang="en-US" sz="2500" baseline="-25000" smtClean="0">
                <a:sym typeface="Wingdings" panose="05000000000000000000" pitchFamily="2" charset="2"/>
              </a:rPr>
              <a:t>2</a:t>
            </a:r>
            <a:r>
              <a:rPr lang="en-US" altLang="en-US" sz="2500" smtClean="0">
                <a:sym typeface="Wingdings" panose="05000000000000000000" pitchFamily="2" charset="2"/>
              </a:rPr>
              <a:t>H</a:t>
            </a:r>
            <a:r>
              <a:rPr lang="en-US" altLang="en-US" sz="2500" baseline="-25000" smtClean="0">
                <a:sym typeface="Wingdings" panose="05000000000000000000" pitchFamily="2" charset="2"/>
              </a:rPr>
              <a:t>2</a:t>
            </a:r>
            <a:r>
              <a:rPr lang="en-US" altLang="en-US" sz="2500" smtClean="0">
                <a:sym typeface="Wingdings" panose="05000000000000000000" pitchFamily="2" charset="2"/>
              </a:rPr>
              <a:t> (g) </a:t>
            </a:r>
          </a:p>
          <a:p>
            <a:pPr eaLnBrk="1" hangingPunct="1">
              <a:buFontTx/>
              <a:buNone/>
            </a:pPr>
            <a:endParaRPr lang="el-GR" altLang="en-US" sz="2500" smtClean="0">
              <a:sym typeface="Wingdings" panose="05000000000000000000" pitchFamily="2" charset="2"/>
            </a:endParaRPr>
          </a:p>
          <a:p>
            <a:pPr eaLnBrk="1" hangingPunct="1">
              <a:buFontTx/>
              <a:buNone/>
            </a:pPr>
            <a:endParaRPr lang="en-US" altLang="en-US" sz="2500" smtClean="0">
              <a:sym typeface="Wingdings" panose="05000000000000000000" pitchFamily="2" charset="2"/>
            </a:endParaRPr>
          </a:p>
          <a:p>
            <a:pPr eaLnBrk="1" hangingPunct="1">
              <a:buFontTx/>
              <a:buNone/>
            </a:pPr>
            <a:endParaRPr lang="el-GR" altLang="en-US" smtClean="0">
              <a:sym typeface="Wingdings" panose="05000000000000000000" pitchFamily="2" charset="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EACDC4-2640-49C7-A673-C3B85CC73B01}" type="slidenum">
              <a:rPr lang="en-US" altLang="en-US" sz="1400" smtClean="0"/>
              <a:pPr>
                <a:spcBef>
                  <a:spcPct val="0"/>
                </a:spcBef>
                <a:buFontTx/>
                <a:buNone/>
              </a:pPr>
              <a:t>61</a:t>
            </a:fld>
            <a:endParaRPr lang="en-US" altLang="en-US" sz="1400" smtClean="0"/>
          </a:p>
        </p:txBody>
      </p:sp>
      <p:sp>
        <p:nvSpPr>
          <p:cNvPr id="65539" name="Rectangle 3"/>
          <p:cNvSpPr>
            <a:spLocks noGrp="1" noChangeArrowheads="1"/>
          </p:cNvSpPr>
          <p:nvPr>
            <p:ph type="body" idx="1"/>
          </p:nvPr>
        </p:nvSpPr>
        <p:spPr>
          <a:xfrm>
            <a:off x="0" y="381000"/>
            <a:ext cx="9144000" cy="6248400"/>
          </a:xfrm>
        </p:spPr>
        <p:txBody>
          <a:bodyPr/>
          <a:lstStyle/>
          <a:p>
            <a:pPr eaLnBrk="1" hangingPunct="1">
              <a:buFontTx/>
              <a:buNone/>
            </a:pPr>
            <a:endParaRPr lang="en-US" altLang="en-US" sz="2300" smtClean="0">
              <a:sym typeface="Wingdings" panose="05000000000000000000" pitchFamily="2" charset="2"/>
            </a:endParaRPr>
          </a:p>
          <a:p>
            <a:pPr eaLnBrk="1" hangingPunct="1">
              <a:buFontTx/>
              <a:buNone/>
            </a:pPr>
            <a:endParaRPr lang="en-US" altLang="en-US" sz="2300" smtClean="0">
              <a:sym typeface="Wingdings" panose="05000000000000000000" pitchFamily="2" charset="2"/>
            </a:endParaRPr>
          </a:p>
          <a:p>
            <a:pPr eaLnBrk="1" hangingPunct="1">
              <a:buFontTx/>
              <a:buNone/>
            </a:pPr>
            <a:r>
              <a:rPr lang="en-US" altLang="en-US" sz="2300" smtClean="0">
                <a:sym typeface="Wingdings" panose="05000000000000000000" pitchFamily="2" charset="2"/>
              </a:rPr>
              <a:t>   C</a:t>
            </a:r>
            <a:r>
              <a:rPr lang="en-US" altLang="en-US" sz="2300" baseline="-25000" smtClean="0">
                <a:sym typeface="Wingdings" panose="05000000000000000000" pitchFamily="2" charset="2"/>
              </a:rPr>
              <a:t>2</a:t>
            </a:r>
            <a:r>
              <a:rPr lang="en-US" altLang="en-US" sz="2300" smtClean="0">
                <a:sym typeface="Wingdings" panose="05000000000000000000" pitchFamily="2" charset="2"/>
              </a:rPr>
              <a:t>H</a:t>
            </a:r>
            <a:r>
              <a:rPr lang="en-US" altLang="en-US" sz="2300" baseline="-25000" smtClean="0">
                <a:sym typeface="Wingdings" panose="05000000000000000000" pitchFamily="2" charset="2"/>
              </a:rPr>
              <a:t>2</a:t>
            </a:r>
            <a:r>
              <a:rPr lang="en-US" altLang="en-US" sz="2300" smtClean="0">
                <a:sym typeface="Wingdings" panose="05000000000000000000" pitchFamily="2" charset="2"/>
              </a:rPr>
              <a:t> (g)+   5/2 O</a:t>
            </a:r>
            <a:r>
              <a:rPr lang="en-US" altLang="en-US" sz="2300" baseline="-25000" smtClean="0">
                <a:sym typeface="Wingdings" panose="05000000000000000000" pitchFamily="2" charset="2"/>
              </a:rPr>
              <a:t>2</a:t>
            </a:r>
            <a:r>
              <a:rPr lang="en-US" altLang="en-US" sz="2300" smtClean="0">
                <a:sym typeface="Wingdings" panose="05000000000000000000" pitchFamily="2" charset="2"/>
              </a:rPr>
              <a:t>   2CO</a:t>
            </a:r>
            <a:r>
              <a:rPr lang="en-US" altLang="en-US" sz="2300" baseline="-25000" smtClean="0">
                <a:sym typeface="Wingdings" panose="05000000000000000000" pitchFamily="2" charset="2"/>
              </a:rPr>
              <a:t>2</a:t>
            </a:r>
            <a:r>
              <a:rPr lang="en-US" altLang="en-US" sz="2300" smtClean="0">
                <a:sym typeface="Wingdings" panose="05000000000000000000" pitchFamily="2" charset="2"/>
              </a:rPr>
              <a:t> (g) +  H</a:t>
            </a:r>
            <a:r>
              <a:rPr lang="en-US" altLang="en-US" sz="2300" baseline="-25000" smtClean="0">
                <a:sym typeface="Wingdings" panose="05000000000000000000" pitchFamily="2" charset="2"/>
              </a:rPr>
              <a:t>2</a:t>
            </a:r>
            <a:r>
              <a:rPr lang="en-US" altLang="en-US" sz="2300" smtClean="0">
                <a:sym typeface="Wingdings" panose="05000000000000000000" pitchFamily="2" charset="2"/>
              </a:rPr>
              <a:t>O (l)    </a:t>
            </a:r>
            <a:r>
              <a:rPr lang="el-GR" altLang="en-US" sz="2300" smtClean="0">
                <a:sym typeface="Wingdings" panose="05000000000000000000" pitchFamily="2" charset="2"/>
              </a:rPr>
              <a:t>Δ</a:t>
            </a:r>
            <a:r>
              <a:rPr lang="en-US" altLang="en-US" sz="2300" smtClean="0">
                <a:sym typeface="Wingdings" panose="05000000000000000000" pitchFamily="2" charset="2"/>
              </a:rPr>
              <a:t>H = -1300kJ</a:t>
            </a:r>
          </a:p>
          <a:p>
            <a:pPr eaLnBrk="1" hangingPunct="1">
              <a:buFontTx/>
              <a:buNone/>
            </a:pPr>
            <a:endParaRPr lang="en-US" altLang="en-US" sz="2300" smtClean="0">
              <a:sym typeface="Wingdings" panose="05000000000000000000" pitchFamily="2" charset="2"/>
            </a:endParaRPr>
          </a:p>
          <a:p>
            <a:pPr eaLnBrk="1" hangingPunct="1">
              <a:buFontTx/>
              <a:buNone/>
            </a:pPr>
            <a:r>
              <a:rPr lang="en-US" altLang="en-US" sz="2300" smtClean="0">
                <a:sym typeface="Wingdings" panose="05000000000000000000" pitchFamily="2" charset="2"/>
              </a:rPr>
              <a:t>   C (s) +   O</a:t>
            </a:r>
            <a:r>
              <a:rPr lang="en-US" altLang="en-US" sz="2300" baseline="-25000" smtClean="0">
                <a:sym typeface="Wingdings" panose="05000000000000000000" pitchFamily="2" charset="2"/>
              </a:rPr>
              <a:t>2</a:t>
            </a:r>
            <a:r>
              <a:rPr lang="en-US" altLang="en-US" sz="2300" smtClean="0">
                <a:sym typeface="Wingdings" panose="05000000000000000000" pitchFamily="2" charset="2"/>
              </a:rPr>
              <a:t> (g)     CO</a:t>
            </a:r>
            <a:r>
              <a:rPr lang="en-US" altLang="en-US" sz="2300" baseline="-25000" smtClean="0">
                <a:sym typeface="Wingdings" panose="05000000000000000000" pitchFamily="2" charset="2"/>
              </a:rPr>
              <a:t>2</a:t>
            </a:r>
            <a:r>
              <a:rPr lang="en-US" altLang="en-US" sz="2300" smtClean="0">
                <a:sym typeface="Wingdings" panose="05000000000000000000" pitchFamily="2" charset="2"/>
              </a:rPr>
              <a:t> (g)                      </a:t>
            </a:r>
            <a:r>
              <a:rPr lang="el-GR" altLang="en-US" sz="2300" smtClean="0">
                <a:sym typeface="Wingdings" panose="05000000000000000000" pitchFamily="2" charset="2"/>
              </a:rPr>
              <a:t>Δ</a:t>
            </a:r>
            <a:r>
              <a:rPr lang="en-US" altLang="en-US" sz="2300" smtClean="0">
                <a:sym typeface="Wingdings" panose="05000000000000000000" pitchFamily="2" charset="2"/>
              </a:rPr>
              <a:t>H =  -394 kJ</a:t>
            </a:r>
          </a:p>
          <a:p>
            <a:pPr eaLnBrk="1" hangingPunct="1">
              <a:buFontTx/>
              <a:buNone/>
            </a:pPr>
            <a:endParaRPr lang="en-US" altLang="en-US" sz="2300" smtClean="0">
              <a:sym typeface="Wingdings" panose="05000000000000000000" pitchFamily="2" charset="2"/>
            </a:endParaRPr>
          </a:p>
          <a:p>
            <a:pPr eaLnBrk="1" hangingPunct="1">
              <a:buFontTx/>
              <a:buNone/>
            </a:pPr>
            <a:r>
              <a:rPr lang="en-US" altLang="en-US" sz="2300" smtClean="0">
                <a:sym typeface="Wingdings" panose="05000000000000000000" pitchFamily="2" charset="2"/>
              </a:rPr>
              <a:t>    H</a:t>
            </a:r>
            <a:r>
              <a:rPr lang="en-US" altLang="en-US" sz="2300" baseline="-25000" smtClean="0">
                <a:sym typeface="Wingdings" panose="05000000000000000000" pitchFamily="2" charset="2"/>
              </a:rPr>
              <a:t>2</a:t>
            </a:r>
            <a:r>
              <a:rPr lang="en-US" altLang="en-US" sz="2300" smtClean="0">
                <a:sym typeface="Wingdings" panose="05000000000000000000" pitchFamily="2" charset="2"/>
              </a:rPr>
              <a:t> (g) +    ½ O</a:t>
            </a:r>
            <a:r>
              <a:rPr lang="en-US" altLang="en-US" sz="2300" baseline="-25000" smtClean="0">
                <a:sym typeface="Wingdings" panose="05000000000000000000" pitchFamily="2" charset="2"/>
              </a:rPr>
              <a:t>2</a:t>
            </a:r>
            <a:r>
              <a:rPr lang="en-US" altLang="en-US" sz="2300" smtClean="0">
                <a:sym typeface="Wingdings" panose="05000000000000000000" pitchFamily="2" charset="2"/>
              </a:rPr>
              <a:t> (g)    H</a:t>
            </a:r>
            <a:r>
              <a:rPr lang="en-US" altLang="en-US" sz="2300" baseline="-25000" smtClean="0">
                <a:sym typeface="Wingdings" panose="05000000000000000000" pitchFamily="2" charset="2"/>
              </a:rPr>
              <a:t>2</a:t>
            </a:r>
            <a:r>
              <a:rPr lang="en-US" altLang="en-US" sz="2300" smtClean="0">
                <a:sym typeface="Wingdings" panose="05000000000000000000" pitchFamily="2" charset="2"/>
              </a:rPr>
              <a:t>O (l)                </a:t>
            </a:r>
            <a:r>
              <a:rPr lang="el-GR" altLang="en-US" sz="2300" smtClean="0">
                <a:sym typeface="Wingdings" panose="05000000000000000000" pitchFamily="2" charset="2"/>
              </a:rPr>
              <a:t>Δ</a:t>
            </a:r>
            <a:r>
              <a:rPr lang="en-US" altLang="en-US" sz="2300" smtClean="0">
                <a:sym typeface="Wingdings" panose="05000000000000000000" pitchFamily="2" charset="2"/>
              </a:rPr>
              <a:t>H =  -286 kJ</a:t>
            </a:r>
            <a:endParaRPr lang="el-GR" altLang="en-US" sz="2300" smtClean="0">
              <a:sym typeface="Wingdings" panose="05000000000000000000" pitchFamily="2" charset="2"/>
            </a:endParaRPr>
          </a:p>
          <a:p>
            <a:pPr eaLnBrk="1" hangingPunct="1">
              <a:buFontTx/>
              <a:buNone/>
            </a:pPr>
            <a:endParaRPr lang="en-US" altLang="en-US" sz="2300" smtClean="0">
              <a:sym typeface="Wingdings" panose="05000000000000000000" pitchFamily="2" charset="2"/>
            </a:endParaRPr>
          </a:p>
          <a:p>
            <a:pPr eaLnBrk="1" hangingPunct="1">
              <a:buFontTx/>
              <a:buNone/>
            </a:pPr>
            <a:r>
              <a:rPr lang="en-US" altLang="en-US" smtClean="0">
                <a:sym typeface="Wingdings" panose="05000000000000000000" pitchFamily="2" charset="2"/>
              </a:rPr>
              <a:t>__________________________________</a:t>
            </a:r>
          </a:p>
          <a:p>
            <a:pPr eaLnBrk="1" hangingPunct="1">
              <a:buFontTx/>
              <a:buNone/>
            </a:pPr>
            <a:endParaRPr lang="en-US" altLang="en-US" smtClean="0">
              <a:sym typeface="Wingdings" panose="05000000000000000000" pitchFamily="2" charset="2"/>
            </a:endParaRPr>
          </a:p>
          <a:p>
            <a:pPr eaLnBrk="1" hangingPunct="1">
              <a:buFontTx/>
              <a:buNone/>
            </a:pPr>
            <a:r>
              <a:rPr lang="en-US" altLang="en-US" sz="2300" smtClean="0"/>
              <a:t>          2C (s) + H</a:t>
            </a:r>
            <a:r>
              <a:rPr lang="en-US" altLang="en-US" sz="2300" baseline="-25000" smtClean="0"/>
              <a:t>2</a:t>
            </a:r>
            <a:r>
              <a:rPr lang="en-US" altLang="en-US" sz="2300" smtClean="0"/>
              <a:t> (g) </a:t>
            </a:r>
            <a:r>
              <a:rPr lang="en-US" altLang="en-US" sz="2300" smtClean="0">
                <a:sym typeface="Wingdings" panose="05000000000000000000" pitchFamily="2" charset="2"/>
              </a:rPr>
              <a:t> C</a:t>
            </a:r>
            <a:r>
              <a:rPr lang="en-US" altLang="en-US" sz="2300" baseline="-25000" smtClean="0">
                <a:sym typeface="Wingdings" panose="05000000000000000000" pitchFamily="2" charset="2"/>
              </a:rPr>
              <a:t>2</a:t>
            </a:r>
            <a:r>
              <a:rPr lang="en-US" altLang="en-US" sz="2300" smtClean="0">
                <a:sym typeface="Wingdings" panose="05000000000000000000" pitchFamily="2" charset="2"/>
              </a:rPr>
              <a:t>H</a:t>
            </a:r>
            <a:r>
              <a:rPr lang="en-US" altLang="en-US" sz="2300" baseline="-25000" smtClean="0">
                <a:sym typeface="Wingdings" panose="05000000000000000000" pitchFamily="2" charset="2"/>
              </a:rPr>
              <a:t>2</a:t>
            </a:r>
            <a:r>
              <a:rPr lang="en-US" altLang="en-US" sz="2300" smtClean="0">
                <a:sym typeface="Wingdings" panose="05000000000000000000" pitchFamily="2" charset="2"/>
              </a:rPr>
              <a:t> (g)                </a:t>
            </a:r>
            <a:r>
              <a:rPr lang="el-GR" altLang="en-US" sz="2300" smtClean="0">
                <a:sym typeface="Wingdings" panose="05000000000000000000" pitchFamily="2" charset="2"/>
              </a:rPr>
              <a:t>Δ</a:t>
            </a:r>
            <a:r>
              <a:rPr lang="en-US" altLang="en-US" sz="2300" smtClean="0">
                <a:sym typeface="Wingdings" panose="05000000000000000000" pitchFamily="2" charset="2"/>
              </a:rPr>
              <a:t>H = </a:t>
            </a:r>
            <a:endParaRPr lang="en-US" altLang="en-US" smtClean="0">
              <a:sym typeface="Wingdings" panose="05000000000000000000" pitchFamily="2" charset="2"/>
            </a:endParaRPr>
          </a:p>
          <a:p>
            <a:pPr eaLnBrk="1" hangingPunct="1">
              <a:buFontTx/>
              <a:buNone/>
            </a:pPr>
            <a:endParaRPr lang="el-GR" altLang="en-US" smtClean="0">
              <a:sym typeface="Wingdings" panose="05000000000000000000" pitchFamily="2" charset="2"/>
            </a:endParaRPr>
          </a:p>
          <a:p>
            <a:pPr eaLnBrk="1" hangingPunct="1">
              <a:buFontTx/>
              <a:buNone/>
            </a:pPr>
            <a:endParaRPr lang="en-US" altLang="en-US"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9DBF754-3FE5-4057-A0C1-D427DFEFD1C3}" type="slidenum">
              <a:rPr lang="en-US" altLang="en-US" sz="1400" smtClean="0"/>
              <a:pPr>
                <a:spcBef>
                  <a:spcPct val="0"/>
                </a:spcBef>
                <a:buFontTx/>
                <a:buNone/>
              </a:pPr>
              <a:t>62</a:t>
            </a:fld>
            <a:endParaRPr lang="en-US" altLang="en-US" sz="1400" smtClean="0"/>
          </a:p>
        </p:txBody>
      </p:sp>
      <p:pic>
        <p:nvPicPr>
          <p:cNvPr id="66563" name="Picture 4" descr="7522n06_07"/>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685800"/>
            <a:ext cx="9144000" cy="4862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D4CA16D-8DE7-4137-964C-B72A9E0491AC}" type="slidenum">
              <a:rPr lang="en-US" altLang="en-US" sz="1400" smtClean="0"/>
              <a:pPr>
                <a:spcBef>
                  <a:spcPct val="0"/>
                </a:spcBef>
                <a:buFontTx/>
                <a:buNone/>
              </a:pPr>
              <a:t>63</a:t>
            </a:fld>
            <a:endParaRPr lang="en-US" altLang="en-US" sz="1400" smtClean="0"/>
          </a:p>
        </p:txBody>
      </p:sp>
      <p:sp>
        <p:nvSpPr>
          <p:cNvPr id="67587" name="Rectangle 4"/>
          <p:cNvSpPr>
            <a:spLocks noChangeArrowheads="1"/>
          </p:cNvSpPr>
          <p:nvPr/>
        </p:nvSpPr>
        <p:spPr bwMode="auto">
          <a:xfrm>
            <a:off x="0" y="622300"/>
            <a:ext cx="89154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500">
                <a:latin typeface="Verdana" panose="020B0604030504040204" pitchFamily="34" charset="0"/>
              </a:rPr>
              <a:t>   H</a:t>
            </a:r>
            <a:r>
              <a:rPr lang="en-US" altLang="en-US" sz="2500" baseline="-25000">
                <a:latin typeface="Verdana" panose="020B0604030504040204" pitchFamily="34" charset="0"/>
              </a:rPr>
              <a:t>2</a:t>
            </a:r>
            <a:r>
              <a:rPr lang="en-US" altLang="en-US" sz="2500">
                <a:latin typeface="Verdana" panose="020B0604030504040204" pitchFamily="34" charset="0"/>
              </a:rPr>
              <a:t>S(g) +    2O</a:t>
            </a:r>
            <a:r>
              <a:rPr lang="en-US" altLang="en-US" sz="2500" baseline="-25000">
                <a:latin typeface="Verdana" panose="020B0604030504040204" pitchFamily="34" charset="0"/>
              </a:rPr>
              <a:t>2</a:t>
            </a:r>
            <a:r>
              <a:rPr lang="en-US" altLang="en-US" sz="2500">
                <a:latin typeface="Verdana" panose="020B0604030504040204" pitchFamily="34" charset="0"/>
              </a:rPr>
              <a:t>(g) </a:t>
            </a:r>
            <a:r>
              <a:rPr lang="en-US" altLang="en-US" sz="2500">
                <a:latin typeface="Verdana" panose="020B0604030504040204" pitchFamily="34" charset="0"/>
                <a:sym typeface="Wingdings" panose="05000000000000000000" pitchFamily="2" charset="2"/>
              </a:rPr>
              <a:t>   </a:t>
            </a:r>
            <a:r>
              <a:rPr lang="en-US" altLang="en-US" sz="2500">
                <a:latin typeface="Verdana" panose="020B0604030504040204" pitchFamily="34" charset="0"/>
              </a:rPr>
              <a:t>H</a:t>
            </a:r>
            <a:r>
              <a:rPr lang="en-US" altLang="en-US" sz="2500" baseline="-25000">
                <a:latin typeface="Verdana" panose="020B0604030504040204" pitchFamily="34" charset="0"/>
              </a:rPr>
              <a:t>2</a:t>
            </a:r>
            <a:r>
              <a:rPr lang="en-US" altLang="en-US" sz="2500">
                <a:latin typeface="Verdana" panose="020B0604030504040204" pitchFamily="34" charset="0"/>
              </a:rPr>
              <a:t>SO</a:t>
            </a:r>
            <a:r>
              <a:rPr lang="en-US" altLang="en-US" sz="2500" baseline="-25000">
                <a:latin typeface="Verdana" panose="020B0604030504040204" pitchFamily="34" charset="0"/>
              </a:rPr>
              <a:t>4</a:t>
            </a:r>
            <a:r>
              <a:rPr lang="en-US" altLang="en-US" sz="2500">
                <a:latin typeface="Verdana" panose="020B0604030504040204" pitchFamily="34" charset="0"/>
              </a:rPr>
              <a:t>(l)      </a:t>
            </a:r>
            <a:r>
              <a:rPr lang="el-GR" altLang="en-US" sz="2500">
                <a:latin typeface="Verdana" panose="020B0604030504040204" pitchFamily="34" charset="0"/>
              </a:rPr>
              <a:t>Δ</a:t>
            </a:r>
            <a:r>
              <a:rPr lang="en-US" altLang="en-US" sz="2500">
                <a:latin typeface="Verdana" panose="020B0604030504040204" pitchFamily="34" charset="0"/>
              </a:rPr>
              <a:t>H =-706.5KJ</a:t>
            </a:r>
            <a:br>
              <a:rPr lang="en-US" altLang="en-US" sz="2500">
                <a:latin typeface="Verdana" panose="020B0604030504040204" pitchFamily="34" charset="0"/>
              </a:rPr>
            </a:br>
            <a:endParaRPr lang="en-US" altLang="en-US" sz="2500">
              <a:latin typeface="Verdana" panose="020B0604030504040204" pitchFamily="34" charset="0"/>
            </a:endParaRPr>
          </a:p>
          <a:p>
            <a:pPr eaLnBrk="1" hangingPunct="1">
              <a:spcBef>
                <a:spcPct val="0"/>
              </a:spcBef>
              <a:buFontTx/>
              <a:buNone/>
            </a:pPr>
            <a:r>
              <a:rPr lang="en-US" altLang="en-US" sz="2500">
                <a:latin typeface="Verdana" panose="020B0604030504040204" pitchFamily="34" charset="0"/>
              </a:rPr>
              <a:t>   H</a:t>
            </a:r>
            <a:r>
              <a:rPr lang="en-US" altLang="en-US" sz="2500" baseline="-25000">
                <a:latin typeface="Verdana" panose="020B0604030504040204" pitchFamily="34" charset="0"/>
              </a:rPr>
              <a:t>2</a:t>
            </a:r>
            <a:r>
              <a:rPr lang="en-US" altLang="en-US" sz="2500">
                <a:latin typeface="Verdana" panose="020B0604030504040204" pitchFamily="34" charset="0"/>
              </a:rPr>
              <a:t>SO</a:t>
            </a:r>
            <a:r>
              <a:rPr lang="en-US" altLang="en-US" sz="2500" baseline="-25000">
                <a:latin typeface="Verdana" panose="020B0604030504040204" pitchFamily="34" charset="0"/>
              </a:rPr>
              <a:t>4</a:t>
            </a:r>
            <a:r>
              <a:rPr lang="en-US" altLang="en-US" sz="2500">
                <a:latin typeface="Verdana" panose="020B0604030504040204" pitchFamily="34" charset="0"/>
              </a:rPr>
              <a:t>(l) </a:t>
            </a:r>
            <a:r>
              <a:rPr lang="en-US" altLang="en-US" sz="1800">
                <a:latin typeface="Verdana" panose="020B0604030504040204" pitchFamily="34" charset="0"/>
                <a:sym typeface="Wingdings" panose="05000000000000000000" pitchFamily="2" charset="2"/>
              </a:rPr>
              <a:t></a:t>
            </a:r>
            <a:r>
              <a:rPr lang="en-US" altLang="en-US" sz="1800">
                <a:latin typeface="Verdana" panose="020B0604030504040204" pitchFamily="34" charset="0"/>
              </a:rPr>
              <a:t>   </a:t>
            </a:r>
            <a:r>
              <a:rPr lang="en-US" altLang="en-US" sz="2500">
                <a:latin typeface="Verdana" panose="020B0604030504040204" pitchFamily="34" charset="0"/>
              </a:rPr>
              <a:t>SO</a:t>
            </a:r>
            <a:r>
              <a:rPr lang="en-US" altLang="en-US" sz="2500" baseline="-25000">
                <a:latin typeface="Verdana" panose="020B0604030504040204" pitchFamily="34" charset="0"/>
              </a:rPr>
              <a:t>3</a:t>
            </a:r>
            <a:r>
              <a:rPr lang="en-US" altLang="en-US" sz="2500">
                <a:latin typeface="Verdana" panose="020B0604030504040204" pitchFamily="34" charset="0"/>
              </a:rPr>
              <a:t>(g) +    H</a:t>
            </a:r>
            <a:r>
              <a:rPr lang="en-US" altLang="en-US" sz="2500" baseline="-25000">
                <a:latin typeface="Verdana" panose="020B0604030504040204" pitchFamily="34" charset="0"/>
              </a:rPr>
              <a:t>2</a:t>
            </a:r>
            <a:r>
              <a:rPr lang="en-US" altLang="en-US" sz="2500">
                <a:latin typeface="Verdana" panose="020B0604030504040204" pitchFamily="34" charset="0"/>
              </a:rPr>
              <a:t>O(g)      </a:t>
            </a:r>
            <a:r>
              <a:rPr lang="el-GR" altLang="en-US" sz="2500">
                <a:latin typeface="Verdana" panose="020B0604030504040204" pitchFamily="34" charset="0"/>
              </a:rPr>
              <a:t>Δ</a:t>
            </a:r>
            <a:r>
              <a:rPr lang="en-US" altLang="en-US" sz="2500">
                <a:latin typeface="Verdana" panose="020B0604030504040204" pitchFamily="34" charset="0"/>
              </a:rPr>
              <a:t>H =184.5KJ</a:t>
            </a:r>
          </a:p>
          <a:p>
            <a:pPr eaLnBrk="1" hangingPunct="1">
              <a:spcBef>
                <a:spcPct val="0"/>
              </a:spcBef>
              <a:buFontTx/>
              <a:buNone/>
            </a:pPr>
            <a:r>
              <a:rPr lang="en-US" altLang="en-US" sz="2500">
                <a:latin typeface="Verdana" panose="020B0604030504040204" pitchFamily="34" charset="0"/>
              </a:rPr>
              <a:t/>
            </a:r>
            <a:br>
              <a:rPr lang="en-US" altLang="en-US" sz="2500">
                <a:latin typeface="Verdana" panose="020B0604030504040204" pitchFamily="34" charset="0"/>
              </a:rPr>
            </a:br>
            <a:r>
              <a:rPr lang="en-US" altLang="en-US" sz="2500">
                <a:latin typeface="Verdana" panose="020B0604030504040204" pitchFamily="34" charset="0"/>
              </a:rPr>
              <a:t>   H</a:t>
            </a:r>
            <a:r>
              <a:rPr lang="en-US" altLang="en-US" sz="2500" baseline="-25000">
                <a:latin typeface="Verdana" panose="020B0604030504040204" pitchFamily="34" charset="0"/>
              </a:rPr>
              <a:t>2</a:t>
            </a:r>
            <a:r>
              <a:rPr lang="en-US" altLang="en-US" sz="2500">
                <a:latin typeface="Verdana" panose="020B0604030504040204" pitchFamily="34" charset="0"/>
              </a:rPr>
              <a:t>O(g) </a:t>
            </a:r>
            <a:r>
              <a:rPr lang="en-US" altLang="en-US" sz="1800">
                <a:latin typeface="Verdana" panose="020B0604030504040204" pitchFamily="34" charset="0"/>
                <a:sym typeface="Wingdings" panose="05000000000000000000" pitchFamily="2" charset="2"/>
              </a:rPr>
              <a:t></a:t>
            </a:r>
            <a:r>
              <a:rPr lang="en-US" altLang="en-US" sz="1800">
                <a:latin typeface="Verdana" panose="020B0604030504040204" pitchFamily="34" charset="0"/>
              </a:rPr>
              <a:t>      </a:t>
            </a:r>
            <a:r>
              <a:rPr lang="en-US" altLang="en-US" sz="2500">
                <a:latin typeface="Verdana" panose="020B0604030504040204" pitchFamily="34" charset="0"/>
              </a:rPr>
              <a:t>H</a:t>
            </a:r>
            <a:r>
              <a:rPr lang="en-US" altLang="en-US" sz="2500" baseline="-25000">
                <a:latin typeface="Verdana" panose="020B0604030504040204" pitchFamily="34" charset="0"/>
              </a:rPr>
              <a:t>2</a:t>
            </a:r>
            <a:r>
              <a:rPr lang="en-US" altLang="en-US" sz="2500">
                <a:latin typeface="Verdana" panose="020B0604030504040204" pitchFamily="34" charset="0"/>
              </a:rPr>
              <a:t>O(l)                        </a:t>
            </a:r>
            <a:r>
              <a:rPr lang="el-GR" altLang="en-US" sz="2500">
                <a:latin typeface="Verdana" panose="020B0604030504040204" pitchFamily="34" charset="0"/>
              </a:rPr>
              <a:t>Δ</a:t>
            </a:r>
            <a:r>
              <a:rPr lang="en-US" altLang="en-US" sz="2500">
                <a:latin typeface="Verdana" panose="020B0604030504040204" pitchFamily="34" charset="0"/>
              </a:rPr>
              <a:t>H=-99KJ</a:t>
            </a:r>
            <a:br>
              <a:rPr lang="en-US" altLang="en-US" sz="2500">
                <a:latin typeface="Verdana" panose="020B0604030504040204" pitchFamily="34" charset="0"/>
              </a:rPr>
            </a:br>
            <a:endParaRPr lang="en-US" altLang="en-US" sz="2500">
              <a:latin typeface="Verdana" panose="020B0604030504040204" pitchFamily="34" charset="0"/>
            </a:endParaRPr>
          </a:p>
          <a:p>
            <a:pPr eaLnBrk="1" hangingPunct="1">
              <a:spcBef>
                <a:spcPct val="0"/>
              </a:spcBef>
              <a:buFontTx/>
              <a:buNone/>
            </a:pPr>
            <a:endParaRPr lang="en-US" altLang="en-US" sz="2500">
              <a:latin typeface="Verdana" panose="020B0604030504040204" pitchFamily="34" charset="0"/>
            </a:endParaRPr>
          </a:p>
          <a:p>
            <a:pPr eaLnBrk="1" hangingPunct="1">
              <a:spcBef>
                <a:spcPct val="0"/>
              </a:spcBef>
              <a:buFontTx/>
              <a:buNone/>
            </a:pPr>
            <a:r>
              <a:rPr lang="en-US" altLang="en-US" sz="2500">
                <a:latin typeface="Verdana" panose="020B0604030504040204" pitchFamily="34" charset="0"/>
              </a:rPr>
              <a:t>_______________________________________</a:t>
            </a:r>
          </a:p>
          <a:p>
            <a:pPr eaLnBrk="1" hangingPunct="1">
              <a:spcBef>
                <a:spcPct val="0"/>
              </a:spcBef>
              <a:buFontTx/>
              <a:buNone/>
            </a:pPr>
            <a:endParaRPr lang="en-US" altLang="en-US" sz="2500">
              <a:latin typeface="Verdana" panose="020B0604030504040204" pitchFamily="34" charset="0"/>
            </a:endParaRPr>
          </a:p>
          <a:p>
            <a:pPr eaLnBrk="1" hangingPunct="1">
              <a:spcBef>
                <a:spcPct val="0"/>
              </a:spcBef>
              <a:buFontTx/>
              <a:buNone/>
            </a:pPr>
            <a:endParaRPr lang="en-US" altLang="en-US" sz="2500">
              <a:latin typeface="Verdana" panose="020B0604030504040204" pitchFamily="34" charset="0"/>
            </a:endParaRPr>
          </a:p>
          <a:p>
            <a:pPr eaLnBrk="1" hangingPunct="1">
              <a:spcBef>
                <a:spcPct val="0"/>
              </a:spcBef>
              <a:buFontTx/>
              <a:buNone/>
            </a:pPr>
            <a:endParaRPr lang="en-US" altLang="en-US" sz="2500">
              <a:latin typeface="Verdana" panose="020B0604030504040204" pitchFamily="34" charset="0"/>
            </a:endParaRPr>
          </a:p>
          <a:p>
            <a:pPr eaLnBrk="1" hangingPunct="1">
              <a:spcBef>
                <a:spcPct val="0"/>
              </a:spcBef>
              <a:buFontTx/>
              <a:buNone/>
            </a:pPr>
            <a:r>
              <a:rPr lang="en-US" altLang="en-US" sz="2500">
                <a:latin typeface="Verdana" panose="020B0604030504040204" pitchFamily="34" charset="0"/>
              </a:rPr>
              <a:t>       SO</a:t>
            </a:r>
            <a:r>
              <a:rPr lang="en-US" altLang="en-US" sz="2500" baseline="-25000">
                <a:latin typeface="Verdana" panose="020B0604030504040204" pitchFamily="34" charset="0"/>
              </a:rPr>
              <a:t>3</a:t>
            </a:r>
            <a:r>
              <a:rPr lang="en-US" altLang="en-US" sz="2500">
                <a:latin typeface="Verdana" panose="020B0604030504040204" pitchFamily="34" charset="0"/>
              </a:rPr>
              <a:t>(g) + H</a:t>
            </a:r>
            <a:r>
              <a:rPr lang="en-US" altLang="en-US" sz="2500" baseline="-25000">
                <a:latin typeface="Verdana" panose="020B0604030504040204" pitchFamily="34" charset="0"/>
              </a:rPr>
              <a:t>2</a:t>
            </a:r>
            <a:r>
              <a:rPr lang="en-US" altLang="en-US" sz="2500">
                <a:latin typeface="Verdana" panose="020B0604030504040204" pitchFamily="34" charset="0"/>
              </a:rPr>
              <a:t>O(l) </a:t>
            </a:r>
            <a:r>
              <a:rPr lang="en-US" altLang="en-US" sz="1800">
                <a:latin typeface="Verdana" panose="020B0604030504040204" pitchFamily="34" charset="0"/>
                <a:sym typeface="Wingdings" panose="05000000000000000000" pitchFamily="2" charset="2"/>
              </a:rPr>
              <a:t></a:t>
            </a:r>
            <a:r>
              <a:rPr lang="en-US" altLang="en-US" sz="1800">
                <a:latin typeface="Verdana" panose="020B0604030504040204" pitchFamily="34" charset="0"/>
              </a:rPr>
              <a:t> </a:t>
            </a:r>
            <a:r>
              <a:rPr lang="en-US" altLang="en-US" sz="2500">
                <a:latin typeface="Verdana" panose="020B0604030504040204" pitchFamily="34" charset="0"/>
              </a:rPr>
              <a:t>H</a:t>
            </a:r>
            <a:r>
              <a:rPr lang="en-US" altLang="en-US" sz="2500" baseline="-25000">
                <a:latin typeface="Verdana" panose="020B0604030504040204" pitchFamily="34" charset="0"/>
              </a:rPr>
              <a:t>2</a:t>
            </a:r>
            <a:r>
              <a:rPr lang="en-US" altLang="en-US" sz="2500">
                <a:latin typeface="Verdana" panose="020B0604030504040204" pitchFamily="34" charset="0"/>
              </a:rPr>
              <a:t>S(g) + 2O</a:t>
            </a:r>
            <a:r>
              <a:rPr lang="en-US" altLang="en-US" sz="2500" baseline="-25000">
                <a:latin typeface="Verdana" panose="020B0604030504040204" pitchFamily="34" charset="0"/>
              </a:rPr>
              <a:t>2</a:t>
            </a:r>
            <a:r>
              <a:rPr lang="en-US" altLang="en-US" sz="2500">
                <a:latin typeface="Verdana" panose="020B0604030504040204" pitchFamily="34" charset="0"/>
              </a:rPr>
              <a:t>(g)        </a:t>
            </a:r>
            <a:r>
              <a:rPr lang="el-GR" altLang="en-US" sz="2500">
                <a:latin typeface="Verdana" panose="020B0604030504040204" pitchFamily="34" charset="0"/>
              </a:rPr>
              <a:t>Δ</a:t>
            </a:r>
            <a:r>
              <a:rPr lang="en-US" altLang="en-US" sz="2500">
                <a:latin typeface="Verdana" panose="020B0604030504040204" pitchFamily="34" charset="0"/>
              </a:rPr>
              <a:t>H=</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85A254-26F1-46F0-8088-3A4F33ACB2F4}" type="slidenum">
              <a:rPr lang="en-US" altLang="en-US" sz="1400" smtClean="0"/>
              <a:pPr>
                <a:spcBef>
                  <a:spcPct val="0"/>
                </a:spcBef>
                <a:buFontTx/>
                <a:buNone/>
              </a:pPr>
              <a:t>64</a:t>
            </a:fld>
            <a:endParaRPr lang="en-US" altLang="en-US" sz="1400" smtClean="0"/>
          </a:p>
        </p:txBody>
      </p:sp>
      <p:sp>
        <p:nvSpPr>
          <p:cNvPr id="68611" name="Rectangle 2"/>
          <p:cNvSpPr>
            <a:spLocks noGrp="1" noChangeArrowheads="1"/>
          </p:cNvSpPr>
          <p:nvPr>
            <p:ph type="title"/>
          </p:nvPr>
        </p:nvSpPr>
        <p:spPr/>
        <p:txBody>
          <a:bodyPr/>
          <a:lstStyle/>
          <a:p>
            <a:pPr eaLnBrk="1" hangingPunct="1"/>
            <a:r>
              <a:rPr lang="en-US" altLang="en-US" smtClean="0"/>
              <a:t>Homework	</a:t>
            </a:r>
          </a:p>
        </p:txBody>
      </p:sp>
      <p:sp>
        <p:nvSpPr>
          <p:cNvPr id="68612" name="Rectangle 3"/>
          <p:cNvSpPr>
            <a:spLocks noGrp="1" noChangeArrowheads="1"/>
          </p:cNvSpPr>
          <p:nvPr>
            <p:ph type="body" idx="1"/>
          </p:nvPr>
        </p:nvSpPr>
        <p:spPr/>
        <p:txBody>
          <a:bodyPr/>
          <a:lstStyle/>
          <a:p>
            <a:pPr eaLnBrk="1" hangingPunct="1">
              <a:buFontTx/>
              <a:buNone/>
            </a:pPr>
            <a:r>
              <a:rPr lang="en-US" altLang="en-US" smtClean="0"/>
              <a:t>53, 55, 56, 58 </a:t>
            </a:r>
          </a:p>
          <a:p>
            <a:pPr eaLnBrk="1" hangingPunct="1">
              <a:buFontTx/>
              <a:buNone/>
            </a:pPr>
            <a:endParaRPr lang="en-US" altLang="en-US" smtClean="0"/>
          </a:p>
          <a:p>
            <a:pPr eaLnBrk="1" hangingPunct="1">
              <a:buFontTx/>
              <a:buNone/>
            </a:pPr>
            <a:r>
              <a:rPr lang="en-US" altLang="en-US" smtClean="0"/>
              <a:t>Show all work. </a:t>
            </a: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054EC0-FCCB-4AFC-A3A3-D26F5B3EBF58}" type="slidenum">
              <a:rPr lang="en-US" altLang="en-US" sz="1400" smtClean="0"/>
              <a:pPr>
                <a:spcBef>
                  <a:spcPct val="0"/>
                </a:spcBef>
                <a:buFontTx/>
                <a:buNone/>
              </a:pPr>
              <a:t>65</a:t>
            </a:fld>
            <a:endParaRPr lang="en-US" altLang="en-US" sz="1400" smtClean="0"/>
          </a:p>
        </p:txBody>
      </p:sp>
      <p:sp>
        <p:nvSpPr>
          <p:cNvPr id="69635" name="Rectangle 2"/>
          <p:cNvSpPr>
            <a:spLocks noGrp="1" noChangeArrowheads="1"/>
          </p:cNvSpPr>
          <p:nvPr>
            <p:ph type="title"/>
          </p:nvPr>
        </p:nvSpPr>
        <p:spPr/>
        <p:txBody>
          <a:bodyPr/>
          <a:lstStyle/>
          <a:p>
            <a:pPr eaLnBrk="1" hangingPunct="1"/>
            <a:r>
              <a:rPr lang="en-US" altLang="en-US" sz="4000" smtClean="0"/>
              <a:t>Second Law of Thermodynamics </a:t>
            </a:r>
          </a:p>
        </p:txBody>
      </p:sp>
      <p:sp>
        <p:nvSpPr>
          <p:cNvPr id="69636" name="Rectangle 3"/>
          <p:cNvSpPr>
            <a:spLocks noGrp="1" noChangeArrowheads="1"/>
          </p:cNvSpPr>
          <p:nvPr>
            <p:ph type="body" idx="1"/>
          </p:nvPr>
        </p:nvSpPr>
        <p:spPr/>
        <p:txBody>
          <a:bodyPr/>
          <a:lstStyle/>
          <a:p>
            <a:pPr eaLnBrk="1" hangingPunct="1"/>
            <a:r>
              <a:rPr lang="en-US" altLang="en-US" smtClean="0"/>
              <a:t>Is a process is spontaneous in one direction, then it can’t be spontaneous in the reverse. </a:t>
            </a:r>
          </a:p>
          <a:p>
            <a:pPr eaLnBrk="1" hangingPunct="1"/>
            <a:endParaRPr lang="en-US" altLang="en-US" smtClean="0"/>
          </a:p>
          <a:p>
            <a:pPr eaLnBrk="1" hangingPunct="1"/>
            <a:r>
              <a:rPr lang="en-US" altLang="en-US" smtClean="0"/>
              <a:t>The entropy (S) of the universe (unlike energy) is always increasing during contentious reactions.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Footer Placeholder 3"/>
          <p:cNvSpPr>
            <a:spLocks noGrp="1"/>
          </p:cNvSpPr>
          <p:nvPr>
            <p:ph type="ftr" sz="quarter" idx="11"/>
          </p:nvPr>
        </p:nvSpPr>
        <p:spPr>
          <a:xfrm>
            <a:off x="87313"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ＭＳ Ｐゴシック" panose="020B0600070205080204" pitchFamily="34" charset="-128"/>
                <a:cs typeface="Calibri" panose="020F0502020204030204" pitchFamily="34" charset="0"/>
              </a:rPr>
              <a:t>Copyright © Cengage Learning. All rights reserved</a:t>
            </a:r>
          </a:p>
        </p:txBody>
      </p:sp>
      <p:sp>
        <p:nvSpPr>
          <p:cNvPr id="70659" name="Slide Number Placeholder 4"/>
          <p:cNvSpPr>
            <a:spLocks noGrp="1"/>
          </p:cNvSpPr>
          <p:nvPr>
            <p:ph type="sldNum" sz="quarter" idx="12"/>
          </p:nvPr>
        </p:nvSpPr>
        <p:spPr>
          <a:xfrm>
            <a:off x="66294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DC8C128-60EC-487B-8CC5-7953CBFAD486}" type="slidenum">
              <a:rPr lang="en-US" altLang="en-US" sz="1000" smtClean="0">
                <a:latin typeface="Calibri" panose="020F0502020204030204" pitchFamily="34" charset="0"/>
                <a:ea typeface="ＭＳ Ｐゴシック" panose="020B0600070205080204" pitchFamily="34" charset="-128"/>
                <a:cs typeface="Calibri" panose="020F0502020204030204" pitchFamily="34" charset="0"/>
              </a:rPr>
              <a:pPr>
                <a:spcBef>
                  <a:spcPct val="0"/>
                </a:spcBef>
                <a:buFontTx/>
                <a:buNone/>
              </a:pPr>
              <a:t>66</a:t>
            </a:fld>
            <a:endParaRPr lang="en-US" altLang="en-US" sz="1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0660" name="Rectangle 2"/>
          <p:cNvSpPr>
            <a:spLocks noGrp="1" noChangeArrowheads="1"/>
          </p:cNvSpPr>
          <p:nvPr>
            <p:ph type="title"/>
          </p:nvPr>
        </p:nvSpPr>
        <p:spPr>
          <a:xfrm>
            <a:off x="457200" y="1143000"/>
            <a:ext cx="4144963" cy="990600"/>
          </a:xfrm>
        </p:spPr>
        <p:txBody>
          <a:bodyPr/>
          <a:lstStyle/>
          <a:p>
            <a:pPr eaLnBrk="1" hangingPunct="1">
              <a:spcBef>
                <a:spcPct val="20000"/>
              </a:spcBef>
            </a:pPr>
            <a:r>
              <a:rPr lang="en-US" altLang="en-US" smtClean="0">
                <a:latin typeface="Calibri" panose="020F0502020204030204" pitchFamily="34" charset="0"/>
                <a:cs typeface="Calibri" panose="020F0502020204030204" pitchFamily="34" charset="0"/>
              </a:rPr>
              <a:t>Thermodynamics vs. Kinetics</a:t>
            </a:r>
          </a:p>
        </p:txBody>
      </p:sp>
      <p:sp>
        <p:nvSpPr>
          <p:cNvPr id="70661" name="Rectangle 3"/>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0662" name="Rectangle 5"/>
          <p:cNvSpPr>
            <a:spLocks noGrp="1" noChangeArrowheads="1"/>
          </p:cNvSpPr>
          <p:nvPr>
            <p:ph type="body" idx="1"/>
          </p:nvPr>
        </p:nvSpPr>
        <p:spPr>
          <a:xfrm>
            <a:off x="174625" y="2282825"/>
            <a:ext cx="4527550" cy="3889375"/>
          </a:xfrm>
        </p:spPr>
        <p:txBody>
          <a:bodyPr/>
          <a:lstStyle/>
          <a:p>
            <a:pPr marL="465138" indent="-465138" eaLnBrk="1" hangingPunct="1"/>
            <a:r>
              <a:rPr lang="en-US" altLang="en-US" sz="2800" smtClean="0">
                <a:latin typeface="Calibri" panose="020F0502020204030204" pitchFamily="34" charset="0"/>
                <a:cs typeface="Calibri" panose="020F0502020204030204" pitchFamily="34" charset="0"/>
              </a:rPr>
              <a:t>Domain of Kinetics</a:t>
            </a:r>
          </a:p>
          <a:p>
            <a:pPr marL="904875" lvl="1" indent="-438150" eaLnBrk="1" hangingPunct="1"/>
            <a:r>
              <a:rPr lang="en-US" altLang="en-US" sz="2400" smtClean="0">
                <a:latin typeface="Calibri" panose="020F0502020204030204" pitchFamily="34" charset="0"/>
                <a:cs typeface="Calibri" panose="020F0502020204030204" pitchFamily="34" charset="0"/>
              </a:rPr>
              <a:t>Rate of a reaction depends on the pathway from reactants to products.</a:t>
            </a:r>
          </a:p>
          <a:p>
            <a:pPr marL="465138" indent="-465138" eaLnBrk="1" hangingPunct="1"/>
            <a:r>
              <a:rPr lang="en-US" altLang="en-US" sz="2800" smtClean="0">
                <a:latin typeface="Calibri" panose="020F0502020204030204" pitchFamily="34" charset="0"/>
                <a:cs typeface="Calibri" panose="020F0502020204030204" pitchFamily="34" charset="0"/>
              </a:rPr>
              <a:t>Thermodynamics tells us whether a reaction is spontaneous based only on the properties of reactants and products.</a:t>
            </a:r>
          </a:p>
        </p:txBody>
      </p:sp>
      <p:pic>
        <p:nvPicPr>
          <p:cNvPr id="70663"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879975" y="1465263"/>
            <a:ext cx="3910013"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Footer Placeholder 3"/>
          <p:cNvSpPr>
            <a:spLocks noGrp="1"/>
          </p:cNvSpPr>
          <p:nvPr>
            <p:ph type="ftr" sz="quarter" idx="11"/>
          </p:nvPr>
        </p:nvSpPr>
        <p:spPr>
          <a:xfrm>
            <a:off x="87313"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ＭＳ Ｐゴシック" panose="020B0600070205080204" pitchFamily="34" charset="-128"/>
                <a:cs typeface="Calibri" panose="020F0502020204030204" pitchFamily="34" charset="0"/>
              </a:rPr>
              <a:t>Copyright © Cengage Learning. All rights reserved</a:t>
            </a:r>
          </a:p>
        </p:txBody>
      </p:sp>
      <p:sp>
        <p:nvSpPr>
          <p:cNvPr id="72707" name="Slide Number Placeholder 4"/>
          <p:cNvSpPr>
            <a:spLocks noGrp="1"/>
          </p:cNvSpPr>
          <p:nvPr>
            <p:ph type="sldNum" sz="quarter" idx="12"/>
          </p:nvPr>
        </p:nvSpPr>
        <p:spPr>
          <a:xfrm>
            <a:off x="66294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5775ED5-64C4-43D5-AF93-D805A9DED923}" type="slidenum">
              <a:rPr lang="en-US" altLang="en-US" sz="1000" smtClean="0">
                <a:latin typeface="Calibri" panose="020F0502020204030204" pitchFamily="34" charset="0"/>
                <a:ea typeface="ＭＳ Ｐゴシック" panose="020B0600070205080204" pitchFamily="34" charset="-128"/>
                <a:cs typeface="Calibri" panose="020F0502020204030204" pitchFamily="34" charset="0"/>
              </a:rPr>
              <a:pPr>
                <a:spcBef>
                  <a:spcPct val="0"/>
                </a:spcBef>
                <a:buFontTx/>
                <a:buNone/>
              </a:pPr>
              <a:t>67</a:t>
            </a:fld>
            <a:endParaRPr lang="en-US" altLang="en-US" sz="1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2708" name="Rectangle 2"/>
          <p:cNvSpPr>
            <a:spLocks noGrp="1" noChangeArrowheads="1"/>
          </p:cNvSpPr>
          <p:nvPr>
            <p:ph type="title"/>
          </p:nvPr>
        </p:nvSpPr>
        <p:spPr/>
        <p:txBody>
          <a:bodyPr/>
          <a:lstStyle/>
          <a:p>
            <a:pPr eaLnBrk="1" hangingPunct="1">
              <a:spcBef>
                <a:spcPct val="20000"/>
              </a:spcBef>
            </a:pPr>
            <a:r>
              <a:rPr lang="en-US" altLang="en-US" smtClean="0">
                <a:latin typeface="Calibri" panose="020F0502020204030204" pitchFamily="34" charset="0"/>
                <a:cs typeface="Calibri" panose="020F0502020204030204" pitchFamily="34" charset="0"/>
              </a:rPr>
              <a:t>Spontaneous Processes and Entropy</a:t>
            </a:r>
          </a:p>
        </p:txBody>
      </p:sp>
      <p:sp>
        <p:nvSpPr>
          <p:cNvPr id="72709" name="Rectangle 3"/>
          <p:cNvSpPr>
            <a:spLocks noGrp="1" noChangeArrowheads="1"/>
          </p:cNvSpPr>
          <p:nvPr>
            <p:ph type="body" idx="1"/>
          </p:nvPr>
        </p:nvSpPr>
        <p:spPr>
          <a:xfrm>
            <a:off x="457200" y="2009775"/>
            <a:ext cx="8229600" cy="2333625"/>
          </a:xfrm>
        </p:spPr>
        <p:txBody>
          <a:bodyPr/>
          <a:lstStyle/>
          <a:p>
            <a:pPr marL="457200" indent="-457200" eaLnBrk="1" hangingPunct="1"/>
            <a:r>
              <a:rPr lang="en-US" altLang="en-US" sz="2800" smtClean="0">
                <a:latin typeface="Calibri" panose="020F0502020204030204" pitchFamily="34" charset="0"/>
                <a:cs typeface="Calibri" panose="020F0502020204030204" pitchFamily="34" charset="0"/>
              </a:rPr>
              <a:t>Thermodynamics lets us predict the direction in which a process will occur but gives no information about the speed of the process.</a:t>
            </a:r>
          </a:p>
          <a:p>
            <a:pPr marL="457200" indent="-457200" eaLnBrk="1" hangingPunct="1"/>
            <a:r>
              <a:rPr lang="en-US" altLang="en-US" sz="2800" smtClean="0">
                <a:latin typeface="Calibri" panose="020F0502020204030204" pitchFamily="34" charset="0"/>
                <a:cs typeface="Calibri" panose="020F0502020204030204" pitchFamily="34" charset="0"/>
              </a:rPr>
              <a:t>A spontaneous process is one that occurs without outside intervention.</a:t>
            </a:r>
          </a:p>
        </p:txBody>
      </p:sp>
      <p:sp>
        <p:nvSpPr>
          <p:cNvPr id="72710" name="Rectangle 4"/>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a:xfrm>
            <a:off x="87313"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ＭＳ Ｐゴシック" panose="020B0600070205080204" pitchFamily="34" charset="-128"/>
                <a:cs typeface="Calibri" panose="020F0502020204030204" pitchFamily="34" charset="0"/>
              </a:rPr>
              <a:t>Copyright © Cengage Learning. All rights reserved</a:t>
            </a:r>
          </a:p>
        </p:txBody>
      </p:sp>
      <p:sp>
        <p:nvSpPr>
          <p:cNvPr id="74755" name="Slide Number Placeholder 4"/>
          <p:cNvSpPr>
            <a:spLocks noGrp="1"/>
          </p:cNvSpPr>
          <p:nvPr>
            <p:ph type="sldNum" sz="quarter" idx="12"/>
          </p:nvPr>
        </p:nvSpPr>
        <p:spPr>
          <a:xfrm>
            <a:off x="66294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889BDA-0ADB-4CEF-889A-00080BCEC6CB}" type="slidenum">
              <a:rPr lang="en-US" altLang="en-US" sz="1000" smtClean="0">
                <a:latin typeface="Calibri" panose="020F0502020204030204" pitchFamily="34" charset="0"/>
                <a:ea typeface="ＭＳ Ｐゴシック" panose="020B0600070205080204" pitchFamily="34" charset="-128"/>
                <a:cs typeface="Calibri" panose="020F0502020204030204" pitchFamily="34" charset="0"/>
              </a:rPr>
              <a:pPr>
                <a:spcBef>
                  <a:spcPct val="0"/>
                </a:spcBef>
                <a:buFontTx/>
                <a:buNone/>
              </a:pPr>
              <a:t>68</a:t>
            </a:fld>
            <a:endParaRPr lang="en-US" altLang="en-US" sz="1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4756" name="Rectangle 3"/>
          <p:cNvSpPr>
            <a:spLocks noGrp="1" noChangeArrowheads="1"/>
          </p:cNvSpPr>
          <p:nvPr>
            <p:ph type="body" idx="1"/>
          </p:nvPr>
        </p:nvSpPr>
        <p:spPr>
          <a:xfrm>
            <a:off x="228600" y="2133600"/>
            <a:ext cx="8458200" cy="3679825"/>
          </a:xfrm>
        </p:spPr>
        <p:txBody>
          <a:bodyPr/>
          <a:lstStyle/>
          <a:p>
            <a:pPr marL="465138" indent="0" eaLnBrk="1" hangingPunct="1">
              <a:buFontTx/>
              <a:buNone/>
            </a:pPr>
            <a:r>
              <a:rPr lang="en-US" altLang="en-US" sz="2800" smtClean="0">
                <a:latin typeface="Calibri" panose="020F0502020204030204" pitchFamily="34" charset="0"/>
                <a:cs typeface="Calibri" panose="020F0502020204030204" pitchFamily="34" charset="0"/>
              </a:rPr>
              <a:t>Consider 2.4 moles of a gas contained in a 4.0 L bulb at a constant temperature of 32°C. This bulb is connected by a valve to an evacuated 20.0 L bulb. Assume the temperature is constant.</a:t>
            </a:r>
          </a:p>
          <a:p>
            <a:pPr marL="465138" indent="0" eaLnBrk="1" hangingPunct="1">
              <a:buFontTx/>
              <a:buNone/>
            </a:pPr>
            <a:endParaRPr lang="en-US" altLang="en-US" sz="2800" smtClean="0">
              <a:latin typeface="Calibri" panose="020F0502020204030204" pitchFamily="34" charset="0"/>
              <a:cs typeface="Calibri" panose="020F0502020204030204" pitchFamily="34" charset="0"/>
            </a:endParaRPr>
          </a:p>
          <a:p>
            <a:pPr marL="1254125" lvl="1" indent="-338138" eaLnBrk="1" hangingPunct="1">
              <a:buFontTx/>
              <a:buAutoNum type="alphaLcParenR"/>
            </a:pPr>
            <a:r>
              <a:rPr lang="en-US" altLang="en-US" smtClean="0">
                <a:latin typeface="Calibri" panose="020F0502020204030204" pitchFamily="34" charset="0"/>
                <a:cs typeface="Calibri" panose="020F0502020204030204" pitchFamily="34" charset="0"/>
              </a:rPr>
              <a:t>What should happen to the gas when you </a:t>
            </a:r>
            <a:r>
              <a:rPr lang="en-US" altLang="en-US" smtClean="0">
                <a:solidFill>
                  <a:srgbClr val="0000FF"/>
                </a:solidFill>
                <a:latin typeface="Calibri" panose="020F0502020204030204" pitchFamily="34" charset="0"/>
                <a:cs typeface="Calibri" panose="020F0502020204030204" pitchFamily="34" charset="0"/>
              </a:rPr>
              <a:t>open the valve</a:t>
            </a:r>
            <a:r>
              <a:rPr lang="en-US" altLang="en-US" smtClean="0">
                <a:latin typeface="Calibri" panose="020F0502020204030204" pitchFamily="34" charset="0"/>
                <a:cs typeface="Calibri" panose="020F0502020204030204" pitchFamily="34" charset="0"/>
              </a:rPr>
              <a:t>?</a:t>
            </a:r>
          </a:p>
        </p:txBody>
      </p:sp>
      <p:sp>
        <p:nvSpPr>
          <p:cNvPr id="74757" name="Rectangle 5"/>
          <p:cNvSpPr>
            <a:spLocks noChangeArrowheads="1"/>
          </p:cNvSpPr>
          <p:nvPr/>
        </p:nvSpPr>
        <p:spPr bwMode="auto">
          <a:xfrm>
            <a:off x="0" y="2670175"/>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 name="TextBox 8"/>
          <p:cNvSpPr txBox="1"/>
          <p:nvPr/>
        </p:nvSpPr>
        <p:spPr>
          <a:xfrm>
            <a:off x="39688" y="1427163"/>
            <a:ext cx="3581400" cy="460375"/>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b="1" i="1" smtClean="0">
                <a:solidFill>
                  <a:srgbClr val="681166"/>
                </a:solidFill>
                <a:effectLst>
                  <a:outerShdw blurRad="38100" dist="38100" dir="2700000" algn="tl">
                    <a:srgbClr val="000000"/>
                  </a:outerShdw>
                </a:effectLst>
                <a:latin typeface="Calibri" panose="020F0502020204030204" pitchFamily="34" charset="0"/>
              </a:rPr>
              <a:t>CONCEPT CHECK!</a:t>
            </a: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Footer Placeholder 3"/>
          <p:cNvSpPr>
            <a:spLocks noGrp="1"/>
          </p:cNvSpPr>
          <p:nvPr>
            <p:ph type="ftr" sz="quarter" idx="11"/>
          </p:nvPr>
        </p:nvSpPr>
        <p:spPr>
          <a:xfrm>
            <a:off x="87313"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ＭＳ Ｐゴシック" panose="020B0600070205080204" pitchFamily="34" charset="-128"/>
                <a:cs typeface="Calibri" panose="020F0502020204030204" pitchFamily="34" charset="0"/>
              </a:rPr>
              <a:t>Copyright © Cengage Learning. All rights reserved</a:t>
            </a:r>
          </a:p>
        </p:txBody>
      </p:sp>
      <p:sp>
        <p:nvSpPr>
          <p:cNvPr id="76803" name="Slide Number Placeholder 4"/>
          <p:cNvSpPr>
            <a:spLocks noGrp="1"/>
          </p:cNvSpPr>
          <p:nvPr>
            <p:ph type="sldNum" sz="quarter" idx="12"/>
          </p:nvPr>
        </p:nvSpPr>
        <p:spPr>
          <a:xfrm>
            <a:off x="66294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1B3ECEC-DCFF-4E9C-8297-99194E5829FB}" type="slidenum">
              <a:rPr lang="en-US" altLang="en-US" sz="1000" smtClean="0">
                <a:latin typeface="Calibri" panose="020F0502020204030204" pitchFamily="34" charset="0"/>
                <a:ea typeface="ＭＳ Ｐゴシック" panose="020B0600070205080204" pitchFamily="34" charset="-128"/>
                <a:cs typeface="Calibri" panose="020F0502020204030204" pitchFamily="34" charset="0"/>
              </a:rPr>
              <a:pPr>
                <a:spcBef>
                  <a:spcPct val="0"/>
                </a:spcBef>
                <a:buFontTx/>
                <a:buNone/>
              </a:pPr>
              <a:t>69</a:t>
            </a:fld>
            <a:endParaRPr lang="en-US" altLang="en-US" sz="1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6804" name="Rectangle 2"/>
          <p:cNvSpPr>
            <a:spLocks noGrp="1" noChangeArrowheads="1"/>
          </p:cNvSpPr>
          <p:nvPr>
            <p:ph type="title"/>
          </p:nvPr>
        </p:nvSpPr>
        <p:spPr/>
        <p:txBody>
          <a:bodyPr/>
          <a:lstStyle/>
          <a:p>
            <a:pPr eaLnBrk="1" hangingPunct="1">
              <a:spcBef>
                <a:spcPct val="20000"/>
              </a:spcBef>
            </a:pPr>
            <a:r>
              <a:rPr lang="en-US" altLang="en-US" smtClean="0">
                <a:latin typeface="Calibri" panose="020F0502020204030204" pitchFamily="34" charset="0"/>
                <a:cs typeface="Calibri" panose="020F0502020204030204" pitchFamily="34" charset="0"/>
              </a:rPr>
              <a:t>The Expansion of An Ideal Gas Into an Evacuated Bulb</a:t>
            </a:r>
          </a:p>
        </p:txBody>
      </p:sp>
      <p:sp>
        <p:nvSpPr>
          <p:cNvPr id="76805" name="Rectangle 3"/>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76806"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924050" y="2014538"/>
            <a:ext cx="5283200" cy="469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CC55D96-E92E-4FD1-B3D6-54CDF1E4FF7A}" type="slidenum">
              <a:rPr lang="en-US" altLang="en-US" sz="1400" smtClean="0"/>
              <a:pPr>
                <a:spcBef>
                  <a:spcPct val="0"/>
                </a:spcBef>
                <a:buFontTx/>
                <a:buNone/>
              </a:pPr>
              <a:t>7</a:t>
            </a:fld>
            <a:endParaRPr lang="en-US" altLang="en-US" sz="1400" smtClean="0"/>
          </a:p>
        </p:txBody>
      </p:sp>
      <p:pic>
        <p:nvPicPr>
          <p:cNvPr id="10243" name="Picture 4" descr="beaker of coffee, flask of coffee, thermos of coff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8001000" cy="623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Footer Placeholder 3"/>
          <p:cNvSpPr>
            <a:spLocks noGrp="1"/>
          </p:cNvSpPr>
          <p:nvPr>
            <p:ph type="ftr" sz="quarter" idx="11"/>
          </p:nvPr>
        </p:nvSpPr>
        <p:spPr>
          <a:xfrm>
            <a:off x="87313"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ＭＳ Ｐゴシック" panose="020B0600070205080204" pitchFamily="34" charset="-128"/>
                <a:cs typeface="Calibri" panose="020F0502020204030204" pitchFamily="34" charset="0"/>
              </a:rPr>
              <a:t>Copyright © Cengage Learning. All rights reserved</a:t>
            </a:r>
          </a:p>
        </p:txBody>
      </p:sp>
      <p:sp>
        <p:nvSpPr>
          <p:cNvPr id="78851" name="Slide Number Placeholder 4"/>
          <p:cNvSpPr>
            <a:spLocks noGrp="1"/>
          </p:cNvSpPr>
          <p:nvPr>
            <p:ph type="sldNum" sz="quarter" idx="12"/>
          </p:nvPr>
        </p:nvSpPr>
        <p:spPr>
          <a:xfrm>
            <a:off x="66294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B82CEE1-6478-449F-AC00-04C97EB19D24}" type="slidenum">
              <a:rPr lang="en-US" altLang="en-US" sz="1000" smtClean="0">
                <a:latin typeface="Calibri" panose="020F0502020204030204" pitchFamily="34" charset="0"/>
                <a:ea typeface="ＭＳ Ｐゴシック" panose="020B0600070205080204" pitchFamily="34" charset="-128"/>
                <a:cs typeface="Calibri" panose="020F0502020204030204" pitchFamily="34" charset="0"/>
              </a:rPr>
              <a:pPr>
                <a:spcBef>
                  <a:spcPct val="0"/>
                </a:spcBef>
                <a:buFontTx/>
                <a:buNone/>
              </a:pPr>
              <a:t>70</a:t>
            </a:fld>
            <a:endParaRPr lang="en-US" altLang="en-US" sz="1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12323" name="Rectangle 3"/>
          <p:cNvSpPr>
            <a:spLocks noGrp="1" noChangeArrowheads="1"/>
          </p:cNvSpPr>
          <p:nvPr>
            <p:ph type="body" idx="1"/>
          </p:nvPr>
        </p:nvSpPr>
        <p:spPr>
          <a:xfrm>
            <a:off x="228600" y="2133600"/>
            <a:ext cx="8229600" cy="4192588"/>
          </a:xfrm>
        </p:spPr>
        <p:txBody>
          <a:bodyPr/>
          <a:lstStyle/>
          <a:p>
            <a:pPr marL="465138" indent="0" eaLnBrk="1" hangingPunct="1">
              <a:buFontTx/>
              <a:buNone/>
            </a:pPr>
            <a:r>
              <a:rPr lang="en-US" altLang="en-US" sz="2800" smtClean="0">
                <a:latin typeface="Calibri" panose="020F0502020204030204" pitchFamily="34" charset="0"/>
                <a:cs typeface="Calibri" panose="020F0502020204030204" pitchFamily="34" charset="0"/>
              </a:rPr>
              <a:t>Consider 2.4 moles of a gas contained in a 4.0 L bulb at a constant temperature of 32°C. This bulb is connected by a valve to an evacuated 20.0 L bulb. Assume the temperature is constant.</a:t>
            </a:r>
          </a:p>
          <a:p>
            <a:pPr marL="1379538" lvl="1" indent="-479425" eaLnBrk="1" hangingPunct="1">
              <a:buFontTx/>
              <a:buNone/>
            </a:pPr>
            <a:endParaRPr lang="en-US" altLang="en-US" smtClean="0">
              <a:latin typeface="Calibri" panose="020F0502020204030204" pitchFamily="34" charset="0"/>
              <a:cs typeface="Calibri" panose="020F0502020204030204" pitchFamily="34" charset="0"/>
            </a:endParaRPr>
          </a:p>
          <a:p>
            <a:pPr marL="1379538" lvl="1" indent="-479425" eaLnBrk="1" hangingPunct="1">
              <a:buFontTx/>
              <a:buAutoNum type="alphaLcParenR" startAt="2"/>
            </a:pPr>
            <a:r>
              <a:rPr lang="en-US" altLang="en-US" smtClean="0">
                <a:latin typeface="Calibri" panose="020F0502020204030204" pitchFamily="34" charset="0"/>
                <a:cs typeface="Calibri" panose="020F0502020204030204" pitchFamily="34" charset="0"/>
              </a:rPr>
              <a:t>Calculate </a:t>
            </a:r>
            <a:r>
              <a:rPr lang="en-US" altLang="en-US" smtClean="0">
                <a:solidFill>
                  <a:srgbClr val="0000FF"/>
                </a:solidFill>
                <a:latin typeface="Calibri" panose="020F0502020204030204" pitchFamily="34" charset="0"/>
                <a:cs typeface="Calibri" panose="020F0502020204030204" pitchFamily="34" charset="0"/>
                <a:sym typeface="Symbol" panose="05050102010706020507" pitchFamily="18" charset="2"/>
              </a:rPr>
              <a:t>Δ</a:t>
            </a:r>
            <a:r>
              <a:rPr lang="en-US" altLang="en-US" i="1" smtClean="0">
                <a:solidFill>
                  <a:srgbClr val="0000FF"/>
                </a:solidFill>
                <a:latin typeface="Calibri" panose="020F0502020204030204" pitchFamily="34" charset="0"/>
                <a:cs typeface="Calibri" panose="020F0502020204030204" pitchFamily="34" charset="0"/>
                <a:sym typeface="Symbol" panose="05050102010706020507" pitchFamily="18" charset="2"/>
              </a:rPr>
              <a:t>H</a:t>
            </a:r>
            <a:r>
              <a:rPr lang="en-US" altLang="en-US" smtClean="0">
                <a:latin typeface="Calibri" panose="020F0502020204030204" pitchFamily="34" charset="0"/>
                <a:cs typeface="Calibri" panose="020F0502020204030204" pitchFamily="34" charset="0"/>
                <a:sym typeface="Symbol" panose="05050102010706020507" pitchFamily="18" charset="2"/>
              </a:rPr>
              <a:t>, </a:t>
            </a:r>
            <a:r>
              <a:rPr lang="en-US" altLang="en-US" smtClean="0">
                <a:solidFill>
                  <a:srgbClr val="0000FF"/>
                </a:solidFill>
                <a:latin typeface="Calibri" panose="020F0502020204030204" pitchFamily="34" charset="0"/>
                <a:cs typeface="Calibri" panose="020F0502020204030204" pitchFamily="34" charset="0"/>
                <a:sym typeface="Symbol" panose="05050102010706020507" pitchFamily="18" charset="2"/>
              </a:rPr>
              <a:t>Δ</a:t>
            </a:r>
            <a:r>
              <a:rPr lang="en-US" altLang="en-US" i="1" smtClean="0">
                <a:solidFill>
                  <a:srgbClr val="0000FF"/>
                </a:solidFill>
                <a:latin typeface="Calibri" panose="020F0502020204030204" pitchFamily="34" charset="0"/>
                <a:cs typeface="Calibri" panose="020F0502020204030204" pitchFamily="34" charset="0"/>
                <a:sym typeface="Symbol" panose="05050102010706020507" pitchFamily="18" charset="2"/>
              </a:rPr>
              <a:t>E</a:t>
            </a:r>
            <a:r>
              <a:rPr lang="en-US" altLang="en-US" smtClean="0">
                <a:latin typeface="Calibri" panose="020F0502020204030204" pitchFamily="34" charset="0"/>
                <a:cs typeface="Calibri" panose="020F0502020204030204" pitchFamily="34" charset="0"/>
                <a:sym typeface="Symbol" panose="05050102010706020507" pitchFamily="18" charset="2"/>
              </a:rPr>
              <a:t>, </a:t>
            </a:r>
            <a:r>
              <a:rPr lang="en-US" altLang="en-US" i="1" smtClean="0">
                <a:solidFill>
                  <a:srgbClr val="0000FF"/>
                </a:solidFill>
                <a:latin typeface="Calibri" panose="020F0502020204030204" pitchFamily="34" charset="0"/>
                <a:cs typeface="Calibri" panose="020F0502020204030204" pitchFamily="34" charset="0"/>
                <a:sym typeface="Symbol" panose="05050102010706020507" pitchFamily="18" charset="2"/>
              </a:rPr>
              <a:t>q</a:t>
            </a:r>
            <a:r>
              <a:rPr lang="en-US" altLang="en-US" smtClean="0">
                <a:latin typeface="Calibri" panose="020F0502020204030204" pitchFamily="34" charset="0"/>
                <a:cs typeface="Calibri" panose="020F0502020204030204" pitchFamily="34" charset="0"/>
                <a:sym typeface="Symbol" panose="05050102010706020507" pitchFamily="18" charset="2"/>
              </a:rPr>
              <a:t>, and </a:t>
            </a:r>
            <a:r>
              <a:rPr lang="en-US" altLang="en-US" i="1" smtClean="0">
                <a:solidFill>
                  <a:srgbClr val="0000FF"/>
                </a:solidFill>
                <a:latin typeface="Calibri" panose="020F0502020204030204" pitchFamily="34" charset="0"/>
                <a:cs typeface="Calibri" panose="020F0502020204030204" pitchFamily="34" charset="0"/>
                <a:sym typeface="Symbol" panose="05050102010706020507" pitchFamily="18" charset="2"/>
              </a:rPr>
              <a:t>w</a:t>
            </a:r>
            <a:r>
              <a:rPr lang="en-US" altLang="en-US" smtClean="0">
                <a:latin typeface="Calibri" panose="020F0502020204030204" pitchFamily="34" charset="0"/>
                <a:cs typeface="Calibri" panose="020F0502020204030204" pitchFamily="34" charset="0"/>
                <a:sym typeface="Symbol" panose="05050102010706020507" pitchFamily="18" charset="2"/>
              </a:rPr>
              <a:t> for the process you described above.</a:t>
            </a:r>
          </a:p>
          <a:p>
            <a:pPr marL="1379538" lvl="1" indent="-479425" eaLnBrk="1" hangingPunct="1">
              <a:buFontTx/>
              <a:buNone/>
            </a:pPr>
            <a:r>
              <a:rPr lang="en-US" altLang="en-US" smtClean="0">
                <a:latin typeface="Calibri" panose="020F0502020204030204" pitchFamily="34" charset="0"/>
                <a:cs typeface="Calibri" panose="020F0502020204030204" pitchFamily="34" charset="0"/>
                <a:sym typeface="Symbol" panose="05050102010706020507" pitchFamily="18" charset="2"/>
              </a:rPr>
              <a:t>		     </a:t>
            </a:r>
            <a:r>
              <a:rPr lang="en-US" altLang="en-US" smtClean="0">
                <a:solidFill>
                  <a:srgbClr val="009900"/>
                </a:solidFill>
                <a:latin typeface="Calibri" panose="020F0502020204030204" pitchFamily="34" charset="0"/>
                <a:cs typeface="Calibri" panose="020F0502020204030204" pitchFamily="34" charset="0"/>
                <a:sym typeface="Symbol" panose="05050102010706020507" pitchFamily="18" charset="2"/>
              </a:rPr>
              <a:t>All are equal to zero.</a:t>
            </a:r>
            <a:endParaRPr lang="en-US" altLang="en-US" smtClean="0">
              <a:latin typeface="Calibri" panose="020F0502020204030204" pitchFamily="34" charset="0"/>
              <a:cs typeface="Calibri" panose="020F0502020204030204" pitchFamily="34" charset="0"/>
            </a:endParaRPr>
          </a:p>
        </p:txBody>
      </p:sp>
      <p:sp>
        <p:nvSpPr>
          <p:cNvPr id="78853" name="Rectangle 5"/>
          <p:cNvSpPr>
            <a:spLocks noChangeArrowheads="1"/>
          </p:cNvSpPr>
          <p:nvPr/>
        </p:nvSpPr>
        <p:spPr bwMode="auto">
          <a:xfrm>
            <a:off x="0" y="2670175"/>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 name="TextBox 8"/>
          <p:cNvSpPr txBox="1"/>
          <p:nvPr/>
        </p:nvSpPr>
        <p:spPr>
          <a:xfrm>
            <a:off x="39688" y="1427163"/>
            <a:ext cx="3581400" cy="460375"/>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b="1" i="1" smtClean="0">
                <a:solidFill>
                  <a:srgbClr val="681166"/>
                </a:solidFill>
                <a:effectLst>
                  <a:outerShdw blurRad="38100" dist="38100" dir="2700000" algn="tl">
                    <a:srgbClr val="000000"/>
                  </a:outerShdw>
                </a:effectLst>
                <a:latin typeface="Calibri" panose="020F0502020204030204" pitchFamily="34" charset="0"/>
              </a:rPr>
              <a:t>CONCEPT CHECK!</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12323">
                                            <p:txEl>
                                              <p:pRg st="3" end="3"/>
                                            </p:txEl>
                                          </p:spTgt>
                                        </p:tgtEl>
                                        <p:attrNameLst>
                                          <p:attrName>style.visibility</p:attrName>
                                        </p:attrNameLst>
                                      </p:cBhvr>
                                      <p:to>
                                        <p:strVal val="visible"/>
                                      </p:to>
                                    </p:set>
                                    <p:animEffect transition="in" filter="wipe(left)">
                                      <p:cBhvr>
                                        <p:cTn id="7" dur="2000"/>
                                        <p:tgtEl>
                                          <p:spTgt spid="3123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Footer Placeholder 3"/>
          <p:cNvSpPr>
            <a:spLocks noGrp="1"/>
          </p:cNvSpPr>
          <p:nvPr>
            <p:ph type="ftr" sz="quarter" idx="11"/>
          </p:nvPr>
        </p:nvSpPr>
        <p:spPr>
          <a:xfrm>
            <a:off x="87313"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ＭＳ Ｐゴシック" panose="020B0600070205080204" pitchFamily="34" charset="-128"/>
                <a:cs typeface="Calibri" panose="020F0502020204030204" pitchFamily="34" charset="0"/>
              </a:rPr>
              <a:t>Copyright © Cengage Learning. All rights reserved</a:t>
            </a:r>
          </a:p>
        </p:txBody>
      </p:sp>
      <p:sp>
        <p:nvSpPr>
          <p:cNvPr id="80899" name="Slide Number Placeholder 4"/>
          <p:cNvSpPr>
            <a:spLocks noGrp="1"/>
          </p:cNvSpPr>
          <p:nvPr>
            <p:ph type="sldNum" sz="quarter" idx="12"/>
          </p:nvPr>
        </p:nvSpPr>
        <p:spPr>
          <a:xfrm>
            <a:off x="66294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13574E6-CF13-4724-82D2-BD97AD6FD4C8}" type="slidenum">
              <a:rPr lang="en-US" altLang="en-US" sz="1000" smtClean="0">
                <a:latin typeface="Calibri" panose="020F0502020204030204" pitchFamily="34" charset="0"/>
                <a:ea typeface="ＭＳ Ｐゴシック" panose="020B0600070205080204" pitchFamily="34" charset="-128"/>
                <a:cs typeface="Calibri" panose="020F0502020204030204" pitchFamily="34" charset="0"/>
              </a:rPr>
              <a:pPr>
                <a:spcBef>
                  <a:spcPct val="0"/>
                </a:spcBef>
                <a:buFontTx/>
                <a:buNone/>
              </a:pPr>
              <a:t>71</a:t>
            </a:fld>
            <a:endParaRPr lang="en-US" altLang="en-US" sz="1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14371" name="Rectangle 3"/>
          <p:cNvSpPr>
            <a:spLocks noGrp="1" noChangeArrowheads="1"/>
          </p:cNvSpPr>
          <p:nvPr>
            <p:ph type="body" idx="1"/>
          </p:nvPr>
        </p:nvSpPr>
        <p:spPr>
          <a:xfrm>
            <a:off x="228600" y="2133600"/>
            <a:ext cx="8229600" cy="4192588"/>
          </a:xfrm>
        </p:spPr>
        <p:txBody>
          <a:bodyPr/>
          <a:lstStyle/>
          <a:p>
            <a:pPr marL="465138" indent="0" eaLnBrk="1" hangingPunct="1">
              <a:buFontTx/>
              <a:buNone/>
            </a:pPr>
            <a:r>
              <a:rPr lang="en-US" altLang="en-US" sz="2800" smtClean="0">
                <a:latin typeface="Calibri" panose="020F0502020204030204" pitchFamily="34" charset="0"/>
                <a:cs typeface="Calibri" panose="020F0502020204030204" pitchFamily="34" charset="0"/>
              </a:rPr>
              <a:t>Consider 2.4 moles of a gas contained in a 4.0 L bulb at a constant temperature of 32°C. This bulb is connected by a valve to an evacuated 20.0 L bulb. Assume the temperature is constant.</a:t>
            </a:r>
          </a:p>
          <a:p>
            <a:pPr marL="1379538" lvl="1" indent="-479425" eaLnBrk="1" hangingPunct="1">
              <a:buFontTx/>
              <a:buNone/>
            </a:pPr>
            <a:endParaRPr lang="en-US" altLang="en-US" smtClean="0">
              <a:latin typeface="Calibri" panose="020F0502020204030204" pitchFamily="34" charset="0"/>
              <a:cs typeface="Calibri" panose="020F0502020204030204" pitchFamily="34" charset="0"/>
              <a:sym typeface="Symbol" panose="05050102010706020507" pitchFamily="18" charset="2"/>
            </a:endParaRPr>
          </a:p>
          <a:p>
            <a:pPr marL="1379538" lvl="1" indent="-479425" eaLnBrk="1" hangingPunct="1">
              <a:buFontTx/>
              <a:buNone/>
            </a:pPr>
            <a:r>
              <a:rPr lang="en-US" altLang="en-US" smtClean="0">
                <a:solidFill>
                  <a:srgbClr val="4E5575"/>
                </a:solidFill>
                <a:latin typeface="Calibri" panose="020F0502020204030204" pitchFamily="34" charset="0"/>
                <a:cs typeface="Calibri" panose="020F0502020204030204" pitchFamily="34" charset="0"/>
                <a:sym typeface="Symbol" panose="05050102010706020507" pitchFamily="18" charset="2"/>
              </a:rPr>
              <a:t>c) </a:t>
            </a:r>
            <a:r>
              <a:rPr lang="en-US" altLang="en-US" smtClean="0">
                <a:latin typeface="Calibri" panose="020F0502020204030204" pitchFamily="34" charset="0"/>
                <a:cs typeface="Calibri" panose="020F0502020204030204" pitchFamily="34" charset="0"/>
                <a:sym typeface="Symbol" panose="05050102010706020507" pitchFamily="18" charset="2"/>
              </a:rPr>
              <a:t>Given your answer to part b, what is the</a:t>
            </a:r>
            <a:br>
              <a:rPr lang="en-US" altLang="en-US" smtClean="0">
                <a:latin typeface="Calibri" panose="020F0502020204030204" pitchFamily="34" charset="0"/>
                <a:cs typeface="Calibri" panose="020F0502020204030204" pitchFamily="34" charset="0"/>
                <a:sym typeface="Symbol" panose="05050102010706020507" pitchFamily="18" charset="2"/>
              </a:rPr>
            </a:br>
            <a:r>
              <a:rPr lang="en-US" altLang="en-US" smtClean="0">
                <a:solidFill>
                  <a:srgbClr val="0000FF"/>
                </a:solidFill>
                <a:latin typeface="Calibri" panose="020F0502020204030204" pitchFamily="34" charset="0"/>
                <a:cs typeface="Calibri" panose="020F0502020204030204" pitchFamily="34" charset="0"/>
                <a:sym typeface="Symbol" panose="05050102010706020507" pitchFamily="18" charset="2"/>
              </a:rPr>
              <a:t>driving force</a:t>
            </a:r>
            <a:r>
              <a:rPr lang="en-US" altLang="en-US" smtClean="0">
                <a:latin typeface="Calibri" panose="020F0502020204030204" pitchFamily="34" charset="0"/>
                <a:cs typeface="Calibri" panose="020F0502020204030204" pitchFamily="34" charset="0"/>
                <a:sym typeface="Symbol" panose="05050102010706020507" pitchFamily="18" charset="2"/>
              </a:rPr>
              <a:t> for the process?</a:t>
            </a:r>
          </a:p>
          <a:p>
            <a:pPr marL="1379538" lvl="1" indent="-479425" eaLnBrk="1" hangingPunct="1">
              <a:buFontTx/>
              <a:buNone/>
            </a:pPr>
            <a:r>
              <a:rPr lang="en-US" altLang="en-US" smtClean="0">
                <a:latin typeface="Calibri" panose="020F0502020204030204" pitchFamily="34" charset="0"/>
                <a:cs typeface="Calibri" panose="020F0502020204030204" pitchFamily="34" charset="0"/>
                <a:sym typeface="Symbol" panose="05050102010706020507" pitchFamily="18" charset="2"/>
              </a:rPr>
              <a:t>			</a:t>
            </a:r>
            <a:r>
              <a:rPr lang="en-US" altLang="en-US" smtClean="0">
                <a:solidFill>
                  <a:srgbClr val="009900"/>
                </a:solidFill>
                <a:latin typeface="Calibri" panose="020F0502020204030204" pitchFamily="34" charset="0"/>
                <a:cs typeface="Calibri" panose="020F0502020204030204" pitchFamily="34" charset="0"/>
                <a:sym typeface="Symbol" panose="05050102010706020507" pitchFamily="18" charset="2"/>
              </a:rPr>
              <a:t>Entropy</a:t>
            </a:r>
            <a:endParaRPr lang="en-US" altLang="en-US" smtClean="0">
              <a:latin typeface="Calibri" panose="020F0502020204030204" pitchFamily="34" charset="0"/>
              <a:cs typeface="Calibri" panose="020F0502020204030204" pitchFamily="34" charset="0"/>
            </a:endParaRPr>
          </a:p>
        </p:txBody>
      </p:sp>
      <p:sp>
        <p:nvSpPr>
          <p:cNvPr id="80901" name="Rectangle 5"/>
          <p:cNvSpPr>
            <a:spLocks noChangeArrowheads="1"/>
          </p:cNvSpPr>
          <p:nvPr/>
        </p:nvSpPr>
        <p:spPr bwMode="auto">
          <a:xfrm>
            <a:off x="0" y="2670175"/>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 name="TextBox 8"/>
          <p:cNvSpPr txBox="1"/>
          <p:nvPr/>
        </p:nvSpPr>
        <p:spPr>
          <a:xfrm>
            <a:off x="39688" y="1427163"/>
            <a:ext cx="3581400" cy="460375"/>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b="1" i="1" smtClean="0">
                <a:solidFill>
                  <a:srgbClr val="681166"/>
                </a:solidFill>
                <a:effectLst>
                  <a:outerShdw blurRad="38100" dist="38100" dir="2700000" algn="tl">
                    <a:srgbClr val="000000"/>
                  </a:outerShdw>
                </a:effectLst>
                <a:latin typeface="Calibri" panose="020F0502020204030204" pitchFamily="34" charset="0"/>
              </a:rPr>
              <a:t>CONCEPT CHECK!</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14371">
                                            <p:txEl>
                                              <p:pRg st="3" end="3"/>
                                            </p:txEl>
                                          </p:spTgt>
                                        </p:tgtEl>
                                        <p:attrNameLst>
                                          <p:attrName>style.visibility</p:attrName>
                                        </p:attrNameLst>
                                      </p:cBhvr>
                                      <p:to>
                                        <p:strVal val="visible"/>
                                      </p:to>
                                    </p:set>
                                    <p:animEffect transition="in" filter="wipe(left)">
                                      <p:cBhvr>
                                        <p:cTn id="7" dur="2000"/>
                                        <p:tgtEl>
                                          <p:spTgt spid="314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5" descr="600px-Solid-liquid-gas">
            <a:hlinkClick r:id="rId2" tooltip="Solid-liquid-gas.jp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352800"/>
            <a:ext cx="57150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A25CF4-33BC-4E8D-9B39-9D550AC6B2C1}" type="slidenum">
              <a:rPr lang="en-US" altLang="en-US" sz="1400" smtClean="0"/>
              <a:pPr>
                <a:spcBef>
                  <a:spcPct val="0"/>
                </a:spcBef>
                <a:buFontTx/>
                <a:buNone/>
              </a:pPr>
              <a:t>72</a:t>
            </a:fld>
            <a:endParaRPr lang="en-US" altLang="en-US" sz="1400" smtClean="0"/>
          </a:p>
        </p:txBody>
      </p:sp>
      <p:sp>
        <p:nvSpPr>
          <p:cNvPr id="82948" name="Rectangle 2"/>
          <p:cNvSpPr>
            <a:spLocks noGrp="1" noChangeArrowheads="1"/>
          </p:cNvSpPr>
          <p:nvPr>
            <p:ph type="title"/>
          </p:nvPr>
        </p:nvSpPr>
        <p:spPr>
          <a:xfrm>
            <a:off x="457200" y="381000"/>
            <a:ext cx="8229600" cy="1143000"/>
          </a:xfrm>
        </p:spPr>
        <p:txBody>
          <a:bodyPr/>
          <a:lstStyle/>
          <a:p>
            <a:pPr eaLnBrk="1" hangingPunct="1"/>
            <a:r>
              <a:rPr lang="en-US" altLang="en-US" smtClean="0">
                <a:hlinkClick r:id="rId4"/>
              </a:rPr>
              <a:t>Entropy  S </a:t>
            </a:r>
            <a:endParaRPr lang="en-US" altLang="en-US" smtClean="0"/>
          </a:p>
        </p:txBody>
      </p:sp>
      <p:sp>
        <p:nvSpPr>
          <p:cNvPr id="82949" name="Rectangle 3"/>
          <p:cNvSpPr>
            <a:spLocks noGrp="1" noChangeArrowheads="1"/>
          </p:cNvSpPr>
          <p:nvPr>
            <p:ph type="body" idx="1"/>
          </p:nvPr>
        </p:nvSpPr>
        <p:spPr/>
        <p:txBody>
          <a:bodyPr/>
          <a:lstStyle/>
          <a:p>
            <a:pPr eaLnBrk="1" hangingPunct="1"/>
            <a:r>
              <a:rPr lang="en-US" altLang="en-US" smtClean="0"/>
              <a:t>Measures the randomness or disorder of the system.</a:t>
            </a:r>
          </a:p>
          <a:p>
            <a:pPr eaLnBrk="1" hangingPunct="1"/>
            <a:r>
              <a:rPr lang="en-US" altLang="en-US" smtClean="0"/>
              <a:t>The greater the disorder the greater the entropy. </a:t>
            </a:r>
          </a:p>
          <a:p>
            <a:pPr eaLnBrk="1" hangingPunct="1"/>
            <a:endParaRPr lang="en-US" altLang="en-US" smtClean="0"/>
          </a:p>
          <a:p>
            <a:pPr eaLnBrk="1" hangingPunct="1">
              <a:buFontTx/>
              <a:buNone/>
            </a:pPr>
            <a:endParaRPr lang="en-US" altLang="en-US" smtClean="0"/>
          </a:p>
        </p:txBody>
      </p:sp>
      <p:sp>
        <p:nvSpPr>
          <p:cNvPr id="82950" name="Text Box 6"/>
          <p:cNvSpPr txBox="1">
            <a:spLocks noChangeArrowheads="1"/>
          </p:cNvSpPr>
          <p:nvPr/>
        </p:nvSpPr>
        <p:spPr bwMode="auto">
          <a:xfrm>
            <a:off x="2505075" y="3862388"/>
            <a:ext cx="76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6000" b="1">
                <a:solidFill>
                  <a:srgbClr val="FF0000"/>
                </a:solidFill>
                <a:latin typeface="Times New Roman" panose="02020603050405020304" pitchFamily="18" charset="0"/>
                <a:cs typeface="Times New Roman" panose="02020603050405020304" pitchFamily="18" charset="0"/>
              </a:rPr>
              <a:t>&lt;</a:t>
            </a:r>
          </a:p>
        </p:txBody>
      </p:sp>
      <p:sp>
        <p:nvSpPr>
          <p:cNvPr id="82951" name="Text Box 7"/>
          <p:cNvSpPr txBox="1">
            <a:spLocks noChangeArrowheads="1"/>
          </p:cNvSpPr>
          <p:nvPr/>
        </p:nvSpPr>
        <p:spPr bwMode="auto">
          <a:xfrm>
            <a:off x="4673600" y="3927475"/>
            <a:ext cx="76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6000" b="1">
                <a:solidFill>
                  <a:srgbClr val="FF0000"/>
                </a:solidFill>
                <a:latin typeface="Times New Roman" panose="02020603050405020304" pitchFamily="18" charset="0"/>
                <a:cs typeface="Times New Roman" panose="02020603050405020304" pitchFamily="18" charset="0"/>
              </a:rPr>
              <a:t>&lt;</a:t>
            </a:r>
          </a:p>
        </p:txBody>
      </p:sp>
      <p:pic>
        <p:nvPicPr>
          <p:cNvPr id="82952" name="Picture 1"/>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181600"/>
            <a:ext cx="59261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2420DFC-940A-4E33-91E6-B30B7D6C5CD4}" type="slidenum">
              <a:rPr lang="en-US" altLang="en-US" sz="1400" smtClean="0"/>
              <a:pPr>
                <a:spcBef>
                  <a:spcPct val="0"/>
                </a:spcBef>
                <a:buFontTx/>
                <a:buNone/>
              </a:pPr>
              <a:t>73</a:t>
            </a:fld>
            <a:endParaRPr lang="en-US" altLang="en-US" sz="1400" smtClean="0"/>
          </a:p>
        </p:txBody>
      </p:sp>
      <p:sp>
        <p:nvSpPr>
          <p:cNvPr id="83971" name="Rectangle 2"/>
          <p:cNvSpPr>
            <a:spLocks noGrp="1" noChangeArrowheads="1"/>
          </p:cNvSpPr>
          <p:nvPr>
            <p:ph type="title"/>
          </p:nvPr>
        </p:nvSpPr>
        <p:spPr/>
        <p:txBody>
          <a:bodyPr/>
          <a:lstStyle/>
          <a:p>
            <a:pPr eaLnBrk="1" hangingPunct="1"/>
            <a:r>
              <a:rPr lang="en-US" altLang="en-US" smtClean="0"/>
              <a:t>Increasing S </a:t>
            </a:r>
          </a:p>
        </p:txBody>
      </p:sp>
      <p:sp>
        <p:nvSpPr>
          <p:cNvPr id="83972" name="Rectangle 3"/>
          <p:cNvSpPr>
            <a:spLocks noGrp="1" noChangeArrowheads="1"/>
          </p:cNvSpPr>
          <p:nvPr>
            <p:ph type="body" sz="half" idx="1"/>
          </p:nvPr>
        </p:nvSpPr>
        <p:spPr/>
        <p:txBody>
          <a:bodyPr/>
          <a:lstStyle/>
          <a:p>
            <a:pPr eaLnBrk="1" hangingPunct="1">
              <a:lnSpc>
                <a:spcPct val="90000"/>
              </a:lnSpc>
            </a:pPr>
            <a:r>
              <a:rPr lang="en-US" altLang="en-US" sz="2800" smtClean="0"/>
              <a:t>The greatest increase in entropy (randomness) means </a:t>
            </a:r>
            <a:r>
              <a:rPr lang="en-US" altLang="en-US" sz="2800" smtClean="0">
                <a:cs typeface="Arial" panose="020B0604020202020204" pitchFamily="34" charset="0"/>
              </a:rPr>
              <a:t>∆S is the most positive ( +) and molecules are spazy!</a:t>
            </a:r>
          </a:p>
          <a:p>
            <a:pPr eaLnBrk="1" hangingPunct="1">
              <a:lnSpc>
                <a:spcPct val="90000"/>
              </a:lnSpc>
            </a:pPr>
            <a:endParaRPr lang="en-US" altLang="en-US" sz="2800" smtClean="0">
              <a:cs typeface="Arial" panose="020B0604020202020204" pitchFamily="34" charset="0"/>
            </a:endParaRPr>
          </a:p>
          <a:p>
            <a:pPr eaLnBrk="1" hangingPunct="1">
              <a:lnSpc>
                <a:spcPct val="90000"/>
              </a:lnSpc>
              <a:buFontTx/>
              <a:buNone/>
            </a:pPr>
            <a:endParaRPr lang="en-US" altLang="en-US" sz="2800" smtClean="0">
              <a:cs typeface="Arial" panose="020B0604020202020204" pitchFamily="34" charset="0"/>
            </a:endParaRPr>
          </a:p>
          <a:p>
            <a:pPr eaLnBrk="1" hangingPunct="1">
              <a:lnSpc>
                <a:spcPct val="90000"/>
              </a:lnSpc>
              <a:buFontTx/>
              <a:buNone/>
            </a:pPr>
            <a:endParaRPr lang="en-US" altLang="en-US" sz="2800" smtClean="0">
              <a:cs typeface="Arial" panose="020B0604020202020204" pitchFamily="34" charset="0"/>
            </a:endParaRPr>
          </a:p>
          <a:p>
            <a:pPr eaLnBrk="1" hangingPunct="1">
              <a:lnSpc>
                <a:spcPct val="90000"/>
              </a:lnSpc>
              <a:buFontTx/>
              <a:buNone/>
            </a:pPr>
            <a:r>
              <a:rPr lang="en-US" altLang="en-US" sz="2800" b="1" smtClean="0">
                <a:cs typeface="Arial" panose="020B0604020202020204" pitchFamily="34" charset="0"/>
              </a:rPr>
              <a:t>∆S +</a:t>
            </a:r>
          </a:p>
        </p:txBody>
      </p:sp>
      <p:sp>
        <p:nvSpPr>
          <p:cNvPr id="83973" name="Rectangle 6"/>
          <p:cNvSpPr>
            <a:spLocks noGrp="1" noChangeArrowheads="1"/>
          </p:cNvSpPr>
          <p:nvPr>
            <p:ph type="body" sz="half" idx="2"/>
          </p:nvPr>
        </p:nvSpPr>
        <p:spPr/>
        <p:txBody>
          <a:bodyPr/>
          <a:lstStyle/>
          <a:p>
            <a:pPr eaLnBrk="1" hangingPunct="1">
              <a:buFontTx/>
              <a:buNone/>
            </a:pPr>
            <a:r>
              <a:rPr lang="en-US" altLang="en-US" sz="2800" smtClean="0">
                <a:cs typeface="Arial" panose="020B0604020202020204" pitchFamily="34" charset="0"/>
              </a:rPr>
              <a:t>The greatest decrease in entropy (randomness) means ∆S negative (-)  and molecule are calm cool and collected!</a:t>
            </a:r>
          </a:p>
          <a:p>
            <a:pPr eaLnBrk="1" hangingPunct="1">
              <a:buFontTx/>
              <a:buNone/>
            </a:pPr>
            <a:endParaRPr lang="en-US" altLang="en-US" sz="2800" smtClean="0">
              <a:cs typeface="Arial" panose="020B0604020202020204" pitchFamily="34" charset="0"/>
            </a:endParaRPr>
          </a:p>
          <a:p>
            <a:pPr eaLnBrk="1" hangingPunct="1">
              <a:buFontTx/>
              <a:buNone/>
            </a:pPr>
            <a:endParaRPr lang="en-US" altLang="en-US" sz="2800" smtClean="0">
              <a:cs typeface="Arial" panose="020B0604020202020204" pitchFamily="34" charset="0"/>
            </a:endParaRPr>
          </a:p>
          <a:p>
            <a:pPr eaLnBrk="1" hangingPunct="1">
              <a:buFontTx/>
              <a:buNone/>
            </a:pPr>
            <a:r>
              <a:rPr lang="en-US" altLang="en-US" sz="2800" b="1" smtClean="0">
                <a:cs typeface="Arial" panose="020B0604020202020204" pitchFamily="34" charset="0"/>
              </a:rPr>
              <a:t>∆S -</a:t>
            </a:r>
          </a:p>
          <a:p>
            <a:pPr eaLnBrk="1" hangingPunct="1">
              <a:buFontTx/>
              <a:buNone/>
            </a:pPr>
            <a:endParaRPr lang="en-US" altLang="en-US" sz="2800" b="1" smtClean="0">
              <a:cs typeface="Arial" panose="020B0604020202020204" pitchFamily="34" charset="0"/>
            </a:endParaRPr>
          </a:p>
          <a:p>
            <a:pPr eaLnBrk="1" hangingPunct="1">
              <a:buFontTx/>
              <a:buNone/>
            </a:pPr>
            <a:endParaRPr lang="en-US" altLang="en-US" sz="2800" smtClean="0"/>
          </a:p>
        </p:txBody>
      </p:sp>
      <p:pic>
        <p:nvPicPr>
          <p:cNvPr id="83974" name="Picture 8" descr="Taz-Tornad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114800"/>
            <a:ext cx="12985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10" descr="sleeping_tweet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419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Footer Placeholder 3"/>
          <p:cNvSpPr>
            <a:spLocks noGrp="1"/>
          </p:cNvSpPr>
          <p:nvPr>
            <p:ph type="ftr" sz="quarter" idx="11"/>
          </p:nvPr>
        </p:nvSpPr>
        <p:spPr>
          <a:xfrm>
            <a:off x="87313"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ＭＳ Ｐゴシック" panose="020B0600070205080204" pitchFamily="34" charset="-128"/>
                <a:cs typeface="Calibri" panose="020F0502020204030204" pitchFamily="34" charset="0"/>
              </a:rPr>
              <a:t>Copyright © Cengage Learning. All rights reserved</a:t>
            </a:r>
          </a:p>
        </p:txBody>
      </p:sp>
      <p:sp>
        <p:nvSpPr>
          <p:cNvPr id="84995" name="Slide Number Placeholder 4"/>
          <p:cNvSpPr>
            <a:spLocks noGrp="1"/>
          </p:cNvSpPr>
          <p:nvPr>
            <p:ph type="sldNum" sz="quarter" idx="12"/>
          </p:nvPr>
        </p:nvSpPr>
        <p:spPr>
          <a:xfrm>
            <a:off x="66294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1BAF8BD-7192-46FD-A137-4274572A0D44}" type="slidenum">
              <a:rPr lang="en-US" altLang="en-US" sz="1000" smtClean="0">
                <a:latin typeface="Calibri" panose="020F0502020204030204" pitchFamily="34" charset="0"/>
                <a:ea typeface="ＭＳ Ｐゴシック" panose="020B0600070205080204" pitchFamily="34" charset="-128"/>
                <a:cs typeface="Calibri" panose="020F0502020204030204" pitchFamily="34" charset="0"/>
              </a:rPr>
              <a:pPr>
                <a:spcBef>
                  <a:spcPct val="0"/>
                </a:spcBef>
                <a:buFontTx/>
                <a:buNone/>
              </a:pPr>
              <a:t>74</a:t>
            </a:fld>
            <a:endParaRPr lang="en-US" altLang="en-US" sz="1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4996" name="Rectangle 2"/>
          <p:cNvSpPr>
            <a:spLocks noGrp="1" noChangeArrowheads="1"/>
          </p:cNvSpPr>
          <p:nvPr>
            <p:ph type="title"/>
          </p:nvPr>
        </p:nvSpPr>
        <p:spPr/>
        <p:txBody>
          <a:bodyPr/>
          <a:lstStyle/>
          <a:p>
            <a:pPr eaLnBrk="1" hangingPunct="1">
              <a:spcBef>
                <a:spcPct val="20000"/>
              </a:spcBef>
            </a:pPr>
            <a:r>
              <a:rPr lang="en-US" altLang="en-US" smtClean="0">
                <a:latin typeface="Calibri" panose="020F0502020204030204" pitchFamily="34" charset="0"/>
                <a:cs typeface="Calibri" panose="020F0502020204030204" pitchFamily="34" charset="0"/>
              </a:rPr>
              <a:t>Entropy</a:t>
            </a:r>
          </a:p>
        </p:txBody>
      </p:sp>
      <p:sp>
        <p:nvSpPr>
          <p:cNvPr id="84997" name="Rectangle 3"/>
          <p:cNvSpPr>
            <a:spLocks noGrp="1" noChangeArrowheads="1"/>
          </p:cNvSpPr>
          <p:nvPr>
            <p:ph type="body" idx="1"/>
          </p:nvPr>
        </p:nvSpPr>
        <p:spPr>
          <a:xfrm>
            <a:off x="215900" y="2098675"/>
            <a:ext cx="8229600" cy="1885950"/>
          </a:xfrm>
        </p:spPr>
        <p:txBody>
          <a:bodyPr/>
          <a:lstStyle/>
          <a:p>
            <a:pPr marL="457200" indent="-457200" eaLnBrk="1" hangingPunct="1"/>
            <a:r>
              <a:rPr lang="en-US" altLang="en-US" sz="2800" smtClean="0">
                <a:latin typeface="Calibri" panose="020F0502020204030204" pitchFamily="34" charset="0"/>
                <a:cs typeface="Calibri" panose="020F0502020204030204" pitchFamily="34" charset="0"/>
              </a:rPr>
              <a:t>The driving force for a spontaneous process is an increase in the entropy of the universe.</a:t>
            </a:r>
          </a:p>
          <a:p>
            <a:pPr marL="457200" indent="-457200" eaLnBrk="1" hangingPunct="1"/>
            <a:r>
              <a:rPr lang="en-US" altLang="en-US" sz="2800" smtClean="0">
                <a:latin typeface="Calibri" panose="020F0502020204030204" pitchFamily="34" charset="0"/>
                <a:cs typeface="Calibri" panose="020F0502020204030204" pitchFamily="34" charset="0"/>
              </a:rPr>
              <a:t>A measure of molecular randomness or disorder.</a:t>
            </a:r>
          </a:p>
        </p:txBody>
      </p:sp>
      <p:sp>
        <p:nvSpPr>
          <p:cNvPr id="84998" name="Rectangle 4"/>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084468-282A-4CE9-A654-548D3D59179A}" type="slidenum">
              <a:rPr lang="en-US" altLang="en-US" sz="1400" smtClean="0"/>
              <a:pPr>
                <a:spcBef>
                  <a:spcPct val="0"/>
                </a:spcBef>
                <a:buFontTx/>
                <a:buNone/>
              </a:pPr>
              <a:t>75</a:t>
            </a:fld>
            <a:endParaRPr lang="en-US" altLang="en-US" sz="1400" smtClean="0"/>
          </a:p>
        </p:txBody>
      </p:sp>
      <p:sp>
        <p:nvSpPr>
          <p:cNvPr id="87043" name="Rectangle 2"/>
          <p:cNvSpPr>
            <a:spLocks noGrp="1" noChangeArrowheads="1"/>
          </p:cNvSpPr>
          <p:nvPr>
            <p:ph type="title"/>
          </p:nvPr>
        </p:nvSpPr>
        <p:spPr/>
        <p:txBody>
          <a:bodyPr/>
          <a:lstStyle/>
          <a:p>
            <a:pPr eaLnBrk="1" hangingPunct="1"/>
            <a:r>
              <a:rPr lang="en-US" altLang="en-US" smtClean="0"/>
              <a:t>Temperature and Entropy </a:t>
            </a:r>
          </a:p>
        </p:txBody>
      </p:sp>
      <p:sp>
        <p:nvSpPr>
          <p:cNvPr id="87044" name="Rectangle 3"/>
          <p:cNvSpPr>
            <a:spLocks noGrp="1" noChangeArrowheads="1"/>
          </p:cNvSpPr>
          <p:nvPr>
            <p:ph type="body" idx="1"/>
          </p:nvPr>
        </p:nvSpPr>
        <p:spPr/>
        <p:txBody>
          <a:bodyPr/>
          <a:lstStyle/>
          <a:p>
            <a:pPr eaLnBrk="1" hangingPunct="1">
              <a:buFontTx/>
              <a:buNone/>
            </a:pPr>
            <a:endParaRPr lang="en-US" altLang="en-US" smtClean="0"/>
          </a:p>
          <a:p>
            <a:pPr eaLnBrk="1" hangingPunct="1">
              <a:buFontTx/>
              <a:buNone/>
            </a:pPr>
            <a:r>
              <a:rPr lang="en-US" altLang="en-US" smtClean="0"/>
              <a:t> mole 25</a:t>
            </a:r>
            <a:r>
              <a:rPr lang="en-US" altLang="en-US" smtClean="0">
                <a:latin typeface="Times New Roman" panose="02020603050405020304" pitchFamily="18" charset="0"/>
                <a:cs typeface="Times New Roman" panose="02020603050405020304" pitchFamily="18" charset="0"/>
              </a:rPr>
              <a:t>◦C   &lt; </a:t>
            </a:r>
            <a:r>
              <a:rPr lang="en-US" altLang="en-US" smtClean="0"/>
              <a:t>1 mole 50 </a:t>
            </a:r>
            <a:r>
              <a:rPr lang="en-US" altLang="en-US" smtClean="0">
                <a:latin typeface="Times New Roman" panose="02020603050405020304" pitchFamily="18" charset="0"/>
                <a:cs typeface="Times New Roman" panose="02020603050405020304" pitchFamily="18" charset="0"/>
              </a:rPr>
              <a:t>◦C  &lt; </a:t>
            </a:r>
            <a:r>
              <a:rPr lang="en-US" altLang="en-US" smtClean="0"/>
              <a:t>1 mole 100</a:t>
            </a:r>
            <a:r>
              <a:rPr lang="en-US" altLang="en-US" smtClean="0">
                <a:latin typeface="Times New Roman" panose="02020603050405020304" pitchFamily="18" charset="0"/>
                <a:cs typeface="Times New Roman" panose="02020603050405020304" pitchFamily="18" charset="0"/>
              </a:rPr>
              <a:t>◦C </a:t>
            </a:r>
          </a:p>
          <a:p>
            <a:pPr eaLnBrk="1" hangingPunct="1">
              <a:buFontTx/>
              <a:buNone/>
            </a:pPr>
            <a:r>
              <a:rPr lang="en-US" altLang="en-US" smtClean="0">
                <a:latin typeface="Times New Roman" panose="02020603050405020304" pitchFamily="18" charset="0"/>
                <a:cs typeface="Times New Roman" panose="02020603050405020304" pitchFamily="18" charset="0"/>
              </a:rPr>
              <a:t>       (s)                       (s)                         (s) </a:t>
            </a:r>
          </a:p>
        </p:txBody>
      </p:sp>
      <p:sp>
        <p:nvSpPr>
          <p:cNvPr id="87045" name="Line 4"/>
          <p:cNvSpPr>
            <a:spLocks noChangeShapeType="1"/>
          </p:cNvSpPr>
          <p:nvPr/>
        </p:nvSpPr>
        <p:spPr bwMode="auto">
          <a:xfrm>
            <a:off x="838200" y="4419600"/>
            <a:ext cx="72390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46" name="Text Box 5"/>
          <p:cNvSpPr txBox="1">
            <a:spLocks noChangeArrowheads="1"/>
          </p:cNvSpPr>
          <p:nvPr/>
        </p:nvSpPr>
        <p:spPr bwMode="auto">
          <a:xfrm>
            <a:off x="1219200" y="4800600"/>
            <a:ext cx="655320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300">
                <a:solidFill>
                  <a:srgbClr val="FF0000"/>
                </a:solidFill>
              </a:rPr>
              <a:t>  Increasing Entropy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ED32280-ED07-4DBC-BBA3-7C6B011E28B8}" type="slidenum">
              <a:rPr lang="en-US" altLang="en-US" sz="1400" smtClean="0"/>
              <a:pPr>
                <a:spcBef>
                  <a:spcPct val="0"/>
                </a:spcBef>
                <a:buFontTx/>
                <a:buNone/>
              </a:pPr>
              <a:t>76</a:t>
            </a:fld>
            <a:endParaRPr lang="en-US" altLang="en-US" sz="1400" smtClean="0"/>
          </a:p>
        </p:txBody>
      </p:sp>
      <p:sp>
        <p:nvSpPr>
          <p:cNvPr id="88067" name="Rectangle 2"/>
          <p:cNvSpPr>
            <a:spLocks noGrp="1" noChangeArrowheads="1"/>
          </p:cNvSpPr>
          <p:nvPr>
            <p:ph type="title"/>
          </p:nvPr>
        </p:nvSpPr>
        <p:spPr>
          <a:xfrm>
            <a:off x="457200" y="0"/>
            <a:ext cx="8229600" cy="1143000"/>
          </a:xfrm>
        </p:spPr>
        <p:txBody>
          <a:bodyPr/>
          <a:lstStyle/>
          <a:p>
            <a:pPr eaLnBrk="1" hangingPunct="1"/>
            <a:r>
              <a:rPr lang="en-US" altLang="en-US" smtClean="0"/>
              <a:t>Gauging S in reactions </a:t>
            </a:r>
          </a:p>
        </p:txBody>
      </p:sp>
      <p:sp>
        <p:nvSpPr>
          <p:cNvPr id="88068" name="Rectangle 3"/>
          <p:cNvSpPr>
            <a:spLocks noGrp="1" noChangeArrowheads="1"/>
          </p:cNvSpPr>
          <p:nvPr>
            <p:ph type="body" idx="1"/>
          </p:nvPr>
        </p:nvSpPr>
        <p:spPr>
          <a:xfrm>
            <a:off x="304800" y="914400"/>
            <a:ext cx="8534400" cy="5943600"/>
          </a:xfrm>
        </p:spPr>
        <p:txBody>
          <a:bodyPr/>
          <a:lstStyle/>
          <a:p>
            <a:pPr eaLnBrk="1" hangingPunct="1"/>
            <a:r>
              <a:rPr lang="en-US" altLang="en-US" sz="2400" smtClean="0"/>
              <a:t>Compare moles of disorderly reactants to products. The one with the least disorderly products wins. </a:t>
            </a:r>
          </a:p>
          <a:p>
            <a:pPr eaLnBrk="1" hangingPunct="1">
              <a:buFontTx/>
              <a:buNone/>
            </a:pPr>
            <a:endParaRPr lang="en-US" altLang="en-US" sz="2400" smtClean="0"/>
          </a:p>
          <a:p>
            <a:pPr eaLnBrk="1" hangingPunct="1">
              <a:buFontTx/>
              <a:buNone/>
            </a:pPr>
            <a:r>
              <a:rPr lang="en-US" altLang="en-US" smtClean="0"/>
              <a:t>2C (s) + N</a:t>
            </a:r>
            <a:r>
              <a:rPr lang="en-US" altLang="en-US" baseline="-25000" smtClean="0"/>
              <a:t>2</a:t>
            </a:r>
            <a:r>
              <a:rPr lang="en-US" altLang="en-US" smtClean="0"/>
              <a:t> (g) </a:t>
            </a:r>
            <a:r>
              <a:rPr lang="en-US" altLang="en-US" smtClean="0">
                <a:sym typeface="Wingdings" panose="05000000000000000000" pitchFamily="2" charset="2"/>
              </a:rPr>
              <a:t> 2CN (g)    </a:t>
            </a:r>
          </a:p>
          <a:p>
            <a:pPr eaLnBrk="1" hangingPunct="1">
              <a:buFontTx/>
              <a:buNone/>
            </a:pPr>
            <a:r>
              <a:rPr lang="en-US" altLang="en-US" sz="2400" smtClean="0">
                <a:sym typeface="Wingdings" panose="05000000000000000000" pitchFamily="2" charset="2"/>
              </a:rPr>
              <a:t> 2 mol (s)  + 1 mol (g)  2 mole (g) </a:t>
            </a:r>
            <a:r>
              <a:rPr lang="en-US" altLang="en-US" sz="2400" smtClean="0">
                <a:cs typeface="Arial" panose="020B0604020202020204" pitchFamily="34" charset="0"/>
                <a:sym typeface="Wingdings" panose="05000000000000000000" pitchFamily="2" charset="2"/>
              </a:rPr>
              <a:t>↑</a:t>
            </a:r>
            <a:r>
              <a:rPr lang="en-US" altLang="en-US" sz="2400" smtClean="0">
                <a:sym typeface="Wingdings" panose="05000000000000000000" pitchFamily="2" charset="2"/>
              </a:rPr>
              <a:t> More disorder</a:t>
            </a:r>
            <a:r>
              <a:rPr lang="en-US" altLang="en-US" smtClean="0">
                <a:sym typeface="Wingdings" panose="05000000000000000000" pitchFamily="2" charset="2"/>
              </a:rPr>
              <a:t> </a:t>
            </a:r>
          </a:p>
          <a:p>
            <a:pPr eaLnBrk="1" hangingPunct="1">
              <a:buFontTx/>
              <a:buNone/>
            </a:pPr>
            <a:endParaRPr lang="en-US" altLang="en-US" smtClean="0">
              <a:sym typeface="Wingdings" panose="05000000000000000000" pitchFamily="2" charset="2"/>
            </a:endParaRPr>
          </a:p>
          <a:p>
            <a:pPr eaLnBrk="1" hangingPunct="1">
              <a:buFontTx/>
              <a:buNone/>
            </a:pPr>
            <a:r>
              <a:rPr lang="en-US" altLang="en-US" smtClean="0">
                <a:sym typeface="Wingdings" panose="05000000000000000000" pitchFamily="2" charset="2"/>
              </a:rPr>
              <a:t>F</a:t>
            </a:r>
            <a:r>
              <a:rPr lang="en-US" altLang="en-US" baseline="-25000" smtClean="0">
                <a:sym typeface="Wingdings" panose="05000000000000000000" pitchFamily="2" charset="2"/>
              </a:rPr>
              <a:t>2 </a:t>
            </a:r>
            <a:r>
              <a:rPr lang="en-US" altLang="en-US" smtClean="0">
                <a:sym typeface="Wingdings" panose="05000000000000000000" pitchFamily="2" charset="2"/>
              </a:rPr>
              <a:t>(g)  F</a:t>
            </a:r>
            <a:r>
              <a:rPr lang="en-US" altLang="en-US" baseline="-25000" smtClean="0">
                <a:sym typeface="Wingdings" panose="05000000000000000000" pitchFamily="2" charset="2"/>
              </a:rPr>
              <a:t>2</a:t>
            </a:r>
            <a:r>
              <a:rPr lang="en-US" altLang="en-US" smtClean="0">
                <a:sym typeface="Wingdings" panose="05000000000000000000" pitchFamily="2" charset="2"/>
              </a:rPr>
              <a:t> (l)  </a:t>
            </a:r>
          </a:p>
          <a:p>
            <a:pPr eaLnBrk="1" hangingPunct="1">
              <a:buFontTx/>
              <a:buNone/>
            </a:pPr>
            <a:r>
              <a:rPr lang="en-US" altLang="en-US" sz="2400" smtClean="0">
                <a:sym typeface="Wingdings" panose="05000000000000000000" pitchFamily="2" charset="2"/>
              </a:rPr>
              <a:t>1 mol (g)  1 mol (l) </a:t>
            </a:r>
            <a:r>
              <a:rPr lang="en-US" altLang="en-US" sz="2400" smtClean="0">
                <a:cs typeface="Arial" panose="020B0604020202020204" pitchFamily="34" charset="0"/>
                <a:sym typeface="Wingdings" panose="05000000000000000000" pitchFamily="2" charset="2"/>
              </a:rPr>
              <a:t>↓</a:t>
            </a:r>
            <a:r>
              <a:rPr lang="en-US" altLang="en-US" sz="2400" smtClean="0">
                <a:sym typeface="Wingdings" panose="05000000000000000000" pitchFamily="2" charset="2"/>
              </a:rPr>
              <a:t> less disorder</a:t>
            </a:r>
            <a:r>
              <a:rPr lang="en-US" altLang="en-US" smtClean="0">
                <a:sym typeface="Wingdings" panose="05000000000000000000" pitchFamily="2" charset="2"/>
              </a:rPr>
              <a:t> </a:t>
            </a:r>
          </a:p>
          <a:p>
            <a:pPr eaLnBrk="1" hangingPunct="1">
              <a:buFontTx/>
              <a:buNone/>
            </a:pPr>
            <a:endParaRPr lang="en-US" altLang="en-US" smtClean="0">
              <a:sym typeface="Wingdings" panose="05000000000000000000" pitchFamily="2" charset="2"/>
            </a:endParaRPr>
          </a:p>
          <a:p>
            <a:pPr eaLnBrk="1" hangingPunct="1">
              <a:buFontTx/>
              <a:buNone/>
            </a:pPr>
            <a:r>
              <a:rPr lang="en-US" altLang="en-US" smtClean="0">
                <a:sym typeface="Wingdings" panose="05000000000000000000" pitchFamily="2" charset="2"/>
              </a:rPr>
              <a:t>H</a:t>
            </a:r>
            <a:r>
              <a:rPr lang="en-US" altLang="en-US" baseline="-25000" smtClean="0">
                <a:sym typeface="Wingdings" panose="05000000000000000000" pitchFamily="2" charset="2"/>
              </a:rPr>
              <a:t>2</a:t>
            </a:r>
            <a:r>
              <a:rPr lang="en-US" altLang="en-US" smtClean="0">
                <a:sym typeface="Wingdings" panose="05000000000000000000" pitchFamily="2" charset="2"/>
              </a:rPr>
              <a:t>O (l) (25</a:t>
            </a:r>
            <a:r>
              <a:rPr lang="en-US" altLang="en-US" smtClean="0">
                <a:latin typeface="Times New Roman" panose="02020603050405020304" pitchFamily="18" charset="0"/>
                <a:cs typeface="Times New Roman" panose="02020603050405020304" pitchFamily="18" charset="0"/>
                <a:sym typeface="Wingdings" panose="05000000000000000000" pitchFamily="2" charset="2"/>
              </a:rPr>
              <a:t>◦</a:t>
            </a:r>
            <a:r>
              <a:rPr lang="en-US" altLang="en-US" smtClean="0">
                <a:sym typeface="Wingdings" panose="05000000000000000000" pitchFamily="2" charset="2"/>
              </a:rPr>
              <a:t>C)  H</a:t>
            </a:r>
            <a:r>
              <a:rPr lang="en-US" altLang="en-US" baseline="-25000" smtClean="0">
                <a:sym typeface="Wingdings" panose="05000000000000000000" pitchFamily="2" charset="2"/>
              </a:rPr>
              <a:t>2</a:t>
            </a:r>
            <a:r>
              <a:rPr lang="en-US" altLang="en-US" smtClean="0">
                <a:sym typeface="Wingdings" panose="05000000000000000000" pitchFamily="2" charset="2"/>
              </a:rPr>
              <a:t>O (l) (50</a:t>
            </a:r>
            <a:r>
              <a:rPr lang="en-US" altLang="en-US" smtClean="0">
                <a:latin typeface="Times New Roman" panose="02020603050405020304" pitchFamily="18" charset="0"/>
                <a:cs typeface="Times New Roman" panose="02020603050405020304" pitchFamily="18" charset="0"/>
                <a:sym typeface="Wingdings" panose="05000000000000000000" pitchFamily="2" charset="2"/>
              </a:rPr>
              <a:t>◦</a:t>
            </a:r>
            <a:r>
              <a:rPr lang="en-US" altLang="en-US" smtClean="0">
                <a:sym typeface="Wingdings" panose="05000000000000000000" pitchFamily="2" charset="2"/>
              </a:rPr>
              <a:t>C) </a:t>
            </a:r>
          </a:p>
          <a:p>
            <a:pPr eaLnBrk="1" hangingPunct="1">
              <a:buFontTx/>
              <a:buNone/>
            </a:pPr>
            <a:r>
              <a:rPr lang="en-US" altLang="en-US" sz="2400" smtClean="0">
                <a:sym typeface="Wingdings" panose="05000000000000000000" pitchFamily="2" charset="2"/>
              </a:rPr>
              <a:t>1 mol (l) low energy   1 mol (l) high energy </a:t>
            </a:r>
            <a:r>
              <a:rPr lang="en-US" altLang="en-US" sz="2400" smtClean="0">
                <a:cs typeface="Arial" panose="020B0604020202020204" pitchFamily="34" charset="0"/>
                <a:sym typeface="Wingdings" panose="05000000000000000000" pitchFamily="2" charset="2"/>
              </a:rPr>
              <a:t>↑</a:t>
            </a:r>
            <a:r>
              <a:rPr lang="en-US" altLang="en-US" sz="2400" smtClean="0">
                <a:sym typeface="Wingdings" panose="05000000000000000000" pitchFamily="2" charset="2"/>
              </a:rPr>
              <a:t> more disorder</a:t>
            </a:r>
            <a:r>
              <a:rPr lang="en-US" altLang="en-US" smtClean="0">
                <a:sym typeface="Wingdings" panose="05000000000000000000" pitchFamily="2" charset="2"/>
              </a:rPr>
              <a:t> </a:t>
            </a:r>
          </a:p>
          <a:p>
            <a:pPr eaLnBrk="1" hangingPunct="1">
              <a:buFontTx/>
              <a:buNone/>
            </a:pPr>
            <a:endParaRPr lang="en-US" altLang="en-US" smtClean="0">
              <a:sym typeface="Wingdings" panose="05000000000000000000" pitchFamily="2" charset="2"/>
            </a:endParaRPr>
          </a:p>
          <a:p>
            <a:pPr eaLnBrk="1" hangingPunct="1">
              <a:buFontTx/>
              <a:buNone/>
            </a:pPr>
            <a:endParaRPr lang="en-US" altLang="en-US" smtClean="0">
              <a:sym typeface="Wingdings" panose="05000000000000000000" pitchFamily="2" charset="2"/>
            </a:endParaRPr>
          </a:p>
          <a:p>
            <a:pPr eaLnBrk="1" hangingPunct="1">
              <a:buFontTx/>
              <a:buNone/>
            </a:pPr>
            <a:endParaRPr lang="en-US" altLang="en-US" smtClean="0">
              <a:sym typeface="Wingdings" panose="05000000000000000000" pitchFamily="2" charset="2"/>
            </a:endParaRPr>
          </a:p>
          <a:p>
            <a:pPr eaLnBrk="1" hangingPunct="1">
              <a:buFontTx/>
              <a:buNone/>
            </a:pPr>
            <a:endParaRPr lang="en-US" altLang="en-US" smtClean="0">
              <a:sym typeface="Wingdings" panose="05000000000000000000" pitchFamily="2" charset="2"/>
            </a:endParaRP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Footer Placeholder 4"/>
          <p:cNvSpPr>
            <a:spLocks noGrp="1"/>
          </p:cNvSpPr>
          <p:nvPr>
            <p:ph type="ftr" sz="quarter" idx="11"/>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0" hangingPunct="0">
              <a:spcBef>
                <a:spcPct val="0"/>
              </a:spcBef>
              <a:buFontTx/>
              <a:buNone/>
            </a:pPr>
            <a:r>
              <a:rPr lang="en-US" altLang="en-US" sz="1000" smtClean="0">
                <a:latin typeface="Calibri" panose="020F0502020204030204" pitchFamily="34" charset="0"/>
                <a:ea typeface="ＭＳ Ｐゴシック" panose="020B0600070205080204" pitchFamily="34" charset="-128"/>
                <a:cs typeface="Calibri" panose="020F0502020204030204" pitchFamily="34" charset="0"/>
              </a:rPr>
              <a:t>Copyright © Cengage Learning. All rights reserved</a:t>
            </a:r>
          </a:p>
        </p:txBody>
      </p:sp>
      <p:sp>
        <p:nvSpPr>
          <p:cNvPr id="89091" name="Slide Number Placeholder 5"/>
          <p:cNvSpPr>
            <a:spLocks noGrp="1"/>
          </p:cNvSpPr>
          <p:nvPr>
            <p:ph type="sldNum" sz="quarter" idx="12"/>
          </p:nvPr>
        </p:nvSpPr>
        <p:spPr>
          <a:xfrm>
            <a:off x="3124200" y="6245225"/>
            <a:ext cx="2895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hangingPunct="0">
              <a:spcBef>
                <a:spcPct val="0"/>
              </a:spcBef>
              <a:buFontTx/>
              <a:buNone/>
            </a:pPr>
            <a:fld id="{E69FF42D-3DAF-4B36-808C-653F58FDB0E8}" type="slidenum">
              <a:rPr lang="en-US" altLang="en-US" sz="1000" smtClean="0">
                <a:latin typeface="Calibri" panose="020F0502020204030204" pitchFamily="34" charset="0"/>
                <a:ea typeface="ＭＳ Ｐゴシック" panose="020B0600070205080204" pitchFamily="34" charset="-128"/>
                <a:cs typeface="Calibri" panose="020F0502020204030204" pitchFamily="34" charset="0"/>
              </a:rPr>
              <a:pPr algn="ctr" eaLnBrk="0" hangingPunct="0">
                <a:spcBef>
                  <a:spcPct val="0"/>
                </a:spcBef>
                <a:buFontTx/>
                <a:buNone/>
              </a:pPr>
              <a:t>77</a:t>
            </a:fld>
            <a:endParaRPr lang="en-US" altLang="en-US" sz="1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9092" name="Rectangle 3"/>
          <p:cNvSpPr>
            <a:spLocks noGrp="1" noChangeArrowheads="1"/>
          </p:cNvSpPr>
          <p:nvPr>
            <p:ph type="body" sz="half" idx="1"/>
          </p:nvPr>
        </p:nvSpPr>
        <p:spPr>
          <a:xfrm>
            <a:off x="457200" y="2109788"/>
            <a:ext cx="7848600" cy="4364037"/>
          </a:xfrm>
        </p:spPr>
        <p:txBody>
          <a:bodyPr/>
          <a:lstStyle/>
          <a:p>
            <a:pPr marL="465138" indent="0" eaLnBrk="1" hangingPunct="1">
              <a:buFontTx/>
              <a:buNone/>
            </a:pPr>
            <a:r>
              <a:rPr lang="en-US" altLang="en-US" smtClean="0">
                <a:latin typeface="Calibri" panose="020F0502020204030204" pitchFamily="34" charset="0"/>
                <a:cs typeface="Calibri" panose="020F0502020204030204" pitchFamily="34" charset="0"/>
              </a:rPr>
              <a:t>Predict the </a:t>
            </a:r>
            <a:r>
              <a:rPr lang="en-US" altLang="en-US" smtClean="0">
                <a:solidFill>
                  <a:srgbClr val="0000FF"/>
                </a:solidFill>
                <a:latin typeface="Calibri" panose="020F0502020204030204" pitchFamily="34" charset="0"/>
                <a:cs typeface="Calibri" panose="020F0502020204030204" pitchFamily="34" charset="0"/>
              </a:rPr>
              <a:t>sign of </a:t>
            </a:r>
            <a:r>
              <a:rPr lang="en-US" altLang="en-US" smtClean="0">
                <a:solidFill>
                  <a:srgbClr val="0000FF"/>
                </a:solidFill>
                <a:latin typeface="Calibri" panose="020F0502020204030204" pitchFamily="34" charset="0"/>
                <a:cs typeface="Calibri" panose="020F0502020204030204" pitchFamily="34" charset="0"/>
                <a:sym typeface="Symbol" panose="05050102010706020507" pitchFamily="18" charset="2"/>
              </a:rPr>
              <a:t>Δ</a:t>
            </a:r>
            <a:r>
              <a:rPr lang="en-US" altLang="en-US" i="1" smtClean="0">
                <a:solidFill>
                  <a:srgbClr val="0000FF"/>
                </a:solidFill>
                <a:latin typeface="Calibri" panose="020F0502020204030204" pitchFamily="34" charset="0"/>
                <a:cs typeface="Calibri" panose="020F0502020204030204" pitchFamily="34" charset="0"/>
                <a:sym typeface="Symbol" panose="05050102010706020507" pitchFamily="18" charset="2"/>
              </a:rPr>
              <a:t>S</a:t>
            </a:r>
            <a:r>
              <a:rPr lang="en-US" altLang="en-US" smtClean="0">
                <a:latin typeface="Calibri" panose="020F0502020204030204" pitchFamily="34" charset="0"/>
                <a:cs typeface="Calibri" panose="020F0502020204030204" pitchFamily="34" charset="0"/>
                <a:sym typeface="Symbol" panose="05050102010706020507" pitchFamily="18" charset="2"/>
              </a:rPr>
              <a:t> for each of the following, and explain:</a:t>
            </a:r>
          </a:p>
          <a:p>
            <a:pPr marL="1379538" lvl="1" indent="-479425" eaLnBrk="1" hangingPunct="1">
              <a:buFontTx/>
              <a:buAutoNum type="alphaLcParenR"/>
            </a:pPr>
            <a:r>
              <a:rPr lang="en-US" altLang="en-US" smtClean="0">
                <a:latin typeface="Calibri" panose="020F0502020204030204" pitchFamily="34" charset="0"/>
                <a:cs typeface="Calibri" panose="020F0502020204030204" pitchFamily="34" charset="0"/>
                <a:sym typeface="Symbol" panose="05050102010706020507" pitchFamily="18" charset="2"/>
              </a:rPr>
              <a:t>The evaporation of alcohol</a:t>
            </a:r>
          </a:p>
          <a:p>
            <a:pPr marL="1379538" lvl="1" indent="-479425" eaLnBrk="1" hangingPunct="1">
              <a:buFontTx/>
              <a:buAutoNum type="alphaLcParenR"/>
            </a:pPr>
            <a:r>
              <a:rPr lang="en-US" altLang="en-US" smtClean="0">
                <a:latin typeface="Calibri" panose="020F0502020204030204" pitchFamily="34" charset="0"/>
                <a:cs typeface="Calibri" panose="020F0502020204030204" pitchFamily="34" charset="0"/>
                <a:sym typeface="Symbol" panose="05050102010706020507" pitchFamily="18" charset="2"/>
              </a:rPr>
              <a:t>The freezing of water</a:t>
            </a:r>
          </a:p>
          <a:p>
            <a:pPr marL="1379538" lvl="1" indent="-479425" eaLnBrk="1" hangingPunct="1">
              <a:buFontTx/>
              <a:buAutoNum type="alphaLcParenR"/>
            </a:pPr>
            <a:r>
              <a:rPr lang="en-US" altLang="en-US" smtClean="0">
                <a:latin typeface="Calibri" panose="020F0502020204030204" pitchFamily="34" charset="0"/>
                <a:cs typeface="Calibri" panose="020F0502020204030204" pitchFamily="34" charset="0"/>
                <a:sym typeface="Symbol" panose="05050102010706020507" pitchFamily="18" charset="2"/>
              </a:rPr>
              <a:t>Compressing an ideal gas at constant temperature</a:t>
            </a:r>
          </a:p>
          <a:p>
            <a:pPr marL="1379538" lvl="1" indent="-479425" eaLnBrk="1" hangingPunct="1">
              <a:buFontTx/>
              <a:buAutoNum type="alphaLcParenR"/>
            </a:pPr>
            <a:r>
              <a:rPr lang="en-US" altLang="en-US" smtClean="0">
                <a:latin typeface="Calibri" panose="020F0502020204030204" pitchFamily="34" charset="0"/>
                <a:cs typeface="Calibri" panose="020F0502020204030204" pitchFamily="34" charset="0"/>
                <a:sym typeface="Symbol" panose="05050102010706020507" pitchFamily="18" charset="2"/>
              </a:rPr>
              <a:t>Heating an ideal gas at constant      pressure</a:t>
            </a:r>
          </a:p>
          <a:p>
            <a:pPr marL="1379538" lvl="1" indent="-479425" eaLnBrk="1" hangingPunct="1">
              <a:buFontTx/>
              <a:buAutoNum type="alphaLcParenR"/>
            </a:pPr>
            <a:r>
              <a:rPr lang="en-US" altLang="en-US" smtClean="0">
                <a:latin typeface="Calibri" panose="020F0502020204030204" pitchFamily="34" charset="0"/>
                <a:cs typeface="Calibri" panose="020F0502020204030204" pitchFamily="34" charset="0"/>
                <a:sym typeface="Symbol" panose="05050102010706020507" pitchFamily="18" charset="2"/>
              </a:rPr>
              <a:t>Dissolving NaCl in water </a:t>
            </a:r>
          </a:p>
        </p:txBody>
      </p:sp>
      <p:sp>
        <p:nvSpPr>
          <p:cNvPr id="328708" name="Rectangle 4"/>
          <p:cNvSpPr>
            <a:spLocks noGrp="1" noChangeArrowheads="1"/>
          </p:cNvSpPr>
          <p:nvPr>
            <p:ph type="body" sz="half" idx="2"/>
          </p:nvPr>
        </p:nvSpPr>
        <p:spPr>
          <a:xfrm>
            <a:off x="838200" y="3076575"/>
            <a:ext cx="457200" cy="3373438"/>
          </a:xfrm>
        </p:spPr>
        <p:txBody>
          <a:bodyPr/>
          <a:lstStyle/>
          <a:p>
            <a:pPr eaLnBrk="1" hangingPunct="1">
              <a:buFontTx/>
              <a:buNone/>
            </a:pPr>
            <a:r>
              <a:rPr lang="en-US" altLang="en-US" smtClean="0">
                <a:solidFill>
                  <a:srgbClr val="009900"/>
                </a:solidFill>
                <a:latin typeface="Calibri" panose="020F0502020204030204" pitchFamily="34" charset="0"/>
                <a:cs typeface="Calibri" panose="020F0502020204030204" pitchFamily="34" charset="0"/>
              </a:rPr>
              <a:t>+</a:t>
            </a:r>
          </a:p>
          <a:p>
            <a:pPr eaLnBrk="1" hangingPunct="1">
              <a:buFontTx/>
              <a:buNone/>
            </a:pPr>
            <a:r>
              <a:rPr lang="en-US" altLang="en-US" smtClean="0">
                <a:solidFill>
                  <a:srgbClr val="009900"/>
                </a:solidFill>
                <a:latin typeface="Calibri" panose="020F0502020204030204" pitchFamily="34" charset="0"/>
                <a:cs typeface="Calibri" panose="020F0502020204030204" pitchFamily="34" charset="0"/>
              </a:rPr>
              <a:t>–</a:t>
            </a:r>
          </a:p>
          <a:p>
            <a:pPr eaLnBrk="1" hangingPunct="1">
              <a:buFontTx/>
              <a:buNone/>
            </a:pPr>
            <a:r>
              <a:rPr lang="en-US" altLang="en-US" smtClean="0">
                <a:solidFill>
                  <a:srgbClr val="009900"/>
                </a:solidFill>
                <a:latin typeface="Calibri" panose="020F0502020204030204" pitchFamily="34" charset="0"/>
                <a:cs typeface="Calibri" panose="020F0502020204030204" pitchFamily="34" charset="0"/>
              </a:rPr>
              <a:t>–</a:t>
            </a:r>
          </a:p>
          <a:p>
            <a:pPr eaLnBrk="1" hangingPunct="1">
              <a:buFontTx/>
              <a:buNone/>
            </a:pPr>
            <a:endParaRPr lang="en-US" altLang="en-US" sz="2400" smtClean="0">
              <a:solidFill>
                <a:srgbClr val="009900"/>
              </a:solidFill>
              <a:latin typeface="Calibri" panose="020F0502020204030204" pitchFamily="34" charset="0"/>
              <a:cs typeface="Calibri" panose="020F0502020204030204" pitchFamily="34" charset="0"/>
            </a:endParaRPr>
          </a:p>
          <a:p>
            <a:pPr eaLnBrk="1" hangingPunct="1">
              <a:buFontTx/>
              <a:buNone/>
            </a:pPr>
            <a:r>
              <a:rPr lang="en-US" altLang="en-US" smtClean="0">
                <a:solidFill>
                  <a:srgbClr val="009900"/>
                </a:solidFill>
                <a:latin typeface="Calibri" panose="020F0502020204030204" pitchFamily="34" charset="0"/>
                <a:cs typeface="Calibri" panose="020F0502020204030204" pitchFamily="34" charset="0"/>
              </a:rPr>
              <a:t>+</a:t>
            </a:r>
          </a:p>
          <a:p>
            <a:pPr eaLnBrk="1" hangingPunct="1">
              <a:buFontTx/>
              <a:buNone/>
            </a:pPr>
            <a:endParaRPr lang="en-US" altLang="en-US" sz="2000" smtClean="0">
              <a:solidFill>
                <a:srgbClr val="009900"/>
              </a:solidFill>
              <a:latin typeface="Calibri" panose="020F0502020204030204" pitchFamily="34" charset="0"/>
              <a:cs typeface="Calibri" panose="020F0502020204030204" pitchFamily="34" charset="0"/>
            </a:endParaRPr>
          </a:p>
          <a:p>
            <a:pPr eaLnBrk="1" hangingPunct="1">
              <a:buFontTx/>
              <a:buNone/>
            </a:pPr>
            <a:r>
              <a:rPr lang="en-US" altLang="en-US" smtClean="0">
                <a:solidFill>
                  <a:srgbClr val="009900"/>
                </a:solidFill>
                <a:latin typeface="Calibri" panose="020F0502020204030204" pitchFamily="34" charset="0"/>
                <a:cs typeface="Calibri" panose="020F0502020204030204" pitchFamily="34" charset="0"/>
              </a:rPr>
              <a:t>+</a:t>
            </a:r>
          </a:p>
        </p:txBody>
      </p:sp>
      <p:sp>
        <p:nvSpPr>
          <p:cNvPr id="89094" name="Rectangle 6"/>
          <p:cNvSpPr>
            <a:spLocks noChangeArrowheads="1"/>
          </p:cNvSpPr>
          <p:nvPr/>
        </p:nvSpPr>
        <p:spPr bwMode="auto">
          <a:xfrm>
            <a:off x="0" y="2670175"/>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 name="TextBox 9"/>
          <p:cNvSpPr txBox="1"/>
          <p:nvPr/>
        </p:nvSpPr>
        <p:spPr>
          <a:xfrm>
            <a:off x="39688" y="1427163"/>
            <a:ext cx="3581400" cy="460375"/>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b="1" i="1" smtClean="0">
                <a:solidFill>
                  <a:srgbClr val="681166"/>
                </a:solidFill>
                <a:effectLst>
                  <a:outerShdw blurRad="38100" dist="38100" dir="2700000" algn="tl">
                    <a:srgbClr val="000000"/>
                  </a:outerShdw>
                </a:effectLst>
                <a:latin typeface="Calibri" panose="020F0502020204030204" pitchFamily="34" charset="0"/>
              </a:rPr>
              <a:t>CONCEPT CHECK!</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28708">
                                            <p:txEl>
                                              <p:pRg st="0" end="0"/>
                                            </p:txEl>
                                          </p:spTgt>
                                        </p:tgtEl>
                                        <p:attrNameLst>
                                          <p:attrName>style.visibility</p:attrName>
                                        </p:attrNameLst>
                                      </p:cBhvr>
                                      <p:to>
                                        <p:strVal val="visible"/>
                                      </p:to>
                                    </p:set>
                                    <p:animEffect transition="in" filter="wipe(left)">
                                      <p:cBhvr>
                                        <p:cTn id="7" dur="1000"/>
                                        <p:tgtEl>
                                          <p:spTgt spid="3287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28708">
                                            <p:txEl>
                                              <p:pRg st="1" end="1"/>
                                            </p:txEl>
                                          </p:spTgt>
                                        </p:tgtEl>
                                        <p:attrNameLst>
                                          <p:attrName>style.visibility</p:attrName>
                                        </p:attrNameLst>
                                      </p:cBhvr>
                                      <p:to>
                                        <p:strVal val="visible"/>
                                      </p:to>
                                    </p:set>
                                    <p:animEffect transition="in" filter="wipe(left)">
                                      <p:cBhvr>
                                        <p:cTn id="12" dur="1000"/>
                                        <p:tgtEl>
                                          <p:spTgt spid="3287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28708">
                                            <p:txEl>
                                              <p:pRg st="2" end="2"/>
                                            </p:txEl>
                                          </p:spTgt>
                                        </p:tgtEl>
                                        <p:attrNameLst>
                                          <p:attrName>style.visibility</p:attrName>
                                        </p:attrNameLst>
                                      </p:cBhvr>
                                      <p:to>
                                        <p:strVal val="visible"/>
                                      </p:to>
                                    </p:set>
                                    <p:animEffect transition="in" filter="wipe(left)">
                                      <p:cBhvr>
                                        <p:cTn id="17" dur="1000"/>
                                        <p:tgtEl>
                                          <p:spTgt spid="32870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28708">
                                            <p:txEl>
                                              <p:pRg st="4" end="4"/>
                                            </p:txEl>
                                          </p:spTgt>
                                        </p:tgtEl>
                                        <p:attrNameLst>
                                          <p:attrName>style.visibility</p:attrName>
                                        </p:attrNameLst>
                                      </p:cBhvr>
                                      <p:to>
                                        <p:strVal val="visible"/>
                                      </p:to>
                                    </p:set>
                                    <p:animEffect transition="in" filter="wipe(left)">
                                      <p:cBhvr>
                                        <p:cTn id="22" dur="1000"/>
                                        <p:tgtEl>
                                          <p:spTgt spid="32870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28708">
                                            <p:txEl>
                                              <p:pRg st="6" end="6"/>
                                            </p:txEl>
                                          </p:spTgt>
                                        </p:tgtEl>
                                        <p:attrNameLst>
                                          <p:attrName>style.visibility</p:attrName>
                                        </p:attrNameLst>
                                      </p:cBhvr>
                                      <p:to>
                                        <p:strVal val="visible"/>
                                      </p:to>
                                    </p:set>
                                    <p:animEffect transition="in" filter="wipe(left)">
                                      <p:cBhvr>
                                        <p:cTn id="27" dur="1000"/>
                                        <p:tgtEl>
                                          <p:spTgt spid="32870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33CC793-AC86-437C-A027-36B0B69C63E0}" type="slidenum">
              <a:rPr lang="en-US" altLang="en-US" sz="1400" smtClean="0"/>
              <a:pPr>
                <a:spcBef>
                  <a:spcPct val="0"/>
                </a:spcBef>
                <a:buFontTx/>
                <a:buNone/>
              </a:pPr>
              <a:t>78</a:t>
            </a:fld>
            <a:endParaRPr lang="en-US" altLang="en-US" sz="1400" smtClean="0"/>
          </a:p>
        </p:txBody>
      </p:sp>
      <p:sp>
        <p:nvSpPr>
          <p:cNvPr id="91139" name="Rectangle 2"/>
          <p:cNvSpPr>
            <a:spLocks noGrp="1" noChangeArrowheads="1"/>
          </p:cNvSpPr>
          <p:nvPr>
            <p:ph type="title"/>
          </p:nvPr>
        </p:nvSpPr>
        <p:spPr/>
        <p:txBody>
          <a:bodyPr/>
          <a:lstStyle/>
          <a:p>
            <a:pPr eaLnBrk="1" hangingPunct="1"/>
            <a:r>
              <a:rPr lang="en-US" altLang="en-US" smtClean="0"/>
              <a:t>Entropy Change S</a:t>
            </a:r>
            <a:r>
              <a:rPr lang="en-US" altLang="en-US" smtClean="0">
                <a:latin typeface="Times New Roman" panose="02020603050405020304" pitchFamily="18" charset="0"/>
                <a:cs typeface="Times New Roman" panose="02020603050405020304" pitchFamily="18" charset="0"/>
              </a:rPr>
              <a:t>°</a:t>
            </a:r>
          </a:p>
        </p:txBody>
      </p:sp>
      <p:sp>
        <p:nvSpPr>
          <p:cNvPr id="91140" name="Rectangle 3"/>
          <p:cNvSpPr>
            <a:spLocks noGrp="1" noChangeArrowheads="1"/>
          </p:cNvSpPr>
          <p:nvPr>
            <p:ph type="body" idx="1"/>
          </p:nvPr>
        </p:nvSpPr>
        <p:spPr/>
        <p:txBody>
          <a:bodyPr/>
          <a:lstStyle/>
          <a:p>
            <a:pPr eaLnBrk="1" hangingPunct="1"/>
            <a:r>
              <a:rPr lang="en-US" altLang="en-US" smtClean="0"/>
              <a:t>Takes place at the end of the reaction. When we compare the disorder of the reactants to the disorder of the products. </a:t>
            </a:r>
          </a:p>
          <a:p>
            <a:pPr eaLnBrk="1" hangingPunct="1"/>
            <a:endParaRPr lang="en-US" altLang="en-US" smtClean="0"/>
          </a:p>
          <a:p>
            <a:pPr algn="ctr" eaLnBrk="1" hangingPunct="1">
              <a:buFontTx/>
              <a:buNone/>
            </a:pPr>
            <a:r>
              <a:rPr lang="en-US" altLang="en-US" sz="4000" smtClean="0">
                <a:latin typeface="Symbol" panose="05050102010706020507" pitchFamily="18" charset="2"/>
              </a:rPr>
              <a:t> </a:t>
            </a:r>
            <a:r>
              <a:rPr lang="en-US" altLang="en-US" smtClean="0"/>
              <a:t>S</a:t>
            </a:r>
            <a:r>
              <a:rPr lang="en-US" altLang="en-US" smtClean="0">
                <a:latin typeface="Times New Roman" panose="02020603050405020304" pitchFamily="18" charset="0"/>
                <a:cs typeface="Times New Roman" panose="02020603050405020304" pitchFamily="18" charset="0"/>
              </a:rPr>
              <a:t>°</a:t>
            </a:r>
            <a:r>
              <a:rPr lang="en-US" altLang="en-US" sz="4000" i="1" smtClean="0"/>
              <a:t> = </a:t>
            </a:r>
            <a:r>
              <a:rPr lang="el-GR" altLang="en-US" sz="4000" i="1" smtClean="0">
                <a:cs typeface="Arial" panose="020B0604020202020204" pitchFamily="34" charset="0"/>
              </a:rPr>
              <a:t>Σ</a:t>
            </a:r>
            <a:r>
              <a:rPr lang="en-US" altLang="en-US" sz="4000" i="1" smtClean="0">
                <a:cs typeface="Arial" panose="020B0604020202020204" pitchFamily="34" charset="0"/>
              </a:rPr>
              <a:t> </a:t>
            </a:r>
            <a:r>
              <a:rPr lang="en-US" altLang="en-US" smtClean="0"/>
              <a:t>S</a:t>
            </a:r>
            <a:r>
              <a:rPr lang="en-US" altLang="en-US" sz="4000" i="1" smtClean="0"/>
              <a:t> </a:t>
            </a:r>
            <a:r>
              <a:rPr lang="en-US" altLang="en-US" sz="4000" i="1" baseline="-25000" smtClean="0"/>
              <a:t>products</a:t>
            </a:r>
            <a:r>
              <a:rPr lang="en-US" altLang="en-US" sz="4000" i="1" smtClean="0"/>
              <a:t> – </a:t>
            </a:r>
            <a:r>
              <a:rPr lang="el-GR" altLang="en-US" sz="4000" i="1" smtClean="0">
                <a:cs typeface="Arial" panose="020B0604020202020204" pitchFamily="34" charset="0"/>
              </a:rPr>
              <a:t>Σ</a:t>
            </a:r>
            <a:r>
              <a:rPr lang="en-US" altLang="en-US" sz="4000" i="1" smtClean="0"/>
              <a:t> </a:t>
            </a:r>
            <a:r>
              <a:rPr lang="en-US" altLang="en-US" smtClean="0"/>
              <a:t>S</a:t>
            </a:r>
            <a:r>
              <a:rPr lang="en-US" altLang="en-US" sz="4000" i="1" smtClean="0"/>
              <a:t> </a:t>
            </a:r>
            <a:r>
              <a:rPr lang="en-US" altLang="en-US" sz="4000" i="1" baseline="-25000" smtClean="0"/>
              <a:t>reactants</a:t>
            </a:r>
            <a:endParaRPr lang="en-US" altLang="en-US" sz="4000" i="1" smtClean="0">
              <a:solidFill>
                <a:schemeClr val="accent1"/>
              </a:solidFill>
            </a:endParaRP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4F5BD1-69AD-4952-BF0A-5F1D07E7DA44}" type="slidenum">
              <a:rPr lang="en-US" altLang="en-US" sz="1400" smtClean="0"/>
              <a:pPr>
                <a:spcBef>
                  <a:spcPct val="0"/>
                </a:spcBef>
                <a:buFontTx/>
                <a:buNone/>
              </a:pPr>
              <a:t>79</a:t>
            </a:fld>
            <a:endParaRPr lang="en-US" altLang="en-US" sz="1400" smtClean="0"/>
          </a:p>
        </p:txBody>
      </p:sp>
      <p:sp>
        <p:nvSpPr>
          <p:cNvPr id="92163" name="Rectangle 2"/>
          <p:cNvSpPr>
            <a:spLocks noGrp="1" noChangeArrowheads="1"/>
          </p:cNvSpPr>
          <p:nvPr>
            <p:ph type="title"/>
          </p:nvPr>
        </p:nvSpPr>
        <p:spPr/>
        <p:txBody>
          <a:bodyPr/>
          <a:lstStyle/>
          <a:p>
            <a:pPr eaLnBrk="1" hangingPunct="1"/>
            <a:r>
              <a:rPr lang="en-US" altLang="en-US" smtClean="0">
                <a:hlinkClick r:id="rId2"/>
              </a:rPr>
              <a:t>Gibbs Free Energy </a:t>
            </a:r>
            <a:endParaRPr lang="en-US" altLang="en-US" smtClean="0"/>
          </a:p>
        </p:txBody>
      </p:sp>
      <p:sp>
        <p:nvSpPr>
          <p:cNvPr id="92164" name="Rectangle 3"/>
          <p:cNvSpPr>
            <a:spLocks noGrp="1" noChangeArrowheads="1"/>
          </p:cNvSpPr>
          <p:nvPr>
            <p:ph type="body" sz="half" idx="1"/>
          </p:nvPr>
        </p:nvSpPr>
        <p:spPr/>
        <p:txBody>
          <a:bodyPr/>
          <a:lstStyle/>
          <a:p>
            <a:pPr eaLnBrk="1" hangingPunct="1"/>
            <a:r>
              <a:rPr lang="en-US" altLang="en-US" sz="2800" smtClean="0"/>
              <a:t>Free energy of a process and is a measure of the spontaneity of the process.</a:t>
            </a:r>
          </a:p>
          <a:p>
            <a:pPr eaLnBrk="1" hangingPunct="1">
              <a:buFontTx/>
              <a:buNone/>
            </a:pPr>
            <a:r>
              <a:rPr lang="en-US" altLang="en-US" sz="2800" smtClean="0"/>
              <a:t> </a:t>
            </a:r>
          </a:p>
        </p:txBody>
      </p:sp>
      <p:graphicFrame>
        <p:nvGraphicFramePr>
          <p:cNvPr id="121886" name="Group 30"/>
          <p:cNvGraphicFramePr>
            <a:graphicFrameLocks noGrp="1"/>
          </p:cNvGraphicFramePr>
          <p:nvPr>
            <p:ph sz="half" idx="2"/>
          </p:nvPr>
        </p:nvGraphicFramePr>
        <p:xfrm>
          <a:off x="4038600" y="1600200"/>
          <a:ext cx="4572000" cy="4572000"/>
        </p:xfrm>
        <a:graphic>
          <a:graphicData uri="http://schemas.openxmlformats.org/drawingml/2006/table">
            <a:tbl>
              <a:tblPr/>
              <a:tblGrid>
                <a:gridCol w="949325">
                  <a:extLst>
                    <a:ext uri="{9D8B030D-6E8A-4147-A177-3AD203B41FA5}">
                      <a16:colId xmlns:a16="http://schemas.microsoft.com/office/drawing/2014/main" val="760000209"/>
                    </a:ext>
                  </a:extLst>
                </a:gridCol>
                <a:gridCol w="1466850">
                  <a:extLst>
                    <a:ext uri="{9D8B030D-6E8A-4147-A177-3AD203B41FA5}">
                      <a16:colId xmlns:a16="http://schemas.microsoft.com/office/drawing/2014/main" val="1194015945"/>
                    </a:ext>
                  </a:extLst>
                </a:gridCol>
                <a:gridCol w="2155825">
                  <a:extLst>
                    <a:ext uri="{9D8B030D-6E8A-4147-A177-3AD203B41FA5}">
                      <a16:colId xmlns:a16="http://schemas.microsoft.com/office/drawing/2014/main" val="1278882090"/>
                    </a:ext>
                  </a:extLst>
                </a:gridCol>
              </a:tblGrid>
              <a:tr h="1524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1" i="0" u="none" strike="noStrike" cap="none" normalizeH="0" baseline="0" smtClean="0">
                          <a:ln>
                            <a:noFill/>
                          </a:ln>
                          <a:solidFill>
                            <a:schemeClr val="tx1"/>
                          </a:solidFill>
                          <a:effectLst/>
                          <a:latin typeface="Arial" panose="020B0604020202020204" pitchFamily="34" charset="0"/>
                        </a:rPr>
                        <a:t>    </a:t>
                      </a:r>
                      <a:r>
                        <a:rPr kumimoji="0" lang="en-US" altLang="en-US" sz="4000" b="1" i="0" u="none" strike="noStrike" cap="none" normalizeH="0" baseline="0" dirty="0" smtClean="0">
                          <a:ln>
                            <a:noFill/>
                          </a:ln>
                          <a:solidFill>
                            <a:schemeClr val="tx1"/>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   </a:t>
                      </a:r>
                      <a:r>
                        <a:rPr kumimoji="0" lang="en-US" altLang="en-US" sz="2800" b="0" i="0" u="none" strike="noStrike" cap="none" normalizeH="0" baseline="0" dirty="0" err="1" smtClean="0">
                          <a:ln>
                            <a:noFill/>
                          </a:ln>
                          <a:solidFill>
                            <a:schemeClr val="tx1"/>
                          </a:solidFill>
                          <a:effectLst/>
                          <a:latin typeface="Arial" panose="020B0604020202020204" pitchFamily="34" charset="0"/>
                        </a:rPr>
                        <a:t>Rxn</a:t>
                      </a:r>
                      <a:r>
                        <a:rPr kumimoji="0" lang="en-US" altLang="en-US" sz="2800" b="0" i="0" u="none" strike="noStrike" cap="none" normalizeH="0" baseline="0" dirty="0" smtClean="0">
                          <a:ln>
                            <a:noFill/>
                          </a:ln>
                          <a:solidFill>
                            <a:schemeClr val="tx1"/>
                          </a:solidFill>
                          <a:effectLst/>
                          <a:latin typeface="Arial" panose="020B0604020202020204" pitchFamily="34" charset="0"/>
                        </a:rPr>
                        <a:t> is </a:t>
                      </a:r>
                      <a:r>
                        <a:rPr kumimoji="0" lang="en-US" altLang="en-US" sz="2700" b="0" i="0" u="none" strike="noStrike" cap="none" normalizeH="0" baseline="0" dirty="0" smtClean="0">
                          <a:ln>
                            <a:noFill/>
                          </a:ln>
                          <a:solidFill>
                            <a:schemeClr val="tx1"/>
                          </a:solidFill>
                          <a:effectLst/>
                          <a:latin typeface="Arial" panose="020B0604020202020204" pitchFamily="34" charset="0"/>
                        </a:rPr>
                        <a:t>spontaneous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smtClean="0">
                          <a:ln>
                            <a:noFill/>
                          </a:ln>
                          <a:solidFill>
                            <a:schemeClr val="tx1"/>
                          </a:solidFill>
                          <a:effectLst/>
                          <a:latin typeface="Arial" panose="020B0604020202020204" pitchFamily="34" charset="0"/>
                        </a:rPr>
                        <a:t> K &gt;1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44153659"/>
                  </a:ext>
                </a:extLst>
              </a:tr>
              <a:tr h="1524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1" i="0" u="none" strike="noStrike" cap="none" normalizeH="0" baseline="0" smtClean="0">
                          <a:ln>
                            <a:noFill/>
                          </a:ln>
                          <a:solidFill>
                            <a:schemeClr val="tx1"/>
                          </a:solidFill>
                          <a:effectLst/>
                          <a:latin typeface="Arial" panose="020B0604020202020204" pitchFamily="34" charset="0"/>
                        </a:rPr>
                        <a:t>   +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err="1" smtClean="0">
                          <a:ln>
                            <a:noFill/>
                          </a:ln>
                          <a:solidFill>
                            <a:schemeClr val="tx1"/>
                          </a:solidFill>
                          <a:effectLst/>
                          <a:latin typeface="Arial" panose="020B0604020202020204" pitchFamily="34" charset="0"/>
                        </a:rPr>
                        <a:t>Rxn</a:t>
                      </a:r>
                      <a:r>
                        <a:rPr kumimoji="0" lang="en-US" altLang="en-US" sz="2800" b="0" i="0" u="none" strike="noStrike" cap="none" normalizeH="0" baseline="0" dirty="0" smtClean="0">
                          <a:ln>
                            <a:noFill/>
                          </a:ln>
                          <a:solidFill>
                            <a:schemeClr val="tx1"/>
                          </a:solidFill>
                          <a:effectLst/>
                          <a:latin typeface="Arial" panose="020B0604020202020204" pitchFamily="34" charset="0"/>
                        </a:rPr>
                        <a:t> is Not </a:t>
                      </a:r>
                      <a:r>
                        <a:rPr kumimoji="0" lang="en-US" altLang="en-US" sz="2700" b="0" i="0" u="none" strike="noStrike" cap="none" normalizeH="0" baseline="0" dirty="0" smtClean="0">
                          <a:ln>
                            <a:noFill/>
                          </a:ln>
                          <a:solidFill>
                            <a:schemeClr val="tx1"/>
                          </a:solidFill>
                          <a:effectLst/>
                          <a:latin typeface="Arial" panose="020B0604020202020204" pitchFamily="34" charset="0"/>
                        </a:rPr>
                        <a:t>spontaneous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smtClean="0">
                          <a:ln>
                            <a:noFill/>
                          </a:ln>
                          <a:solidFill>
                            <a:schemeClr val="tx1"/>
                          </a:solidFill>
                          <a:effectLst/>
                          <a:latin typeface="Arial" panose="020B0604020202020204" pitchFamily="34" charset="0"/>
                        </a:rPr>
                        <a:t>K&lt;1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4140280"/>
                  </a:ext>
                </a:extLst>
              </a:tr>
              <a:tr h="1524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1" i="0" u="none" strike="noStrike" cap="none" normalizeH="0" baseline="0" smtClean="0">
                          <a:ln>
                            <a:noFill/>
                          </a:ln>
                          <a:solidFill>
                            <a:schemeClr val="tx1"/>
                          </a:solidFill>
                          <a:effectLst/>
                          <a:latin typeface="Arial" panose="020B0604020202020204" pitchFamily="34" charset="0"/>
                        </a:rPr>
                        <a:t>   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err="1" smtClean="0">
                          <a:ln>
                            <a:noFill/>
                          </a:ln>
                          <a:solidFill>
                            <a:schemeClr val="tx1"/>
                          </a:solidFill>
                          <a:effectLst/>
                          <a:latin typeface="Arial" panose="020B0604020202020204" pitchFamily="34" charset="0"/>
                        </a:rPr>
                        <a:t>Rxn</a:t>
                      </a:r>
                      <a:r>
                        <a:rPr kumimoji="0" lang="en-US" altLang="en-US" sz="2800" b="0" i="0" u="none" strike="noStrike" cap="none" normalizeH="0" baseline="0" dirty="0" smtClean="0">
                          <a:ln>
                            <a:noFill/>
                          </a:ln>
                          <a:solidFill>
                            <a:schemeClr val="tx1"/>
                          </a:solidFill>
                          <a:effectLst/>
                          <a:latin typeface="Arial" panose="020B0604020202020204" pitchFamily="34" charset="0"/>
                        </a:rPr>
                        <a:t> is at equilibrium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 (K = 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8859463"/>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19FC442-12E8-4B13-9FB7-ACF85AA7FAFC}" type="slidenum">
              <a:rPr lang="en-US" altLang="en-US" sz="1400" smtClean="0"/>
              <a:pPr>
                <a:spcBef>
                  <a:spcPct val="0"/>
                </a:spcBef>
                <a:buFontTx/>
                <a:buNone/>
              </a:pPr>
              <a:t>8</a:t>
            </a:fld>
            <a:endParaRPr lang="en-US" altLang="en-US" sz="1400" smtClean="0"/>
          </a:p>
        </p:txBody>
      </p:sp>
      <p:sp>
        <p:nvSpPr>
          <p:cNvPr id="11267" name="Rectangle 2"/>
          <p:cNvSpPr>
            <a:spLocks noGrp="1" noChangeArrowheads="1"/>
          </p:cNvSpPr>
          <p:nvPr>
            <p:ph type="title"/>
          </p:nvPr>
        </p:nvSpPr>
        <p:spPr/>
        <p:txBody>
          <a:bodyPr/>
          <a:lstStyle/>
          <a:p>
            <a:pPr eaLnBrk="1" hangingPunct="1"/>
            <a:r>
              <a:rPr lang="en-US" altLang="en-US" smtClean="0"/>
              <a:t>Exothermic </a:t>
            </a:r>
          </a:p>
        </p:txBody>
      </p:sp>
      <p:sp>
        <p:nvSpPr>
          <p:cNvPr id="11268" name="Rectangle 4"/>
          <p:cNvSpPr>
            <a:spLocks noGrp="1" noChangeArrowheads="1"/>
          </p:cNvSpPr>
          <p:nvPr>
            <p:ph type="body" sz="half" idx="1"/>
          </p:nvPr>
        </p:nvSpPr>
        <p:spPr>
          <a:xfrm>
            <a:off x="304800" y="1981200"/>
            <a:ext cx="4457700" cy="4114800"/>
          </a:xfrm>
        </p:spPr>
        <p:txBody>
          <a:bodyPr/>
          <a:lstStyle/>
          <a:p>
            <a:pPr eaLnBrk="1" hangingPunct="1">
              <a:buFontTx/>
              <a:buNone/>
            </a:pPr>
            <a:r>
              <a:rPr lang="en-US" altLang="en-US" sz="2800" smtClean="0"/>
              <a:t>A reaction that results in the evolution of heat. Thus heat flows out of the system</a:t>
            </a:r>
          </a:p>
          <a:p>
            <a:pPr eaLnBrk="1" hangingPunct="1">
              <a:buFontTx/>
              <a:buNone/>
            </a:pPr>
            <a:endParaRPr lang="en-US" altLang="en-US" sz="2800" smtClean="0"/>
          </a:p>
          <a:p>
            <a:pPr eaLnBrk="1" hangingPunct="1">
              <a:buFontTx/>
              <a:buNone/>
            </a:pPr>
            <a:r>
              <a:rPr lang="en-US" altLang="en-US" sz="2800" smtClean="0"/>
              <a:t>Exo = out </a:t>
            </a:r>
          </a:p>
          <a:p>
            <a:pPr eaLnBrk="1" hangingPunct="1">
              <a:buFontTx/>
              <a:buNone/>
            </a:pPr>
            <a:endParaRPr lang="en-US" altLang="en-US" sz="2800" smtClean="0"/>
          </a:p>
          <a:p>
            <a:pPr eaLnBrk="1" hangingPunct="1">
              <a:buFontTx/>
              <a:buNone/>
            </a:pPr>
            <a:r>
              <a:rPr lang="en-US" altLang="en-US" sz="2800" smtClean="0"/>
              <a:t>- q = (- heat )</a:t>
            </a:r>
          </a:p>
          <a:p>
            <a:pPr eaLnBrk="1" hangingPunct="1"/>
            <a:endParaRPr lang="en-US" altLang="en-US" sz="2800" smtClean="0"/>
          </a:p>
          <a:p>
            <a:pPr eaLnBrk="1" hangingPunct="1">
              <a:buFontTx/>
              <a:buNone/>
            </a:pPr>
            <a:endParaRPr lang="en-US" altLang="en-US" sz="2800" smtClean="0"/>
          </a:p>
        </p:txBody>
      </p:sp>
      <p:sp>
        <p:nvSpPr>
          <p:cNvPr id="11269" name="Rectangle 5"/>
          <p:cNvSpPr>
            <a:spLocks noGrp="1" noChangeArrowheads="1"/>
          </p:cNvSpPr>
          <p:nvPr>
            <p:ph sz="half" idx="2"/>
          </p:nvPr>
        </p:nvSpPr>
        <p:spPr>
          <a:xfrm>
            <a:off x="4654550" y="1600200"/>
            <a:ext cx="4032250" cy="4525963"/>
          </a:xfrm>
        </p:spPr>
        <p:txBody>
          <a:bodyPr/>
          <a:lstStyle/>
          <a:p>
            <a:pPr eaLnBrk="1" hangingPunct="1">
              <a:lnSpc>
                <a:spcPct val="90000"/>
              </a:lnSpc>
            </a:pPr>
            <a:endParaRPr lang="en-US" altLang="en-US" sz="2800" smtClean="0"/>
          </a:p>
        </p:txBody>
      </p:sp>
      <p:pic>
        <p:nvPicPr>
          <p:cNvPr id="11270" name="Picture 7" descr="FG07_0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95400"/>
            <a:ext cx="364807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085065-F130-465C-AAA5-7A812BFB9F0A}" type="slidenum">
              <a:rPr lang="en-US" altLang="en-US" sz="1400" smtClean="0"/>
              <a:pPr>
                <a:spcBef>
                  <a:spcPct val="0"/>
                </a:spcBef>
                <a:buFontTx/>
                <a:buNone/>
              </a:pPr>
              <a:t>80</a:t>
            </a:fld>
            <a:endParaRPr lang="en-US" altLang="en-US" sz="1400" smtClean="0"/>
          </a:p>
        </p:txBody>
      </p:sp>
      <p:sp>
        <p:nvSpPr>
          <p:cNvPr id="93187" name="Rectangle 2"/>
          <p:cNvSpPr>
            <a:spLocks noGrp="1" noChangeArrowheads="1"/>
          </p:cNvSpPr>
          <p:nvPr>
            <p:ph type="title"/>
          </p:nvPr>
        </p:nvSpPr>
        <p:spPr/>
        <p:txBody>
          <a:bodyPr/>
          <a:lstStyle/>
          <a:p>
            <a:pPr eaLnBrk="1" hangingPunct="1"/>
            <a:r>
              <a:rPr lang="en-US" altLang="en-US" smtClean="0">
                <a:cs typeface="Arial" panose="020B0604020202020204" pitchFamily="34" charset="0"/>
              </a:rPr>
              <a:t>∆G = free energy change </a:t>
            </a:r>
          </a:p>
        </p:txBody>
      </p:sp>
      <p:sp>
        <p:nvSpPr>
          <p:cNvPr id="93188" name="Rectangle 3"/>
          <p:cNvSpPr>
            <a:spLocks noGrp="1" noChangeArrowheads="1"/>
          </p:cNvSpPr>
          <p:nvPr>
            <p:ph type="body" idx="1"/>
          </p:nvPr>
        </p:nvSpPr>
        <p:spPr/>
        <p:txBody>
          <a:bodyPr/>
          <a:lstStyle/>
          <a:p>
            <a:pPr eaLnBrk="1" hangingPunct="1"/>
            <a:r>
              <a:rPr lang="en-US" altLang="en-US" smtClean="0"/>
              <a:t>Can be calculated from the free energy’s of formation </a:t>
            </a:r>
            <a:r>
              <a:rPr lang="en-US" altLang="en-US" smtClean="0">
                <a:cs typeface="Arial" panose="020B0604020202020204" pitchFamily="34" charset="0"/>
              </a:rPr>
              <a:t>∆G</a:t>
            </a:r>
            <a:r>
              <a:rPr lang="en-US" altLang="en-US" baseline="-25000" smtClean="0">
                <a:cs typeface="Arial" panose="020B0604020202020204" pitchFamily="34" charset="0"/>
              </a:rPr>
              <a:t>f </a:t>
            </a:r>
            <a:r>
              <a:rPr lang="en-US" altLang="en-US" smtClean="0">
                <a:cs typeface="Arial" panose="020B0604020202020204" pitchFamily="34" charset="0"/>
              </a:rPr>
              <a:t>  </a:t>
            </a:r>
          </a:p>
          <a:p>
            <a:pPr eaLnBrk="1" hangingPunct="1"/>
            <a:endParaRPr lang="en-US" altLang="en-US" smtClean="0">
              <a:cs typeface="Arial" panose="020B0604020202020204" pitchFamily="34" charset="0"/>
            </a:endParaRPr>
          </a:p>
          <a:p>
            <a:pPr eaLnBrk="1" hangingPunct="1">
              <a:buFontTx/>
              <a:buNone/>
            </a:pPr>
            <a:r>
              <a:rPr lang="en-US" altLang="en-US" sz="4000" smtClean="0">
                <a:latin typeface="Symbol" panose="05050102010706020507" pitchFamily="18" charset="2"/>
              </a:rPr>
              <a:t> </a:t>
            </a:r>
            <a:r>
              <a:rPr lang="en-US" altLang="en-US" smtClean="0"/>
              <a:t>G</a:t>
            </a:r>
            <a:r>
              <a:rPr lang="en-US" altLang="en-US" smtClean="0">
                <a:latin typeface="Times New Roman" panose="02020603050405020304" pitchFamily="18" charset="0"/>
                <a:cs typeface="Times New Roman" panose="02020603050405020304" pitchFamily="18" charset="0"/>
              </a:rPr>
              <a:t>°</a:t>
            </a:r>
            <a:r>
              <a:rPr lang="en-US" altLang="en-US" sz="4000" i="1" smtClean="0"/>
              <a:t> = </a:t>
            </a:r>
            <a:r>
              <a:rPr lang="el-GR" altLang="en-US" sz="4000" i="1" smtClean="0">
                <a:cs typeface="Arial" panose="020B0604020202020204" pitchFamily="34" charset="0"/>
              </a:rPr>
              <a:t>Σ</a:t>
            </a:r>
            <a:r>
              <a:rPr lang="en-US" altLang="en-US" sz="4000" i="1" smtClean="0">
                <a:cs typeface="Arial" panose="020B0604020202020204" pitchFamily="34" charset="0"/>
              </a:rPr>
              <a:t> </a:t>
            </a:r>
            <a:r>
              <a:rPr lang="en-US" altLang="en-US" smtClean="0"/>
              <a:t>G</a:t>
            </a:r>
            <a:r>
              <a:rPr lang="en-US" altLang="en-US" baseline="-25000" smtClean="0"/>
              <a:t>f </a:t>
            </a:r>
            <a:r>
              <a:rPr lang="en-US" altLang="en-US" smtClean="0">
                <a:latin typeface="Times New Roman" panose="02020603050405020304" pitchFamily="18" charset="0"/>
                <a:cs typeface="Times New Roman" panose="02020603050405020304" pitchFamily="18" charset="0"/>
              </a:rPr>
              <a:t>°</a:t>
            </a:r>
            <a:r>
              <a:rPr lang="en-US" altLang="en-US" sz="4000" i="1" smtClean="0"/>
              <a:t> </a:t>
            </a:r>
            <a:r>
              <a:rPr lang="en-US" altLang="en-US" sz="4000" i="1" baseline="-25000" smtClean="0"/>
              <a:t>products</a:t>
            </a:r>
            <a:r>
              <a:rPr lang="en-US" altLang="en-US" sz="4000" i="1" smtClean="0"/>
              <a:t> – </a:t>
            </a:r>
            <a:r>
              <a:rPr lang="el-GR" altLang="en-US" sz="4000" i="1" smtClean="0">
                <a:cs typeface="Arial" panose="020B0604020202020204" pitchFamily="34" charset="0"/>
              </a:rPr>
              <a:t>Σ</a:t>
            </a:r>
            <a:r>
              <a:rPr lang="en-US" altLang="en-US" sz="4000" i="1" smtClean="0"/>
              <a:t> G</a:t>
            </a:r>
            <a:r>
              <a:rPr lang="en-US" altLang="en-US" sz="4000" i="1" baseline="-25000" smtClean="0"/>
              <a:t>f </a:t>
            </a:r>
            <a:r>
              <a:rPr lang="en-US" altLang="en-US" smtClean="0">
                <a:latin typeface="Times New Roman" panose="02020603050405020304" pitchFamily="18" charset="0"/>
                <a:cs typeface="Times New Roman" panose="02020603050405020304" pitchFamily="18" charset="0"/>
              </a:rPr>
              <a:t>°</a:t>
            </a:r>
            <a:r>
              <a:rPr lang="en-US" altLang="en-US" sz="4000" i="1" smtClean="0"/>
              <a:t> </a:t>
            </a:r>
            <a:r>
              <a:rPr lang="en-US" altLang="en-US" sz="4000" i="1" baseline="-25000" smtClean="0"/>
              <a:t>reactants</a:t>
            </a:r>
          </a:p>
          <a:p>
            <a:pPr eaLnBrk="1" hangingPunct="1"/>
            <a:endParaRPr lang="en-US" altLang="en-US" sz="4000" i="1" baseline="-25000" smtClean="0"/>
          </a:p>
          <a:p>
            <a:pPr eaLnBrk="1" hangingPunct="1"/>
            <a:endParaRPr lang="en-US" altLang="en-US" sz="4000" i="1" baseline="-250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3B11F80-D972-4B07-962F-6F24189148F6}" type="slidenum">
              <a:rPr lang="en-US" altLang="en-US" sz="1400" smtClean="0"/>
              <a:pPr>
                <a:spcBef>
                  <a:spcPct val="0"/>
                </a:spcBef>
                <a:buFontTx/>
                <a:buNone/>
              </a:pPr>
              <a:t>81</a:t>
            </a:fld>
            <a:endParaRPr lang="en-US" altLang="en-US" sz="1400" smtClean="0"/>
          </a:p>
        </p:txBody>
      </p:sp>
      <p:sp>
        <p:nvSpPr>
          <p:cNvPr id="94211" name="Rectangle 2"/>
          <p:cNvSpPr>
            <a:spLocks noGrp="1" noChangeArrowheads="1"/>
          </p:cNvSpPr>
          <p:nvPr>
            <p:ph type="title"/>
          </p:nvPr>
        </p:nvSpPr>
        <p:spPr/>
        <p:txBody>
          <a:bodyPr/>
          <a:lstStyle/>
          <a:p>
            <a:pPr eaLnBrk="1" hangingPunct="1"/>
            <a:r>
              <a:rPr lang="en-US" altLang="en-US" smtClean="0"/>
              <a:t>Free energy and equilibrium</a:t>
            </a:r>
          </a:p>
        </p:txBody>
      </p:sp>
      <p:sp>
        <p:nvSpPr>
          <p:cNvPr id="94212" name="Rectangle 3"/>
          <p:cNvSpPr>
            <a:spLocks noGrp="1" noChangeArrowheads="1"/>
          </p:cNvSpPr>
          <p:nvPr>
            <p:ph type="body" idx="1"/>
          </p:nvPr>
        </p:nvSpPr>
        <p:spPr/>
        <p:txBody>
          <a:bodyPr/>
          <a:lstStyle/>
          <a:p>
            <a:pPr eaLnBrk="1" hangingPunct="1">
              <a:lnSpc>
                <a:spcPct val="90000"/>
              </a:lnSpc>
              <a:buFont typeface="Symbol" panose="05050102010706020507" pitchFamily="18" charset="2"/>
              <a:buNone/>
            </a:pPr>
            <a:r>
              <a:rPr lang="en-US" altLang="en-US" sz="2800" smtClean="0"/>
              <a:t>G</a:t>
            </a:r>
            <a:r>
              <a:rPr lang="en-US" altLang="en-US" sz="2800" smtClean="0">
                <a:latin typeface="Times New Roman" panose="02020603050405020304" pitchFamily="18" charset="0"/>
                <a:cs typeface="Times New Roman" panose="02020603050405020304" pitchFamily="18" charset="0"/>
              </a:rPr>
              <a:t>°= </a:t>
            </a:r>
            <a:r>
              <a:rPr lang="en-US" altLang="en-US" sz="2800" smtClean="0"/>
              <a:t> -RT  ln K   or   = -2.303 RT Log K </a:t>
            </a:r>
          </a:p>
          <a:p>
            <a:pPr eaLnBrk="1" hangingPunct="1">
              <a:lnSpc>
                <a:spcPct val="90000"/>
              </a:lnSpc>
              <a:buFont typeface="Symbol" panose="05050102010706020507" pitchFamily="18" charset="2"/>
              <a:buNone/>
            </a:pPr>
            <a:r>
              <a:rPr lang="en-US" altLang="en-US" sz="2800" smtClean="0"/>
              <a:t> </a:t>
            </a:r>
          </a:p>
          <a:p>
            <a:pPr eaLnBrk="1" hangingPunct="1">
              <a:lnSpc>
                <a:spcPct val="90000"/>
              </a:lnSpc>
              <a:buFont typeface="Symbol" panose="05050102010706020507" pitchFamily="18" charset="2"/>
              <a:buChar char="D"/>
            </a:pPr>
            <a:r>
              <a:rPr lang="en-US" altLang="en-US" sz="2800" smtClean="0"/>
              <a:t>G</a:t>
            </a:r>
            <a:r>
              <a:rPr lang="en-US" altLang="en-US" sz="2800" smtClean="0">
                <a:latin typeface="Times New Roman" panose="02020603050405020304" pitchFamily="18" charset="0"/>
                <a:cs typeface="Times New Roman" panose="02020603050405020304" pitchFamily="18" charset="0"/>
              </a:rPr>
              <a:t>° = Standard free energy change (J) </a:t>
            </a:r>
          </a:p>
          <a:p>
            <a:pPr eaLnBrk="1" hangingPunct="1">
              <a:lnSpc>
                <a:spcPct val="90000"/>
              </a:lnSpc>
              <a:buFont typeface="Symbol" panose="05050102010706020507" pitchFamily="18" charset="2"/>
              <a:buNone/>
            </a:pPr>
            <a:r>
              <a:rPr lang="en-US" altLang="en-US" sz="2800" smtClean="0"/>
              <a:t>R= 8.31 J/mol-K</a:t>
            </a:r>
          </a:p>
          <a:p>
            <a:pPr eaLnBrk="1" hangingPunct="1">
              <a:lnSpc>
                <a:spcPct val="90000"/>
              </a:lnSpc>
              <a:buFont typeface="Symbol" panose="05050102010706020507" pitchFamily="18" charset="2"/>
              <a:buNone/>
            </a:pPr>
            <a:r>
              <a:rPr lang="en-US" altLang="en-US" sz="2800" smtClean="0"/>
              <a:t>T= Temp (K) </a:t>
            </a:r>
          </a:p>
          <a:p>
            <a:pPr eaLnBrk="1" hangingPunct="1">
              <a:lnSpc>
                <a:spcPct val="90000"/>
              </a:lnSpc>
              <a:buFont typeface="Symbol" panose="05050102010706020507" pitchFamily="18" charset="2"/>
              <a:buNone/>
            </a:pPr>
            <a:r>
              <a:rPr lang="en-US" altLang="en-US" sz="2800" smtClean="0"/>
              <a:t>K  = equilibrium constant </a:t>
            </a:r>
          </a:p>
          <a:p>
            <a:pPr eaLnBrk="1" hangingPunct="1">
              <a:lnSpc>
                <a:spcPct val="90000"/>
              </a:lnSpc>
              <a:buFont typeface="Symbol" panose="05050102010706020507" pitchFamily="18" charset="2"/>
              <a:buNone/>
            </a:pPr>
            <a:endParaRPr lang="en-US" altLang="en-US" sz="2800" smtClean="0"/>
          </a:p>
          <a:p>
            <a:pPr eaLnBrk="1" hangingPunct="1">
              <a:lnSpc>
                <a:spcPct val="90000"/>
              </a:lnSpc>
              <a:buFont typeface="Symbol" panose="05050102010706020507" pitchFamily="18" charset="2"/>
              <a:buNone/>
            </a:pPr>
            <a:r>
              <a:rPr lang="en-US" altLang="en-US" sz="2800" smtClean="0"/>
              <a:t>(If  -G = K&gt;1 products favor equilibrium)</a:t>
            </a:r>
          </a:p>
          <a:p>
            <a:pPr eaLnBrk="1" hangingPunct="1">
              <a:lnSpc>
                <a:spcPct val="90000"/>
              </a:lnSpc>
              <a:buFont typeface="Symbol" panose="05050102010706020507" pitchFamily="18" charset="2"/>
              <a:buNone/>
            </a:pPr>
            <a:r>
              <a:rPr lang="en-US" altLang="en-US" sz="2800" smtClean="0"/>
              <a:t>(if  +G = K&lt; 1 reactants favor equilibrium)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393B3D-B12D-4A2A-A0EA-79F9BF9BE3F5}" type="slidenum">
              <a:rPr lang="en-US" altLang="en-US" sz="1400" smtClean="0"/>
              <a:pPr>
                <a:spcBef>
                  <a:spcPct val="0"/>
                </a:spcBef>
                <a:buFontTx/>
                <a:buNone/>
              </a:pPr>
              <a:t>82</a:t>
            </a:fld>
            <a:endParaRPr lang="en-US" altLang="en-US" sz="1400" smtClean="0"/>
          </a:p>
        </p:txBody>
      </p:sp>
      <p:sp>
        <p:nvSpPr>
          <p:cNvPr id="95235" name="Rectangle 2"/>
          <p:cNvSpPr>
            <a:spLocks noGrp="1" noChangeArrowheads="1"/>
          </p:cNvSpPr>
          <p:nvPr>
            <p:ph type="title"/>
          </p:nvPr>
        </p:nvSpPr>
        <p:spPr/>
        <p:txBody>
          <a:bodyPr/>
          <a:lstStyle/>
          <a:p>
            <a:pPr eaLnBrk="1" hangingPunct="1"/>
            <a:r>
              <a:rPr lang="en-US" altLang="en-US" smtClean="0"/>
              <a:t>Bring it all together  </a:t>
            </a:r>
            <a:r>
              <a:rPr lang="en-US" altLang="en-US" smtClean="0">
                <a:cs typeface="Arial" panose="020B0604020202020204" pitchFamily="34" charset="0"/>
              </a:rPr>
              <a:t>∆G ∆H ∆S</a:t>
            </a:r>
          </a:p>
        </p:txBody>
      </p:sp>
      <p:sp>
        <p:nvSpPr>
          <p:cNvPr id="95236" name="Rectangle 3"/>
          <p:cNvSpPr>
            <a:spLocks noGrp="1" noChangeArrowheads="1"/>
          </p:cNvSpPr>
          <p:nvPr>
            <p:ph type="body" idx="1"/>
          </p:nvPr>
        </p:nvSpPr>
        <p:spPr/>
        <p:txBody>
          <a:bodyPr/>
          <a:lstStyle/>
          <a:p>
            <a:pPr eaLnBrk="1" hangingPunct="1">
              <a:buFontTx/>
              <a:buNone/>
            </a:pPr>
            <a:r>
              <a:rPr lang="en-US" altLang="en-US" smtClean="0"/>
              <a:t>Nature prefers low energy (</a:t>
            </a:r>
            <a:r>
              <a:rPr lang="en-US" altLang="en-US" smtClean="0">
                <a:cs typeface="Arial" panose="020B0604020202020204" pitchFamily="34" charset="0"/>
              </a:rPr>
              <a:t>∆H ) </a:t>
            </a:r>
            <a:r>
              <a:rPr lang="en-US" altLang="en-US" smtClean="0"/>
              <a:t>high disorder (</a:t>
            </a:r>
            <a:r>
              <a:rPr lang="en-US" altLang="en-US" smtClean="0">
                <a:cs typeface="Arial" panose="020B0604020202020204" pitchFamily="34" charset="0"/>
              </a:rPr>
              <a:t>∆S)</a:t>
            </a:r>
            <a:r>
              <a:rPr lang="en-US" altLang="en-US" smtClean="0"/>
              <a:t> spontaneous states (</a:t>
            </a:r>
            <a:r>
              <a:rPr lang="en-US" altLang="en-US" smtClean="0">
                <a:cs typeface="Arial" panose="020B0604020202020204" pitchFamily="34" charset="0"/>
              </a:rPr>
              <a:t>∆G )</a:t>
            </a:r>
            <a:r>
              <a:rPr lang="en-US" altLang="en-US" smtClean="0"/>
              <a:t>. </a:t>
            </a:r>
          </a:p>
          <a:p>
            <a:pPr eaLnBrk="1" hangingPunct="1">
              <a:buFontTx/>
              <a:buNone/>
            </a:pPr>
            <a:endParaRPr lang="en-US" altLang="en-US" smtClean="0"/>
          </a:p>
          <a:p>
            <a:pPr eaLnBrk="1" hangingPunct="1">
              <a:buFontTx/>
              <a:buNone/>
            </a:pPr>
            <a:r>
              <a:rPr lang="en-US" altLang="en-US" smtClean="0"/>
              <a:t> </a:t>
            </a:r>
            <a:r>
              <a:rPr lang="en-US" altLang="en-US" smtClean="0">
                <a:cs typeface="Arial" panose="020B0604020202020204" pitchFamily="34" charset="0"/>
              </a:rPr>
              <a:t>∆G</a:t>
            </a:r>
            <a:r>
              <a:rPr lang="en-US" altLang="en-US" smtClean="0">
                <a:latin typeface="Times New Roman" panose="02020603050405020304" pitchFamily="18" charset="0"/>
                <a:cs typeface="Times New Roman" panose="02020603050405020304" pitchFamily="18" charset="0"/>
              </a:rPr>
              <a:t>°</a:t>
            </a:r>
            <a:r>
              <a:rPr lang="en-US" altLang="en-US" smtClean="0">
                <a:cs typeface="Arial" panose="020B0604020202020204" pitchFamily="34" charset="0"/>
              </a:rPr>
              <a:t> = ∆H </a:t>
            </a:r>
            <a:r>
              <a:rPr lang="en-US" altLang="en-US" smtClean="0">
                <a:latin typeface="Times New Roman" panose="02020603050405020304" pitchFamily="18" charset="0"/>
                <a:cs typeface="Times New Roman" panose="02020603050405020304" pitchFamily="18" charset="0"/>
              </a:rPr>
              <a:t>°</a:t>
            </a:r>
            <a:r>
              <a:rPr lang="en-US" altLang="en-US" smtClean="0">
                <a:cs typeface="Arial" panose="020B0604020202020204" pitchFamily="34" charset="0"/>
              </a:rPr>
              <a:t> - T ∆S </a:t>
            </a:r>
            <a:r>
              <a:rPr lang="en-US" altLang="en-US" smtClean="0">
                <a:latin typeface="Times New Roman" panose="02020603050405020304" pitchFamily="18" charset="0"/>
                <a:cs typeface="Times New Roman" panose="02020603050405020304" pitchFamily="18" charset="0"/>
              </a:rPr>
              <a:t>°</a:t>
            </a:r>
            <a:r>
              <a:rPr lang="en-US" altLang="en-US" smtClean="0">
                <a:cs typeface="Arial" panose="020B0604020202020204" pitchFamily="34" charset="0"/>
              </a:rPr>
              <a:t> (T = in K)</a:t>
            </a:r>
          </a:p>
          <a:p>
            <a:pPr eaLnBrk="1" hangingPunct="1">
              <a:buFontTx/>
              <a:buNone/>
            </a:pPr>
            <a:endParaRPr lang="en-US" altLang="en-US" smtClean="0">
              <a:cs typeface="Arial" panose="020B0604020202020204" pitchFamily="34" charset="0"/>
            </a:endParaRPr>
          </a:p>
          <a:p>
            <a:pPr eaLnBrk="1" hangingPunct="1">
              <a:buFontTx/>
              <a:buNone/>
            </a:pPr>
            <a:endParaRPr lang="en-US" altLang="en-US"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99F2430-DAF2-4975-8E47-58D8D63FDE51}" type="slidenum">
              <a:rPr lang="en-US" altLang="en-US" sz="1400" smtClean="0"/>
              <a:pPr>
                <a:spcBef>
                  <a:spcPct val="0"/>
                </a:spcBef>
                <a:buFontTx/>
                <a:buNone/>
              </a:pPr>
              <a:t>83</a:t>
            </a:fld>
            <a:endParaRPr lang="en-US" altLang="en-US" sz="1400" smtClean="0"/>
          </a:p>
        </p:txBody>
      </p:sp>
      <p:graphicFrame>
        <p:nvGraphicFramePr>
          <p:cNvPr id="127077" name="Group 101"/>
          <p:cNvGraphicFramePr>
            <a:graphicFrameLocks noGrp="1"/>
          </p:cNvGraphicFramePr>
          <p:nvPr>
            <p:ph idx="1"/>
          </p:nvPr>
        </p:nvGraphicFramePr>
        <p:xfrm>
          <a:off x="381000" y="185738"/>
          <a:ext cx="8372475" cy="6675437"/>
        </p:xfrm>
        <a:graphic>
          <a:graphicData uri="http://schemas.openxmlformats.org/drawingml/2006/table">
            <a:tbl>
              <a:tblPr/>
              <a:tblGrid>
                <a:gridCol w="1482725">
                  <a:extLst>
                    <a:ext uri="{9D8B030D-6E8A-4147-A177-3AD203B41FA5}">
                      <a16:colId xmlns:a16="http://schemas.microsoft.com/office/drawing/2014/main" val="170350901"/>
                    </a:ext>
                  </a:extLst>
                </a:gridCol>
                <a:gridCol w="1357313">
                  <a:extLst>
                    <a:ext uri="{9D8B030D-6E8A-4147-A177-3AD203B41FA5}">
                      <a16:colId xmlns:a16="http://schemas.microsoft.com/office/drawing/2014/main" val="3309248066"/>
                    </a:ext>
                  </a:extLst>
                </a:gridCol>
                <a:gridCol w="1592262">
                  <a:extLst>
                    <a:ext uri="{9D8B030D-6E8A-4147-A177-3AD203B41FA5}">
                      <a16:colId xmlns:a16="http://schemas.microsoft.com/office/drawing/2014/main" val="3143123447"/>
                    </a:ext>
                  </a:extLst>
                </a:gridCol>
                <a:gridCol w="1252538">
                  <a:extLst>
                    <a:ext uri="{9D8B030D-6E8A-4147-A177-3AD203B41FA5}">
                      <a16:colId xmlns:a16="http://schemas.microsoft.com/office/drawing/2014/main" val="1793096415"/>
                    </a:ext>
                  </a:extLst>
                </a:gridCol>
                <a:gridCol w="2687637">
                  <a:extLst>
                    <a:ext uri="{9D8B030D-6E8A-4147-A177-3AD203B41FA5}">
                      <a16:colId xmlns:a16="http://schemas.microsoft.com/office/drawing/2014/main" val="1728668709"/>
                    </a:ext>
                  </a:extLst>
                </a:gridCol>
              </a:tblGrid>
              <a:tr h="240498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3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Enthalpy</a:t>
                      </a:r>
                      <a:r>
                        <a:rPr kumimoji="0" lang="en-US" altLang="en-US" sz="33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3300" b="1" i="0" u="sng"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3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Entropy</a:t>
                      </a:r>
                      <a:r>
                        <a:rPr kumimoji="0" lang="en-US" altLang="en-US" sz="33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3300" b="1" i="0" u="sng"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300" b="1" i="0" u="sng" strike="noStrike" cap="none" normalizeH="0" baseline="0" smtClean="0">
                          <a:ln>
                            <a:noFill/>
                          </a:ln>
                          <a:solidFill>
                            <a:schemeClr val="tx1"/>
                          </a:solidFill>
                          <a:effectLst/>
                          <a:latin typeface="Arial" panose="020B0604020202020204" pitchFamily="34" charset="0"/>
                        </a:rPr>
                        <a:t>  T</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3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Free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Energy</a:t>
                      </a:r>
                      <a:r>
                        <a:rPr kumimoji="0" lang="en-US" altLang="en-US" sz="33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300" b="1" i="0" u="sng" strike="noStrike" cap="none" normalizeH="0" baseline="0" smtClean="0">
                          <a:ln>
                            <a:noFill/>
                          </a:ln>
                          <a:solidFill>
                            <a:schemeClr val="tx1"/>
                          </a:solidFill>
                          <a:effectLst/>
                          <a:latin typeface="Arial" panose="020B0604020202020204" pitchFamily="34" charset="0"/>
                        </a:rPr>
                        <a:t>Spontaneity</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05386396"/>
                  </a:ext>
                </a:extLst>
              </a:tr>
              <a:tr h="103027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    -</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Low</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High</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Always spontaneous</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8727320"/>
                  </a:ext>
                </a:extLst>
              </a:tr>
              <a:tr h="103027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Low</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High</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Never spontaneous</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3314983"/>
                  </a:ext>
                </a:extLst>
              </a:tr>
              <a:tr h="103027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Low</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High</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rPr>
                        <a:t>Not spon. at low 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300" b="1" i="0" u="none" strike="noStrike" cap="none" normalizeH="0" baseline="0" smtClean="0">
                          <a:ln>
                            <a:noFill/>
                          </a:ln>
                          <a:solidFill>
                            <a:schemeClr val="tx1"/>
                          </a:solidFill>
                          <a:effectLst/>
                          <a:latin typeface="Arial" panose="020B0604020202020204" pitchFamily="34" charset="0"/>
                        </a:rPr>
                        <a:t>Spon. at high T</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1364695"/>
                  </a:ext>
                </a:extLst>
              </a:tr>
              <a:tr h="11796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Low</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High</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panose="020B0604020202020204" pitchFamily="34" charset="0"/>
                        </a:rPr>
                        <a:t>+</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300" b="1" i="0" u="none" strike="noStrike" cap="none" normalizeH="0" baseline="0" smtClean="0">
                          <a:ln>
                            <a:noFill/>
                          </a:ln>
                          <a:solidFill>
                            <a:schemeClr val="tx1"/>
                          </a:solidFill>
                          <a:effectLst/>
                          <a:latin typeface="Arial" panose="020B0604020202020204" pitchFamily="34" charset="0"/>
                        </a:rPr>
                        <a:t>Spon. At low 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Arial" panose="020B0604020202020204" pitchFamily="34" charset="0"/>
                        </a:rPr>
                        <a:t>Not spon. At high T</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6085215"/>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FE4AFF-CD39-48C4-B014-C27BDFCB7B76}" type="slidenum">
              <a:rPr lang="en-US" altLang="en-US" sz="1400" smtClean="0"/>
              <a:pPr>
                <a:spcBef>
                  <a:spcPct val="0"/>
                </a:spcBef>
                <a:buFontTx/>
                <a:buNone/>
              </a:pPr>
              <a:t>9</a:t>
            </a:fld>
            <a:endParaRPr lang="en-US" altLang="en-US" sz="1400" smtClean="0"/>
          </a:p>
        </p:txBody>
      </p:sp>
      <p:sp>
        <p:nvSpPr>
          <p:cNvPr id="12291" name="Rectangle 2"/>
          <p:cNvSpPr>
            <a:spLocks noGrp="1" noChangeArrowheads="1"/>
          </p:cNvSpPr>
          <p:nvPr>
            <p:ph type="title"/>
          </p:nvPr>
        </p:nvSpPr>
        <p:spPr/>
        <p:txBody>
          <a:bodyPr/>
          <a:lstStyle/>
          <a:p>
            <a:pPr eaLnBrk="1" hangingPunct="1"/>
            <a:r>
              <a:rPr lang="en-US" altLang="en-US" smtClean="0"/>
              <a:t>Endothermic</a:t>
            </a:r>
          </a:p>
        </p:txBody>
      </p:sp>
      <p:sp>
        <p:nvSpPr>
          <p:cNvPr id="12292" name="Rectangle 4"/>
          <p:cNvSpPr>
            <a:spLocks noGrp="1" noChangeArrowheads="1"/>
          </p:cNvSpPr>
          <p:nvPr>
            <p:ph type="body" sz="half" idx="1"/>
          </p:nvPr>
        </p:nvSpPr>
        <p:spPr>
          <a:xfrm>
            <a:off x="0" y="1981200"/>
            <a:ext cx="4762500" cy="4114800"/>
          </a:xfrm>
        </p:spPr>
        <p:txBody>
          <a:bodyPr/>
          <a:lstStyle/>
          <a:p>
            <a:pPr eaLnBrk="1" hangingPunct="1">
              <a:lnSpc>
                <a:spcPct val="90000"/>
              </a:lnSpc>
              <a:buFontTx/>
              <a:buNone/>
            </a:pPr>
            <a:r>
              <a:rPr lang="en-US" altLang="en-US" sz="2800" smtClean="0"/>
              <a:t>A reaction that absorbs heat from their surroundings. Thus heat flows into a system.</a:t>
            </a:r>
          </a:p>
          <a:p>
            <a:pPr eaLnBrk="1" hangingPunct="1">
              <a:lnSpc>
                <a:spcPct val="90000"/>
              </a:lnSpc>
              <a:buFontTx/>
              <a:buNone/>
            </a:pPr>
            <a:endParaRPr lang="en-US" altLang="en-US" sz="2800" smtClean="0"/>
          </a:p>
          <a:p>
            <a:pPr eaLnBrk="1" hangingPunct="1">
              <a:lnSpc>
                <a:spcPct val="90000"/>
              </a:lnSpc>
              <a:buFontTx/>
              <a:buNone/>
            </a:pPr>
            <a:r>
              <a:rPr lang="en-US" altLang="en-US" sz="2800" smtClean="0"/>
              <a:t>Endo = In to</a:t>
            </a:r>
          </a:p>
          <a:p>
            <a:pPr eaLnBrk="1" hangingPunct="1">
              <a:lnSpc>
                <a:spcPct val="90000"/>
              </a:lnSpc>
              <a:buFontTx/>
              <a:buNone/>
            </a:pPr>
            <a:endParaRPr lang="en-US" altLang="en-US" sz="2800" smtClean="0"/>
          </a:p>
          <a:p>
            <a:pPr eaLnBrk="1" hangingPunct="1">
              <a:lnSpc>
                <a:spcPct val="90000"/>
              </a:lnSpc>
              <a:buFontTx/>
              <a:buNone/>
            </a:pPr>
            <a:r>
              <a:rPr lang="en-US" altLang="en-US" sz="2800" smtClean="0"/>
              <a:t>+ q = (+ heat )</a:t>
            </a:r>
          </a:p>
          <a:p>
            <a:pPr eaLnBrk="1" hangingPunct="1">
              <a:lnSpc>
                <a:spcPct val="90000"/>
              </a:lnSpc>
              <a:buFontTx/>
              <a:buNone/>
            </a:pPr>
            <a:endParaRPr lang="en-US" altLang="en-US" sz="2800" smtClean="0"/>
          </a:p>
          <a:p>
            <a:pPr eaLnBrk="1" hangingPunct="1">
              <a:lnSpc>
                <a:spcPct val="90000"/>
              </a:lnSpc>
              <a:buFontTx/>
              <a:buNone/>
            </a:pPr>
            <a:endParaRPr lang="en-US" altLang="en-US" sz="2800" smtClean="0"/>
          </a:p>
        </p:txBody>
      </p:sp>
      <p:pic>
        <p:nvPicPr>
          <p:cNvPr id="12293" name="Picture 7" descr="FG07_0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6050" y="1600200"/>
            <a:ext cx="33750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2222</TotalTime>
  <Words>3150</Words>
  <Application>Microsoft Office PowerPoint</Application>
  <PresentationFormat>On-screen Show (4:3)</PresentationFormat>
  <Paragraphs>581</Paragraphs>
  <Slides>83</Slides>
  <Notes>8</Notes>
  <HiddenSlides>7</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83</vt:i4>
      </vt:variant>
    </vt:vector>
  </HeadingPairs>
  <TitlesOfParts>
    <vt:vector size="92" baseType="lpstr">
      <vt:lpstr>Arial</vt:lpstr>
      <vt:lpstr>Symbol</vt:lpstr>
      <vt:lpstr>Times New Roman</vt:lpstr>
      <vt:lpstr>Wingdings</vt:lpstr>
      <vt:lpstr>Verdana</vt:lpstr>
      <vt:lpstr>Calibri</vt:lpstr>
      <vt:lpstr>ＭＳ Ｐゴシック</vt:lpstr>
      <vt:lpstr>Times</vt:lpstr>
      <vt:lpstr>Default Design</vt:lpstr>
      <vt:lpstr>Thermochemistry   The study of energy </vt:lpstr>
      <vt:lpstr>6. 1 The Nature of Energy </vt:lpstr>
      <vt:lpstr>Kinetic Energy</vt:lpstr>
      <vt:lpstr>PowerPoint Presentation</vt:lpstr>
      <vt:lpstr>Energy Systems</vt:lpstr>
      <vt:lpstr>Types of Systems </vt:lpstr>
      <vt:lpstr>PowerPoint Presentation</vt:lpstr>
      <vt:lpstr>Exothermic </vt:lpstr>
      <vt:lpstr>Endothermic</vt:lpstr>
      <vt:lpstr>First law of thermodynamics </vt:lpstr>
      <vt:lpstr>PowerPoint Presentation</vt:lpstr>
      <vt:lpstr>1st Law of Thermodynamics</vt:lpstr>
      <vt:lpstr>Internal Energy</vt:lpstr>
      <vt:lpstr>Equation of the 1st  Law of Thermodynamics </vt:lpstr>
      <vt:lpstr>PowerPoint Presentation</vt:lpstr>
      <vt:lpstr>PowerPoint Presentation</vt:lpstr>
      <vt:lpstr>Work  (w) </vt:lpstr>
      <vt:lpstr>Heat (q) </vt:lpstr>
      <vt:lpstr>Example: </vt:lpstr>
      <vt:lpstr>Answer </vt:lpstr>
      <vt:lpstr>AP Example</vt:lpstr>
      <vt:lpstr>PowerPoint Presentation</vt:lpstr>
      <vt:lpstr>State Function</vt:lpstr>
      <vt:lpstr>Example </vt:lpstr>
      <vt:lpstr>Example </vt:lpstr>
      <vt:lpstr>Change in energy ΔE </vt:lpstr>
      <vt:lpstr>Dead Give away</vt:lpstr>
      <vt:lpstr>Change in energy ΔE </vt:lpstr>
      <vt:lpstr>Calculating Work (w) </vt:lpstr>
      <vt:lpstr>Example: </vt:lpstr>
      <vt:lpstr>Answer </vt:lpstr>
      <vt:lpstr>Homework </vt:lpstr>
      <vt:lpstr>6.2 Enthalpy and Calorimetry</vt:lpstr>
      <vt:lpstr>PowerPoint Presentation</vt:lpstr>
      <vt:lpstr>Where to Find ΔValues</vt:lpstr>
      <vt:lpstr>More enthalpy </vt:lpstr>
      <vt:lpstr>  Heat Of Formation  Hrxn  = H (products) – H (reactants) </vt:lpstr>
      <vt:lpstr>PowerPoint Presentation</vt:lpstr>
      <vt:lpstr>PowerPoint Presentation</vt:lpstr>
      <vt:lpstr>PowerPoint Presentation</vt:lpstr>
      <vt:lpstr>PowerPoint Presentation</vt:lpstr>
      <vt:lpstr>Example: </vt:lpstr>
      <vt:lpstr>PowerPoint Presentation</vt:lpstr>
      <vt:lpstr>Homework </vt:lpstr>
      <vt:lpstr>More Equations </vt:lpstr>
      <vt:lpstr>Calorimetry </vt:lpstr>
      <vt:lpstr>How it works</vt:lpstr>
      <vt:lpstr>Heat Capacity </vt:lpstr>
      <vt:lpstr>Specific Heat </vt:lpstr>
      <vt:lpstr>Example: </vt:lpstr>
      <vt:lpstr>Answer</vt:lpstr>
      <vt:lpstr>PowerPoint Presentation</vt:lpstr>
      <vt:lpstr>PowerPoint Presentation</vt:lpstr>
      <vt:lpstr>Example</vt:lpstr>
      <vt:lpstr>PowerPoint Presentation</vt:lpstr>
      <vt:lpstr>Homework</vt:lpstr>
      <vt:lpstr>6.3 Hess’s Law </vt:lpstr>
      <vt:lpstr>PowerPoint Presentation</vt:lpstr>
      <vt:lpstr>Calculations via Hess’s Law</vt:lpstr>
      <vt:lpstr> Solving Hess’s Law Problems</vt:lpstr>
      <vt:lpstr>PowerPoint Presentation</vt:lpstr>
      <vt:lpstr>PowerPoint Presentation</vt:lpstr>
      <vt:lpstr>PowerPoint Presentation</vt:lpstr>
      <vt:lpstr>Homework </vt:lpstr>
      <vt:lpstr>Second Law of Thermodynamics </vt:lpstr>
      <vt:lpstr>Thermodynamics vs. Kinetics</vt:lpstr>
      <vt:lpstr>Spontaneous Processes and Entropy</vt:lpstr>
      <vt:lpstr>PowerPoint Presentation</vt:lpstr>
      <vt:lpstr>The Expansion of An Ideal Gas Into an Evacuated Bulb</vt:lpstr>
      <vt:lpstr>PowerPoint Presentation</vt:lpstr>
      <vt:lpstr>PowerPoint Presentation</vt:lpstr>
      <vt:lpstr>Entropy  S </vt:lpstr>
      <vt:lpstr>Increasing S </vt:lpstr>
      <vt:lpstr>Entropy</vt:lpstr>
      <vt:lpstr>Temperature and Entropy </vt:lpstr>
      <vt:lpstr>Gauging S in reactions </vt:lpstr>
      <vt:lpstr>PowerPoint Presentation</vt:lpstr>
      <vt:lpstr>Entropy Change S°</vt:lpstr>
      <vt:lpstr>Gibbs Free Energy </vt:lpstr>
      <vt:lpstr>∆G = free energy change </vt:lpstr>
      <vt:lpstr>Free energy and equilibrium</vt:lpstr>
      <vt:lpstr>Bring it all together  ∆G ∆H ∆S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Thermochemistry</dc:title>
  <dc:creator>Jamie Hilliard</dc:creator>
  <cp:lastModifiedBy>Windows User</cp:lastModifiedBy>
  <cp:revision>61</cp:revision>
  <cp:lastPrinted>2016-11-18T12:02:02Z</cp:lastPrinted>
  <dcterms:created xsi:type="dcterms:W3CDTF">2006-11-12T23:32:48Z</dcterms:created>
  <dcterms:modified xsi:type="dcterms:W3CDTF">2019-03-10T23:05:57Z</dcterms:modified>
</cp:coreProperties>
</file>