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4" r:id="rId21"/>
    <p:sldId id="277" r:id="rId22"/>
    <p:sldId id="275" r:id="rId23"/>
    <p:sldId id="278" r:id="rId24"/>
    <p:sldId id="297" r:id="rId25"/>
    <p:sldId id="296" r:id="rId26"/>
    <p:sldId id="276" r:id="rId27"/>
    <p:sldId id="279" r:id="rId28"/>
    <p:sldId id="280" r:id="rId29"/>
    <p:sldId id="298" r:id="rId30"/>
    <p:sldId id="282" r:id="rId31"/>
    <p:sldId id="299" r:id="rId32"/>
    <p:sldId id="283" r:id="rId33"/>
    <p:sldId id="281" r:id="rId34"/>
    <p:sldId id="284" r:id="rId35"/>
    <p:sldId id="285" r:id="rId36"/>
    <p:sldId id="300" r:id="rId37"/>
    <p:sldId id="301" r:id="rId38"/>
    <p:sldId id="287" r:id="rId39"/>
    <p:sldId id="288" r:id="rId40"/>
    <p:sldId id="304" r:id="rId41"/>
    <p:sldId id="305" r:id="rId42"/>
    <p:sldId id="289" r:id="rId43"/>
    <p:sldId id="302" r:id="rId44"/>
    <p:sldId id="303" r:id="rId45"/>
    <p:sldId id="290" r:id="rId46"/>
    <p:sldId id="306" r:id="rId47"/>
    <p:sldId id="291" r:id="rId48"/>
    <p:sldId id="292" r:id="rId49"/>
    <p:sldId id="293" r:id="rId50"/>
    <p:sldId id="294" r:id="rId51"/>
    <p:sldId id="295" r:id="rId52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1EB63E-A89F-477C-828D-A8DACB4DD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4225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D14F44-5679-462A-B40A-D14B2F68D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738DF30D-5953-4A43-A984-D86230792202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6E586727-1559-403D-A010-C645C9A1346D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25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Oil is a mixture of nonpolar molecules that interact through London dispersion forces, which depend on molecule size. </a:t>
            </a:r>
            <a:r>
              <a:rPr lang="el-GR" altLang="en-US" smtClean="0">
                <a:latin typeface="Times" panose="02020603050405020304" pitchFamily="18" charset="0"/>
              </a:rPr>
              <a:t>Δ</a:t>
            </a:r>
            <a:r>
              <a:rPr lang="en-US" altLang="en-US" smtClean="0">
                <a:latin typeface="Times" panose="02020603050405020304" pitchFamily="18" charset="0"/>
              </a:rPr>
              <a:t>H</a:t>
            </a:r>
            <a:r>
              <a:rPr lang="en-US" altLang="en-US" baseline="-25000" smtClean="0">
                <a:latin typeface="Times" panose="02020603050405020304" pitchFamily="18" charset="0"/>
              </a:rPr>
              <a:t>1</a:t>
            </a:r>
            <a:r>
              <a:rPr lang="en-US" altLang="en-US" smtClean="0">
                <a:latin typeface="Times" panose="02020603050405020304" pitchFamily="18" charset="0"/>
              </a:rPr>
              <a:t> will be relatively large for the large oil molecules. The term </a:t>
            </a:r>
            <a:r>
              <a:rPr lang="el-GR" altLang="en-US" smtClean="0">
                <a:latin typeface="Times" panose="02020603050405020304" pitchFamily="18" charset="0"/>
              </a:rPr>
              <a:t>Δ</a:t>
            </a:r>
            <a:r>
              <a:rPr lang="en-US" altLang="en-US" smtClean="0">
                <a:latin typeface="Times" panose="02020603050405020304" pitchFamily="18" charset="0"/>
              </a:rPr>
              <a:t>H</a:t>
            </a:r>
            <a:r>
              <a:rPr lang="en-US" altLang="en-US" baseline="-25000" smtClean="0">
                <a:latin typeface="Times" panose="02020603050405020304" pitchFamily="18" charset="0"/>
              </a:rPr>
              <a:t>3</a:t>
            </a:r>
            <a:r>
              <a:rPr lang="en-US" altLang="en-US" smtClean="0">
                <a:latin typeface="Times" panose="02020603050405020304" pitchFamily="18" charset="0"/>
              </a:rPr>
              <a:t> will be small, since interactions between the nonpolar solute molecules and the polar water molecules will be negligible. However, </a:t>
            </a:r>
            <a:r>
              <a:rPr lang="el-GR" altLang="en-US" smtClean="0">
                <a:latin typeface="Times" panose="02020603050405020304" pitchFamily="18" charset="0"/>
              </a:rPr>
              <a:t>Δ</a:t>
            </a:r>
            <a:r>
              <a:rPr lang="en-US" altLang="en-US" smtClean="0">
                <a:latin typeface="Times" panose="02020603050405020304" pitchFamily="18" charset="0"/>
              </a:rPr>
              <a:t>H</a:t>
            </a:r>
            <a:r>
              <a:rPr lang="en-US" altLang="en-US" baseline="-25000" smtClean="0">
                <a:latin typeface="Times" panose="02020603050405020304" pitchFamily="18" charset="0"/>
              </a:rPr>
              <a:t>2</a:t>
            </a:r>
            <a:r>
              <a:rPr lang="en-US" altLang="en-US" smtClean="0">
                <a:latin typeface="Times" panose="02020603050405020304" pitchFamily="18" charset="0"/>
              </a:rPr>
              <a:t> will be large and positive because it takes considerable energy to overcome the hydrogen bonding forces among the water molecules to expand the solvent. Thus </a:t>
            </a:r>
            <a:r>
              <a:rPr lang="el-GR" altLang="en-US" smtClean="0">
                <a:latin typeface="Times" panose="02020603050405020304" pitchFamily="18" charset="0"/>
              </a:rPr>
              <a:t>Δ</a:t>
            </a:r>
            <a:r>
              <a:rPr lang="en-US" altLang="en-US" smtClean="0">
                <a:latin typeface="Times" panose="02020603050405020304" pitchFamily="18" charset="0"/>
              </a:rPr>
              <a:t>H</a:t>
            </a:r>
            <a:r>
              <a:rPr lang="en-US" altLang="en-US" baseline="-25000" smtClean="0">
                <a:latin typeface="Times" panose="02020603050405020304" pitchFamily="18" charset="0"/>
              </a:rPr>
              <a:t>soln</a:t>
            </a:r>
            <a:r>
              <a:rPr lang="en-US" altLang="en-US" smtClean="0">
                <a:latin typeface="Times" panose="02020603050405020304" pitchFamily="18" charset="0"/>
              </a:rPr>
              <a:t> will be large and positive because of the </a:t>
            </a:r>
            <a:r>
              <a:rPr lang="el-GR" altLang="en-US" smtClean="0">
                <a:latin typeface="Times" panose="02020603050405020304" pitchFamily="18" charset="0"/>
              </a:rPr>
              <a:t>Δ</a:t>
            </a:r>
            <a:r>
              <a:rPr lang="en-US" altLang="en-US" smtClean="0">
                <a:latin typeface="Times" panose="02020603050405020304" pitchFamily="18" charset="0"/>
              </a:rPr>
              <a:t>H</a:t>
            </a:r>
            <a:r>
              <a:rPr lang="en-US" altLang="en-US" baseline="-25000" smtClean="0">
                <a:latin typeface="Times" panose="02020603050405020304" pitchFamily="18" charset="0"/>
              </a:rPr>
              <a:t>1</a:t>
            </a:r>
            <a:r>
              <a:rPr lang="en-US" altLang="en-US" smtClean="0">
                <a:latin typeface="Times" panose="02020603050405020304" pitchFamily="18" charset="0"/>
              </a:rPr>
              <a:t> and </a:t>
            </a:r>
            <a:r>
              <a:rPr lang="el-GR" altLang="en-US" smtClean="0">
                <a:latin typeface="Times" panose="02020603050405020304" pitchFamily="18" charset="0"/>
              </a:rPr>
              <a:t>Δ</a:t>
            </a:r>
            <a:r>
              <a:rPr lang="en-US" altLang="en-US" smtClean="0">
                <a:latin typeface="Times" panose="02020603050405020304" pitchFamily="18" charset="0"/>
              </a:rPr>
              <a:t>H</a:t>
            </a:r>
            <a:r>
              <a:rPr lang="en-US" altLang="en-US" baseline="-25000" smtClean="0">
                <a:latin typeface="Times" panose="02020603050405020304" pitchFamily="18" charset="0"/>
              </a:rPr>
              <a:t>2</a:t>
            </a:r>
            <a:r>
              <a:rPr lang="en-US" altLang="en-US" smtClean="0">
                <a:latin typeface="Times" panose="02020603050405020304" pitchFamily="18" charset="0"/>
              </a:rPr>
              <a:t> terms. Since a large amount of energy would have to be expended to form an oil-water solution, this process does not occur to any appreciable extent.</a:t>
            </a:r>
            <a:endParaRPr lang="el-GR" altLang="en-US" smtClean="0">
              <a:latin typeface="Times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0EEEA41-2707-469D-B356-5C540F924199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29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43FC4657-899C-491E-940B-63363AE0561B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31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CBA4742-5E04-4FB4-930A-8F264D5A0F4A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37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3F78-4EDE-424C-961F-2D23C05A7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8870-B504-4FDB-B986-7787E918B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5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E1-BB9A-4C27-9A58-A17FA3580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25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A23A-E4DA-4C18-9313-79B582240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9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02BC-5E4A-493B-86C2-A32688F94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7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8752-05E1-424A-A24E-C92FC57FE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88BC-A829-4DBD-881B-9690F5AF1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6F8D-D70B-4310-A2E9-457EE4750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03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FF8A-3A8F-4C2E-8932-164E175F5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D9D9-8025-4EC0-862D-211A224DA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3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CD735-2207-4517-9CB7-E6AC8D1A4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9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CF44-84A2-4B4D-A0DE-E2ED7A06C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7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D65750-AA9C-4F1E-82B0-7FB96DD1D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norton.com/college/chemistry/gilbert2/tutorials/interface.asp?chapter=chapter_13&amp;folder=dissolu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wnorton.com/college/chemistry/gilbert2/tutorials/interface.asp?chapter=chapter_13&amp;folder=dissolu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wnorton.com/college/chemistry/gilbert2/tutorials/interface.asp?chapter=chapter_10&amp;folder=henrys_law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www.wwnorton.com/college/chemistry/gilbert2/tutorials/interface.asp?chapter=chapter_10&amp;folder=raoults_law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hyperlink" Target="boil_point_liquid_vapor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norton.com/college/chemistry/gilbert2/tutorials/interface.asp?chapter=chapter_10&amp;folder=colligativ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hyperlink" Target="freezing_point_solid_l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hyperlink" Target="freezing_point_add_sol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hyperlink" Target="boil_point_liquid_vapor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hyperlink" Target="boil_point_add_solute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hyperlink" Target="osmosis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D8DCF-E531-4955-80FD-D69BAA7864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/>
              <a:t>Chapter 11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Properties of Solutions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Chapter 9 in PR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9/75 M.C questions  Appears almost every year in free response section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4543BD-4ADD-47C5-ACCD-9CE3AAA7CDE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solution is prepared by mixing 62.6 ml of benzene (C</a:t>
            </a:r>
            <a:r>
              <a:rPr lang="en-US" altLang="en-US" baseline="-25000" smtClean="0"/>
              <a:t>6</a:t>
            </a:r>
            <a:r>
              <a:rPr lang="en-US" altLang="en-US" smtClean="0"/>
              <a:t>H</a:t>
            </a:r>
            <a:r>
              <a:rPr lang="en-US" altLang="en-US" baseline="-25000" smtClean="0"/>
              <a:t>6</a:t>
            </a:r>
            <a:r>
              <a:rPr lang="en-US" altLang="en-US" smtClean="0"/>
              <a:t> density = 0.879 g/ml mm= 78amu) with 80.3 ml of toluene (C</a:t>
            </a:r>
            <a:r>
              <a:rPr lang="en-US" altLang="en-US" baseline="-25000" smtClean="0"/>
              <a:t>7</a:t>
            </a:r>
            <a:r>
              <a:rPr lang="en-US" altLang="en-US" smtClean="0"/>
              <a:t>H</a:t>
            </a:r>
            <a:r>
              <a:rPr lang="en-US" altLang="en-US" baseline="-25000" smtClean="0"/>
              <a:t>8 </a:t>
            </a:r>
            <a:r>
              <a:rPr lang="en-US" altLang="en-US" smtClean="0"/>
              <a:t>density= 0.867 g/ml mm= 92).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6600CC"/>
                </a:solidFill>
              </a:rPr>
              <a:t>Calculate the mole fraction of these two components.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B15FC1-C1C5-4F72-95B7-6960EC3E48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6629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Determine solute and solvent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Plug and chug 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0.867 = </a:t>
            </a:r>
            <a:r>
              <a:rPr lang="en-US" altLang="en-US" sz="2500" u="sng" smtClean="0"/>
              <a:t>mass</a:t>
            </a:r>
            <a:r>
              <a:rPr lang="en-US" altLang="en-US" sz="2500" smtClean="0"/>
              <a:t> = 69.6 g = .756 mol  (toluene)  </a:t>
            </a:r>
            <a:r>
              <a:rPr lang="en-US" altLang="en-US" sz="2500" b="1" smtClean="0"/>
              <a:t>SOLVENT</a:t>
            </a:r>
            <a:endParaRPr lang="en-US" altLang="en-US" sz="25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             80.3</a:t>
            </a:r>
          </a:p>
          <a:p>
            <a:pPr marL="609600" indent="-609600" eaLnBrk="1" hangingPunct="1">
              <a:buFontTx/>
              <a:buNone/>
            </a:pPr>
            <a:endParaRPr lang="en-US" altLang="en-US" sz="25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0.879 = </a:t>
            </a:r>
            <a:r>
              <a:rPr lang="en-US" altLang="en-US" sz="2500" u="sng" smtClean="0"/>
              <a:t>mass</a:t>
            </a:r>
            <a:r>
              <a:rPr lang="en-US" altLang="en-US" sz="2500" smtClean="0"/>
              <a:t> = 55.0 g  = .705 mol (benzene)   solute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             62.6</a:t>
            </a:r>
          </a:p>
          <a:p>
            <a:pPr marL="609600" indent="-609600" eaLnBrk="1" hangingPunct="1">
              <a:buFontTx/>
              <a:buNone/>
            </a:pPr>
            <a:endParaRPr lang="en-US" altLang="en-US" sz="25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MF=          </a:t>
            </a:r>
            <a:r>
              <a:rPr lang="en-US" altLang="en-US" sz="2500" u="sng" smtClean="0"/>
              <a:t>   0.705    </a:t>
            </a:r>
            <a:r>
              <a:rPr lang="en-US" altLang="en-US" sz="2500" smtClean="0"/>
              <a:t>            =      </a:t>
            </a:r>
            <a:r>
              <a:rPr lang="en-US" altLang="en-US" sz="2500" smtClean="0">
                <a:solidFill>
                  <a:srgbClr val="6600CC"/>
                </a:solidFill>
              </a:rPr>
              <a:t>0.48 mol solute</a:t>
            </a:r>
            <a:endParaRPr lang="en-US" altLang="en-US" sz="2500" u="sng" smtClean="0">
              <a:solidFill>
                <a:srgbClr val="6600CC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               0.705 + 0.756</a:t>
            </a:r>
          </a:p>
          <a:p>
            <a:pPr marL="609600" indent="-609600" eaLnBrk="1" hangingPunct="1">
              <a:buFontTx/>
              <a:buNone/>
            </a:pPr>
            <a:endParaRPr lang="en-US" altLang="en-US" sz="25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500" smtClean="0"/>
              <a:t>   1 - 0.48  = </a:t>
            </a:r>
            <a:r>
              <a:rPr lang="en-US" altLang="en-US" sz="2500" smtClean="0">
                <a:solidFill>
                  <a:srgbClr val="6600CC"/>
                </a:solidFill>
              </a:rPr>
              <a:t>0.52 mol solvent</a:t>
            </a:r>
            <a:r>
              <a:rPr lang="en-US" altLang="en-US" sz="2500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04DDE1-16D3-46E4-8A7D-CF6C8C2908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Mass Percent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                 </a:t>
            </a:r>
            <a:r>
              <a:rPr lang="en-US" altLang="en-US" u="sng" smtClean="0"/>
              <a:t>mass of solute</a:t>
            </a:r>
            <a:r>
              <a:rPr lang="en-US" altLang="en-US" smtClean="0"/>
              <a:t>  x 100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        mass of solution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FYI: solution = </a:t>
            </a:r>
            <a:r>
              <a:rPr lang="en-US" altLang="en-US" b="1" smtClean="0"/>
              <a:t>SOLVENT </a:t>
            </a:r>
            <a:r>
              <a:rPr lang="en-US" altLang="en-US" smtClean="0"/>
              <a:t> + solute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373455-99D7-4155-82B3-6ED15B34A2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solution is made containing 6.9 g of NaOH and 100g of water. What is the percent by mass of solute in solution?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9385A-7854-4FF0-9EB9-A2A8A7948CA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Answer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smtClean="0"/>
              <a:t> </a:t>
            </a:r>
            <a:r>
              <a:rPr lang="en-US" altLang="en-US" smtClean="0"/>
              <a:t>                 </a:t>
            </a:r>
            <a:r>
              <a:rPr lang="en-US" altLang="en-US" u="sng" smtClean="0"/>
              <a:t>mass of solute</a:t>
            </a:r>
            <a:r>
              <a:rPr lang="en-US" altLang="en-US" smtClean="0"/>
              <a:t>     x 100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        mass of solution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                       </a:t>
            </a:r>
            <a:r>
              <a:rPr lang="en-US" altLang="en-US" u="sng" smtClean="0"/>
              <a:t>6.9</a:t>
            </a:r>
            <a:r>
              <a:rPr lang="en-US" altLang="en-US" smtClean="0"/>
              <a:t>     X 100   = 6.5% solute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          100 + 6.9</a:t>
            </a:r>
            <a:endParaRPr lang="en-US" altLang="en-US" u="sng" smtClean="0"/>
          </a:p>
          <a:p>
            <a:pPr eaLnBrk="1" hangingPunct="1">
              <a:buFontTx/>
              <a:buNone/>
            </a:pPr>
            <a:endParaRPr lang="en-US" alt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1D5DD7-4383-4615-8FED-3007B7C8E74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Molality (m)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number of moles of solute in one kg of </a:t>
            </a:r>
            <a:r>
              <a:rPr lang="en-US" altLang="en-US" b="1" smtClean="0"/>
              <a:t>SOLVENT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  =        </a:t>
            </a:r>
            <a:r>
              <a:rPr lang="en-US" altLang="en-US" u="sng" smtClean="0"/>
              <a:t>moles solute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  kg </a:t>
            </a:r>
            <a:r>
              <a:rPr lang="en-US" altLang="en-US" b="1" smtClean="0"/>
              <a:t>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32146-A274-40D2-8490-F04144551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Determine the molality of a solution that contains 36.5 g of naphthalene C</a:t>
            </a:r>
            <a:r>
              <a:rPr lang="en-US" altLang="en-US" baseline="-25000" smtClean="0"/>
              <a:t>10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r>
              <a:rPr lang="en-US" altLang="en-US" smtClean="0"/>
              <a:t> \in 420 g of toluene C</a:t>
            </a:r>
            <a:r>
              <a:rPr lang="en-US" altLang="en-US" baseline="-25000" smtClean="0"/>
              <a:t>7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41F00-C2CB-4D07-A90E-6E923789D0D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Answer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Molality = </a:t>
            </a:r>
            <a:r>
              <a:rPr lang="en-US" altLang="en-US" u="sng" smtClean="0"/>
              <a:t>moles solute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          kg </a:t>
            </a:r>
            <a:r>
              <a:rPr lang="en-US" altLang="en-US" b="1" smtClean="0"/>
              <a:t>SOLVENT</a:t>
            </a: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36.5 g naphthalene = .285 moles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420 g toluene = .42 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= .285/.42 = 0.679 moles/kg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40DCE-BAC7-4D79-B1D5-9C563E4606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 new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Pg 554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#’s 29,31,32,36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Solutions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DE82F4-3FD2-4926-BB56-3FF3E28542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Attractive Forces in Solutions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1. solute – solute interactions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 2. </a:t>
            </a:r>
            <a:r>
              <a:rPr lang="en-US" altLang="en-US" b="1" smtClean="0"/>
              <a:t>SOLVENT</a:t>
            </a:r>
            <a:r>
              <a:rPr lang="en-US" altLang="en-US" smtClean="0"/>
              <a:t> – solute interactions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 3. </a:t>
            </a:r>
            <a:r>
              <a:rPr lang="en-US" altLang="en-US" b="1" smtClean="0"/>
              <a:t>SOLVENT</a:t>
            </a:r>
            <a:r>
              <a:rPr lang="en-US" altLang="en-US" smtClean="0"/>
              <a:t> – </a:t>
            </a:r>
            <a:r>
              <a:rPr lang="en-US" altLang="en-US" b="1" smtClean="0"/>
              <a:t>SOLVENT</a:t>
            </a:r>
            <a:r>
              <a:rPr lang="en-US" altLang="en-US" smtClean="0"/>
              <a:t> interactions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AC919-07FF-43BF-ABE1-6801BDC6D6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Solution Process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Solutions are formed when a substance disappears uniformly throughout another substance.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When NaCl is added to water the water molecules orient themselves on the surfae of the 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C04BFD-9F5E-4327-A558-A27C1B8220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 of Solution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net enthalpy change is forming a solution is the sum of enthalpy changes that correspond to each of these three interactions.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hlinkClick r:id="rId2"/>
              </a:rPr>
              <a:t>Enthalpy of solutions tutorial 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aseline="-25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   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B2C02-C49D-4EFB-9C8E-6395BB2563D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l-GR" altLang="en-US" smtClean="0"/>
              <a:t>Δ</a:t>
            </a:r>
            <a:r>
              <a:rPr lang="en-US" altLang="en-US" smtClean="0"/>
              <a:t>H</a:t>
            </a:r>
            <a:r>
              <a:rPr lang="en-US" altLang="en-US" baseline="-25000" smtClean="0"/>
              <a:t>soln </a:t>
            </a:r>
            <a:r>
              <a:rPr lang="en-US" altLang="en-US" smtClean="0"/>
              <a:t>= </a:t>
            </a:r>
            <a:r>
              <a:rPr lang="el-GR" altLang="en-US" smtClean="0"/>
              <a:t>Δ</a:t>
            </a:r>
            <a:r>
              <a:rPr lang="en-US" altLang="en-US" smtClean="0"/>
              <a:t>H1</a:t>
            </a:r>
            <a:r>
              <a:rPr lang="en-US" altLang="en-US" baseline="-25000" smtClean="0"/>
              <a:t>solu-solu</a:t>
            </a:r>
            <a:r>
              <a:rPr lang="en-US" altLang="en-US" smtClean="0"/>
              <a:t> + </a:t>
            </a:r>
            <a:r>
              <a:rPr lang="el-GR" altLang="en-US" smtClean="0"/>
              <a:t>Δ</a:t>
            </a:r>
            <a:r>
              <a:rPr lang="en-US" altLang="en-US" smtClean="0"/>
              <a:t>H2</a:t>
            </a:r>
            <a:r>
              <a:rPr lang="en-US" altLang="en-US" baseline="-25000" smtClean="0"/>
              <a:t>solv-solv</a:t>
            </a:r>
            <a:r>
              <a:rPr lang="en-US" altLang="en-US" smtClean="0"/>
              <a:t> + </a:t>
            </a:r>
            <a:r>
              <a:rPr lang="el-GR" altLang="en-US" smtClean="0"/>
              <a:t>Δ</a:t>
            </a:r>
            <a:r>
              <a:rPr lang="en-US" altLang="en-US" smtClean="0"/>
              <a:t>H3</a:t>
            </a:r>
            <a:r>
              <a:rPr lang="en-US" altLang="en-US" baseline="-25000" smtClean="0"/>
              <a:t>solu-solv</a:t>
            </a:r>
          </a:p>
        </p:txBody>
      </p:sp>
      <p:pic>
        <p:nvPicPr>
          <p:cNvPr id="24580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7200"/>
            <a:ext cx="7143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E6191A-583A-4190-8BD2-EDD670350B4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5867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soln </a:t>
            </a:r>
            <a:r>
              <a:rPr lang="en-US" altLang="en-US" sz="2800" smtClean="0"/>
              <a:t>= </a:t>
            </a: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solu-solu</a:t>
            </a:r>
            <a:r>
              <a:rPr lang="en-US" altLang="en-US" sz="2800" smtClean="0"/>
              <a:t> + </a:t>
            </a: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solv-solv</a:t>
            </a:r>
            <a:r>
              <a:rPr lang="en-US" altLang="en-US" sz="2800" smtClean="0"/>
              <a:t> + </a:t>
            </a: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solu-solv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solu-solu </a:t>
            </a:r>
            <a:r>
              <a:rPr lang="en-US" altLang="en-US" sz="2800" smtClean="0"/>
              <a:t> = energy to separate solutes from each other (endotheric process)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solv-solv</a:t>
            </a:r>
            <a:r>
              <a:rPr lang="en-US" altLang="en-US" sz="2800" smtClean="0"/>
              <a:t> = energy to separate solvents from each other (endotheric process)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solu-solv </a:t>
            </a:r>
            <a:r>
              <a:rPr lang="en-US" altLang="en-US" sz="2800" smtClean="0"/>
              <a:t> = energy between solute and solvent particles forming (exothermic process)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800" smtClean="0"/>
              <a:t>Δ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soln</a:t>
            </a:r>
            <a:r>
              <a:rPr lang="en-US" altLang="en-US" sz="2800" smtClean="0"/>
              <a:t> = can be endothermic or exothermic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FYI: if too endothermic a solution will NOT form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09D85C-E297-4A77-9585-F60D1F520D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pic>
        <p:nvPicPr>
          <p:cNvPr id="26627" name="Picture 5" descr="FG13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 Energy Terms for Various Types of Solutes and Solvents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82B5B-E254-494F-86BB-AE75E0BF402C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316420" name="Group 4"/>
          <p:cNvGraphicFramePr>
            <a:graphicFrameLocks noGrp="1"/>
          </p:cNvGraphicFramePr>
          <p:nvPr/>
        </p:nvGraphicFramePr>
        <p:xfrm>
          <a:off x="228600" y="1981200"/>
          <a:ext cx="8763000" cy="4600576"/>
        </p:xfrm>
        <a:graphic>
          <a:graphicData uri="http://schemas.openxmlformats.org/drawingml/2006/table">
            <a:tbl>
              <a:tblPr/>
              <a:tblGrid>
                <a:gridCol w="250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soln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Outcome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Polar solute, polar solvent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Large, negative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Solution forms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Nonpolar solute, polar solvent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Large, positive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No solution forms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Nonpolar solute, nonpolar solvent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Solution forms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Polar solute, nonpolar solvent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Small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Large, positive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5575"/>
                        </a:buClr>
                        <a:buFont typeface="Wingdings" panose="05000000000000000000" pitchFamily="2" charset="2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MS PGothic" panose="020B0600070205080204" pitchFamily="34" charset="-128"/>
                        </a:rPr>
                        <a:t>No solution forms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04938"/>
            <a:ext cx="8572500" cy="17526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Explain why water and oil (a long chain  hydrocarbon) </a:t>
            </a:r>
            <a:r>
              <a:rPr lang="en-US" altLang="en-US" sz="280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mix</a:t>
            </a:r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. In your explanation, be sure to address how </a:t>
            </a:r>
            <a:r>
              <a:rPr lang="el-GR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altLang="en-US" sz="2800" i="1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 plays a role.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EFC89-2127-4EEA-9B6C-816ADA9AE7DD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3581400" cy="46037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CHECK!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971800"/>
            <a:ext cx="7391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" panose="02020603050405020304" pitchFamily="18" charset="0"/>
              </a:rPr>
              <a:t>Oil is a mixture of nonpolar molecules that interact through London dispersion forces, which depend on molecule size. </a:t>
            </a:r>
            <a:r>
              <a:rPr lang="el-GR" altLang="en-US" sz="1800">
                <a:latin typeface="Times" panose="02020603050405020304" pitchFamily="18" charset="0"/>
              </a:rPr>
              <a:t>Δ</a:t>
            </a:r>
            <a:r>
              <a:rPr lang="en-US" altLang="en-US" sz="1800">
                <a:latin typeface="Times" panose="02020603050405020304" pitchFamily="18" charset="0"/>
              </a:rPr>
              <a:t>H</a:t>
            </a:r>
            <a:r>
              <a:rPr lang="en-US" altLang="en-US" sz="1800" baseline="-25000">
                <a:latin typeface="Times" panose="02020603050405020304" pitchFamily="18" charset="0"/>
              </a:rPr>
              <a:t>1</a:t>
            </a:r>
            <a:r>
              <a:rPr lang="en-US" altLang="en-US" sz="1800">
                <a:latin typeface="Times" panose="02020603050405020304" pitchFamily="18" charset="0"/>
              </a:rPr>
              <a:t> will be relatively large for the large oil molecules. The term </a:t>
            </a:r>
            <a:r>
              <a:rPr lang="el-GR" altLang="en-US" sz="1800">
                <a:latin typeface="Times" panose="02020603050405020304" pitchFamily="18" charset="0"/>
              </a:rPr>
              <a:t>Δ</a:t>
            </a:r>
            <a:r>
              <a:rPr lang="en-US" altLang="en-US" sz="1800">
                <a:latin typeface="Times" panose="02020603050405020304" pitchFamily="18" charset="0"/>
              </a:rPr>
              <a:t>H</a:t>
            </a:r>
            <a:r>
              <a:rPr lang="en-US" altLang="en-US" sz="1800" baseline="-25000">
                <a:latin typeface="Times" panose="02020603050405020304" pitchFamily="18" charset="0"/>
              </a:rPr>
              <a:t>3</a:t>
            </a:r>
            <a:r>
              <a:rPr lang="en-US" altLang="en-US" sz="1800">
                <a:latin typeface="Times" panose="02020603050405020304" pitchFamily="18" charset="0"/>
              </a:rPr>
              <a:t> will be small, since interactions between the nonpolar solute molecules and the polar water molecules will be negligible. However, </a:t>
            </a:r>
            <a:r>
              <a:rPr lang="el-GR" altLang="en-US" sz="1800">
                <a:latin typeface="Times" panose="02020603050405020304" pitchFamily="18" charset="0"/>
              </a:rPr>
              <a:t>Δ</a:t>
            </a:r>
            <a:r>
              <a:rPr lang="en-US" altLang="en-US" sz="1800">
                <a:latin typeface="Times" panose="02020603050405020304" pitchFamily="18" charset="0"/>
              </a:rPr>
              <a:t>H</a:t>
            </a:r>
            <a:r>
              <a:rPr lang="en-US" altLang="en-US" sz="1800" baseline="-25000">
                <a:latin typeface="Times" panose="02020603050405020304" pitchFamily="18" charset="0"/>
              </a:rPr>
              <a:t>2</a:t>
            </a:r>
            <a:r>
              <a:rPr lang="en-US" altLang="en-US" sz="1800">
                <a:latin typeface="Times" panose="02020603050405020304" pitchFamily="18" charset="0"/>
              </a:rPr>
              <a:t> will be large and positive because it takes considerable energy to overcome the hydrogen bonding forces among the water molecules to expand the solvent. Thus </a:t>
            </a:r>
            <a:r>
              <a:rPr lang="el-GR" altLang="en-US" sz="1800">
                <a:latin typeface="Times" panose="02020603050405020304" pitchFamily="18" charset="0"/>
              </a:rPr>
              <a:t>Δ</a:t>
            </a:r>
            <a:r>
              <a:rPr lang="en-US" altLang="en-US" sz="1800">
                <a:latin typeface="Times" panose="02020603050405020304" pitchFamily="18" charset="0"/>
              </a:rPr>
              <a:t>H</a:t>
            </a:r>
            <a:r>
              <a:rPr lang="en-US" altLang="en-US" sz="1800" baseline="-25000">
                <a:latin typeface="Times" panose="02020603050405020304" pitchFamily="18" charset="0"/>
              </a:rPr>
              <a:t>soln</a:t>
            </a:r>
            <a:r>
              <a:rPr lang="en-US" altLang="en-US" sz="1800">
                <a:latin typeface="Times" panose="02020603050405020304" pitchFamily="18" charset="0"/>
              </a:rPr>
              <a:t> will be large and positive because of the </a:t>
            </a:r>
            <a:r>
              <a:rPr lang="el-GR" altLang="en-US" sz="1800">
                <a:latin typeface="Times" panose="02020603050405020304" pitchFamily="18" charset="0"/>
              </a:rPr>
              <a:t>Δ</a:t>
            </a:r>
            <a:r>
              <a:rPr lang="en-US" altLang="en-US" sz="1800">
                <a:latin typeface="Times" panose="02020603050405020304" pitchFamily="18" charset="0"/>
              </a:rPr>
              <a:t>H</a:t>
            </a:r>
            <a:r>
              <a:rPr lang="en-US" altLang="en-US" sz="1800" baseline="-25000">
                <a:latin typeface="Times" panose="02020603050405020304" pitchFamily="18" charset="0"/>
              </a:rPr>
              <a:t>1</a:t>
            </a:r>
            <a:r>
              <a:rPr lang="en-US" altLang="en-US" sz="1800">
                <a:latin typeface="Times" panose="02020603050405020304" pitchFamily="18" charset="0"/>
              </a:rPr>
              <a:t> and </a:t>
            </a:r>
            <a:r>
              <a:rPr lang="el-GR" altLang="en-US" sz="1800">
                <a:latin typeface="Times" panose="02020603050405020304" pitchFamily="18" charset="0"/>
              </a:rPr>
              <a:t>Δ</a:t>
            </a:r>
            <a:r>
              <a:rPr lang="en-US" altLang="en-US" sz="1800">
                <a:latin typeface="Times" panose="02020603050405020304" pitchFamily="18" charset="0"/>
              </a:rPr>
              <a:t>H</a:t>
            </a:r>
            <a:r>
              <a:rPr lang="en-US" altLang="en-US" sz="1800" baseline="-25000">
                <a:latin typeface="Times" panose="02020603050405020304" pitchFamily="18" charset="0"/>
              </a:rPr>
              <a:t>2</a:t>
            </a:r>
            <a:r>
              <a:rPr lang="en-US" altLang="en-US" sz="1800">
                <a:latin typeface="Times" panose="02020603050405020304" pitchFamily="18" charset="0"/>
              </a:rPr>
              <a:t> terms. Since a large amount of energy would have to be expended to form an oil-water solution, this process does not occur to any appreciable extent.</a:t>
            </a:r>
            <a:endParaRPr lang="el-GR" altLang="en-US" sz="1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A55C32-D62A-44E8-9D3F-F6D801BD469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smtClean="0">
                <a:hlinkClick r:id="rId2"/>
              </a:rPr>
              <a:t>More types of solutions</a:t>
            </a:r>
            <a:endParaRPr lang="en-US" alt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smtClean="0"/>
              <a:t>Unsaturated solution:</a:t>
            </a:r>
            <a:r>
              <a:rPr lang="en-US" altLang="en-US" smtClean="0"/>
              <a:t> solutions containing less solute than a saturated solution</a:t>
            </a:r>
            <a:endParaRPr lang="en-US" altLang="en-US" u="sng" smtClean="0"/>
          </a:p>
          <a:p>
            <a:pPr eaLnBrk="1" hangingPunct="1">
              <a:buFontTx/>
              <a:buNone/>
            </a:pPr>
            <a:endParaRPr lang="en-US" altLang="en-US" u="sng" smtClean="0"/>
          </a:p>
          <a:p>
            <a:pPr eaLnBrk="1" hangingPunct="1">
              <a:buFontTx/>
              <a:buNone/>
            </a:pPr>
            <a:r>
              <a:rPr lang="en-US" altLang="en-US" u="sng" smtClean="0"/>
              <a:t>Saturated:</a:t>
            </a:r>
            <a:r>
              <a:rPr lang="en-US" altLang="en-US" smtClean="0"/>
              <a:t> solution is in equilibrium with dissolved solute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1749" name="Picture 7" descr="satu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7163"/>
            <a:ext cx="48768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 More types of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817EBD-48E1-4BE0-802C-1491B3895A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Supersaturated solution: unstable and solute will crystallize to give a saturated solution.</a:t>
            </a:r>
          </a:p>
        </p:txBody>
      </p:sp>
      <p:pic>
        <p:nvPicPr>
          <p:cNvPr id="32773" name="Picture 8" descr="FG13_02-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71850"/>
            <a:ext cx="7305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32155-27BF-4C3A-B00E-F36A78D5CE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that effect solubility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components of solution</a:t>
            </a:r>
          </a:p>
          <a:p>
            <a:pPr lvl="1" eaLnBrk="1" hangingPunct="1"/>
            <a:r>
              <a:rPr lang="en-US" altLang="en-US" smtClean="0"/>
              <a:t>Like dissolves like if not…precipitate forms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Pressure</a:t>
            </a:r>
          </a:p>
          <a:p>
            <a:pPr lvl="1" eaLnBrk="1" hangingPunct="1"/>
            <a:r>
              <a:rPr lang="en-US" altLang="en-US" smtClean="0"/>
              <a:t>The solubility of a gas ↑as pressure over the solvent 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65138" indent="-465138" eaLnBrk="1" hangingPunct="1"/>
            <a:r>
              <a:rPr lang="en-US" altLang="en-US" sz="3300" smtClean="0">
                <a:latin typeface="Calibri" panose="020F0502020204030204" pitchFamily="34" charset="0"/>
                <a:cs typeface="Calibri" panose="020F0502020204030204" pitchFamily="34" charset="0"/>
              </a:rPr>
              <a:t>Amount of gas dissolved in a solution is directly proportional to the pressure of the gas above the solution.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B5CF9-B9F2-43A6-8AA7-80E2722BF167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482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209800"/>
            <a:ext cx="7131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99436C-CD2F-4E46-A691-DCAC6ACA72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Solvation… </a:t>
            </a:r>
            <a:r>
              <a:rPr lang="en-US" altLang="en-US" sz="3300" smtClean="0"/>
              <a:t>(no not like at church)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clustering of molecules around the solute particle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D76D94-C894-4EBF-82E1-07D787087F5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Temperature effects pressure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Solubility  of a gas ↓ as temperature ↑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Solubility of ionic compounds ↑temperature ↑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7563" y="717550"/>
            <a:ext cx="3771900" cy="6985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12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500" smtClean="0">
                <a:latin typeface="Calibri" panose="020F0502020204030204" pitchFamily="34" charset="0"/>
                <a:cs typeface="Calibri" panose="020F0502020204030204" pitchFamily="34" charset="0"/>
              </a:rPr>
              <a:t>Solubilites of Several Solids as a Function of Temperature</a:t>
            </a:r>
            <a:br>
              <a:rPr lang="en-US" altLang="en-US" sz="15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15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9DFF8-6E51-490F-A350-28874A458AE9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789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416050"/>
            <a:ext cx="3944938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1"/>
          <p:cNvSpPr>
            <a:spLocks noChangeArrowheads="1"/>
          </p:cNvSpPr>
          <p:nvPr/>
        </p:nvSpPr>
        <p:spPr bwMode="auto">
          <a:xfrm>
            <a:off x="88900" y="1333500"/>
            <a:ext cx="39497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Although the solubility of most solids in water increases with temperature, the solubilities of some substances decrease with increasing temperature.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Can you find an example of this?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8196C-C80A-4376-80DB-4B50D66738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Colligative Properties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Properties of the solution that depend on the number of solute particles in the solution.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Vapor pressure lowering (Raoult’s Law)</a:t>
            </a:r>
          </a:p>
          <a:p>
            <a:pPr lvl="1" eaLnBrk="1" hangingPunct="1"/>
            <a:r>
              <a:rPr lang="en-US" altLang="en-US" sz="2400" smtClean="0"/>
              <a:t>Freezing point depression</a:t>
            </a:r>
          </a:p>
          <a:p>
            <a:pPr lvl="1" eaLnBrk="1" hangingPunct="1"/>
            <a:r>
              <a:rPr lang="en-US" altLang="en-US" sz="2400" smtClean="0"/>
              <a:t>Boiling point elevation</a:t>
            </a:r>
          </a:p>
          <a:p>
            <a:pPr lvl="1" eaLnBrk="1" hangingPunct="1"/>
            <a:endParaRPr lang="en-US" altLang="en-US" sz="2400" smtClean="0"/>
          </a:p>
          <a:p>
            <a:pPr lvl="1" eaLnBrk="1" hangingPunct="1">
              <a:buFontTx/>
              <a:buNone/>
            </a:pPr>
            <a:r>
              <a:rPr lang="en-US" altLang="en-US" sz="2400" smtClean="0"/>
              <a:t>All depend on the concentration of solute particles present in the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EEF84-BFD4-494A-97AF-9C1B2B422B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Henry’s Law</a:t>
            </a:r>
            <a:endParaRPr lang="en-US" altLang="en-US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The amount of gas dissolved in solution is directly proportional to the pressure of the gas above the solution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u="sng" smtClean="0"/>
              <a:t>  P</a:t>
            </a:r>
            <a:r>
              <a:rPr lang="en-US" altLang="en-US" sz="2800" u="sng" baseline="-25000" smtClean="0"/>
              <a:t>1</a:t>
            </a:r>
            <a:r>
              <a:rPr lang="en-US" altLang="en-US" sz="2800" u="sng" smtClean="0"/>
              <a:t>  </a:t>
            </a:r>
            <a:r>
              <a:rPr lang="en-US" altLang="en-US" sz="2800" smtClean="0"/>
              <a:t>=</a:t>
            </a:r>
            <a:r>
              <a:rPr lang="en-US" altLang="en-US" sz="2800" u="sng" smtClean="0"/>
              <a:t> C</a:t>
            </a:r>
            <a:r>
              <a:rPr lang="en-US" altLang="en-US" sz="2800" u="sng" baseline="-25000" smtClean="0"/>
              <a:t>1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  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    P</a:t>
            </a:r>
            <a:r>
              <a:rPr lang="en-US" altLang="en-US" sz="2800" baseline="-25000" smtClean="0"/>
              <a:t>2</a:t>
            </a:r>
            <a:endParaRPr lang="en-US" altLang="en-US" sz="2800" smtClean="0"/>
          </a:p>
        </p:txBody>
      </p:sp>
      <p:sp>
        <p:nvSpPr>
          <p:cNvPr id="4096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40966" name="Picture 5" descr="FG13_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095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D62FD-ED46-40CD-A7B0-65F0054B5B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Vapor pressure lowering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smtClean="0"/>
              <a:t>Nonvolatile solutes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i="1" smtClean="0"/>
              <a:t>(any substance that will not evaporate at ordinary or room temperature</a:t>
            </a:r>
            <a:r>
              <a:rPr lang="en-US" altLang="en-US" smtClean="0"/>
              <a:t>.)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u="sng" smtClean="0"/>
              <a:t>lower the VP of volatile solvents</a:t>
            </a:r>
            <a:r>
              <a:rPr lang="en-US" altLang="en-US" smtClean="0"/>
              <a:t> </a:t>
            </a:r>
            <a:r>
              <a:rPr lang="en-US" altLang="en-US" i="1" smtClean="0"/>
              <a:t>(evaporating readily at normal temperatures and pressures)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AC4B0-B9D1-4EBE-9E3D-CE359FEEC9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3"/>
              </a:rPr>
              <a:t>Raoult’s Law</a:t>
            </a: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/>
              <a:t>When a solute is added to a solution the VP of the solution will decrease.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/>
              <a:t>The direct result of a </a:t>
            </a:r>
            <a:r>
              <a:rPr lang="en-US" altLang="en-US" sz="28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↓in VP is a ↑in BP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465138" indent="-465138" eaLnBrk="1" hangingPunct="1">
              <a:defRPr/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Raoult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Law:	</a:t>
            </a:r>
            <a:endParaRPr lang="en-US" altLang="ja-JP" sz="240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5138" indent="-465138" eaLnBrk="1" hangingPunct="1">
              <a:buFontTx/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n-US" alt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	observed vapor pressure of solution</a:t>
            </a:r>
          </a:p>
          <a:p>
            <a:pPr marL="465138" indent="-465138" eaLnBrk="1" hangingPunct="1">
              <a:buFontTx/>
              <a:buNone/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  <a:r>
              <a:rPr lang="en-US" altLang="en-US" sz="2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solv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=	mole fraction of solvent</a:t>
            </a:r>
          </a:p>
          <a:p>
            <a:pPr marL="465138" indent="-465138" eaLnBrk="1" hangingPunct="1">
              <a:buFontTx/>
              <a:buNone/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=	vapor pressure of pure solvent</a:t>
            </a:r>
            <a:endParaRPr lang="el-GR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/>
          </a:p>
        </p:txBody>
      </p:sp>
      <p:graphicFrame>
        <p:nvGraphicFramePr>
          <p:cNvPr id="43013" name="Object 38"/>
          <p:cNvGraphicFramePr>
            <a:graphicFrameLocks noChangeAspect="1"/>
          </p:cNvGraphicFramePr>
          <p:nvPr/>
        </p:nvGraphicFramePr>
        <p:xfrm>
          <a:off x="3462338" y="3200400"/>
          <a:ext cx="2219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4" imgW="2222500" imgH="482600" progId="Equation.BREE5">
                  <p:embed/>
                </p:oleObj>
              </mc:Choice>
              <mc:Fallback>
                <p:oleObj name="Equation" r:id="rId4" imgW="2222500" imgH="482600" progId="Equation.BREE5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3200400"/>
                        <a:ext cx="22193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39"/>
          <p:cNvGraphicFramePr>
            <a:graphicFrameLocks noChangeAspect="1"/>
          </p:cNvGraphicFramePr>
          <p:nvPr/>
        </p:nvGraphicFramePr>
        <p:xfrm>
          <a:off x="1447800" y="4953000"/>
          <a:ext cx="584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6" imgW="685800" imgH="508000" progId="Equation.BREE5">
                  <p:embed/>
                </p:oleObj>
              </mc:Choice>
              <mc:Fallback>
                <p:oleObj name="Equation" r:id="rId6" imgW="685800" imgH="508000" progId="Equation.BREE5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5842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37"/>
          <p:cNvGraphicFramePr>
            <a:graphicFrameLocks noChangeAspect="1"/>
          </p:cNvGraphicFramePr>
          <p:nvPr/>
        </p:nvGraphicFramePr>
        <p:xfrm>
          <a:off x="1460500" y="4567238"/>
          <a:ext cx="2000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8" imgW="203024" imgH="266469" progId="Equation.BREE5">
                  <p:embed/>
                </p:oleObj>
              </mc:Choice>
              <mc:Fallback>
                <p:oleObj name="Equation" r:id="rId8" imgW="203024" imgH="266469" progId="Equation.BREE5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567238"/>
                        <a:ext cx="2000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Liquid/Vapor Equilibrium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C5176-0F35-4D72-AC62-012B6C32A6FB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4040" name="ShockwaveFlash1" r:id="rId2" imgW="1828800" imgH="1828800"/>
        </mc:Choice>
        <mc:Fallback>
          <p:control name="ShockwaveFlash1" r:id="rId2" imgW="1828800" imgH="1828800">
            <p:pic>
              <p:nvPicPr>
                <p:cNvPr id="4403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A Solution Obeying Raoult</a:t>
            </a:r>
            <a:r>
              <a:rPr lang="ja-JP" altLang="en-US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Law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D5F50-1A69-4357-99DB-8DCD91555C6B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506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968500"/>
            <a:ext cx="37369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D321C5-1E9F-4021-AE4A-C97984CC45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Freezing Point Depression </a:t>
            </a:r>
            <a:endParaRPr lang="en-US" alt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When a solute is added to a solution, the freezing point of the solution decreases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			</a:t>
            </a:r>
            <a:r>
              <a:rPr lang="el-GR" altLang="en-US" smtClean="0"/>
              <a:t>Δ</a:t>
            </a:r>
            <a:r>
              <a:rPr lang="en-US" altLang="en-US" smtClean="0"/>
              <a:t>T = ik</a:t>
            </a:r>
            <a:r>
              <a:rPr lang="en-US" altLang="en-US" baseline="-25000" smtClean="0"/>
              <a:t>f</a:t>
            </a:r>
            <a:r>
              <a:rPr lang="en-US" altLang="en-US" smtClean="0"/>
              <a:t>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i = Van’t Hoff factor , the number of particles into which the add solute dissociates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smtClean="0"/>
              <a:t>H</a:t>
            </a:r>
            <a:r>
              <a:rPr lang="en-US" altLang="en-US" sz="2200" baseline="-25000" smtClean="0"/>
              <a:t>3</a:t>
            </a:r>
            <a:r>
              <a:rPr lang="en-US" altLang="en-US" sz="2200" smtClean="0"/>
              <a:t>PO</a:t>
            </a:r>
            <a:r>
              <a:rPr lang="en-US" altLang="en-US" sz="2200" baseline="-25000" smtClean="0"/>
              <a:t>4 </a:t>
            </a:r>
            <a:r>
              <a:rPr lang="en-US" altLang="en-US" sz="2200" smtClean="0"/>
              <a:t> = 3H</a:t>
            </a:r>
            <a:r>
              <a:rPr lang="en-US" altLang="en-US" sz="2200" baseline="30000" smtClean="0"/>
              <a:t>+  </a:t>
            </a:r>
            <a:r>
              <a:rPr lang="en-US" altLang="en-US" sz="2200" smtClean="0"/>
              <a:t>PO</a:t>
            </a:r>
            <a:r>
              <a:rPr lang="en-US" altLang="en-US" sz="2200" baseline="-25000" smtClean="0"/>
              <a:t>4  </a:t>
            </a:r>
            <a:r>
              <a:rPr lang="en-US" altLang="en-US" sz="2200" smtClean="0"/>
              <a:t>= 4 particles</a:t>
            </a:r>
            <a:r>
              <a:rPr lang="en-US" altLang="en-US" smtClean="0"/>
              <a:t>   CHO =  1 particle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k</a:t>
            </a:r>
            <a:r>
              <a:rPr lang="en-US" altLang="en-US" baseline="-25000" smtClean="0"/>
              <a:t>f </a:t>
            </a:r>
            <a:r>
              <a:rPr lang="en-US" altLang="en-US" smtClean="0"/>
              <a:t>=</a:t>
            </a:r>
            <a:r>
              <a:rPr lang="en-US" altLang="en-US" baseline="-25000" smtClean="0"/>
              <a:t> </a:t>
            </a:r>
            <a:r>
              <a:rPr lang="en-US" altLang="en-US" smtClean="0"/>
              <a:t>the freezing point depression constant for the solvent (pg 537 in your text)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m = molality</a:t>
            </a:r>
            <a:endParaRPr lang="el-GR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F7177-18FE-4FEF-896B-171BAF4B87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These types of problems on the AP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Either they will give you the k</a:t>
            </a:r>
            <a:r>
              <a:rPr lang="en-US" altLang="en-US" baseline="-25000" smtClean="0"/>
              <a:t>f </a:t>
            </a:r>
            <a:r>
              <a:rPr lang="en-US" altLang="en-US" smtClean="0"/>
              <a:t>or the</a:t>
            </a:r>
            <a:r>
              <a:rPr lang="en-US" altLang="en-US" baseline="-25000" smtClean="0"/>
              <a:t>  </a:t>
            </a:r>
            <a:r>
              <a:rPr lang="en-US" altLang="en-US" smtClean="0"/>
              <a:t>i and you will need to remember the equation. 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5E92FC-31BA-45ED-91EB-0628A2A6AEA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pic>
        <p:nvPicPr>
          <p:cNvPr id="7171" name="Picture 5" descr="dissol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304800" y="522288"/>
            <a:ext cx="441960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Two ions have become </a:t>
            </a:r>
            <a:r>
              <a:rPr lang="en-US" altLang="en-US" sz="2600" u="sng"/>
              <a:t>solvated</a:t>
            </a:r>
            <a:r>
              <a:rPr lang="en-US" altLang="en-US" sz="2600"/>
              <a:t> by water molecules and have broken away from the crystal.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The water molecules form a </a:t>
            </a:r>
            <a:r>
              <a:rPr lang="en-US" altLang="en-US" sz="2600" u="sng"/>
              <a:t>"shell of solvation</a:t>
            </a:r>
            <a:r>
              <a:rPr lang="en-US" altLang="en-US" sz="2600"/>
              <a:t>" around the 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 The ions that have broken away from the crystal and the water molecules forming the shells of solvation are shown in black and white in this illustration.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Freezing Point Depression: Solid/Liquid Equilibrium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58174-27FA-4690-9315-21452F3DD83F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9160" name="ShockwaveFlash1" r:id="rId2" imgW="1828800" imgH="1828800"/>
        </mc:Choice>
        <mc:Fallback>
          <p:control name="ShockwaveFlash1" r:id="rId2" imgW="1828800" imgH="1828800">
            <p:pic>
              <p:nvPicPr>
                <p:cNvPr id="4915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Freezing Point Depression: Addition of a Solute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E44DCF-E52A-45AA-9A51-2E7C1B1FD90D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0184" name="ShockwaveFlash1" r:id="rId2" imgW="1828800" imgH="1828800"/>
        </mc:Choice>
        <mc:Fallback>
          <p:control name="ShockwaveFlash1" r:id="rId2" imgW="1828800" imgH="1828800">
            <p:pic>
              <p:nvPicPr>
                <p:cNvPr id="5018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32FB6-272C-4F25-8853-242C2B2D68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Boiling Point Elevation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When solute is added to solution, the boiling point of the solution increases.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                         </a:t>
            </a:r>
            <a:r>
              <a:rPr lang="el-GR" altLang="en-US" sz="2800" smtClean="0"/>
              <a:t>Δ</a:t>
            </a:r>
            <a:r>
              <a:rPr lang="en-US" altLang="en-US" sz="2800" smtClean="0"/>
              <a:t>T = ik</a:t>
            </a:r>
            <a:r>
              <a:rPr lang="en-US" altLang="en-US" sz="2800" baseline="-25000" smtClean="0"/>
              <a:t>b </a:t>
            </a:r>
            <a:r>
              <a:rPr lang="en-US" altLang="en-US" sz="2800" smtClean="0"/>
              <a:t>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i = Van’t Hoff factor , the number of particles into which the add solute dissociates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K</a:t>
            </a:r>
            <a:r>
              <a:rPr lang="en-US" altLang="en-US" sz="2800" baseline="-25000" smtClean="0"/>
              <a:t>b</a:t>
            </a:r>
            <a:r>
              <a:rPr lang="en-US" altLang="en-US" sz="2800" smtClean="0"/>
              <a:t> =</a:t>
            </a:r>
            <a:r>
              <a:rPr lang="en-US" altLang="en-US" sz="2800" baseline="-25000" smtClean="0"/>
              <a:t> </a:t>
            </a:r>
            <a:r>
              <a:rPr lang="en-US" altLang="en-US" sz="2800" smtClean="0"/>
              <a:t>the boiling point elevation constant for the solvent (pg 537)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m = molality</a:t>
            </a:r>
            <a:endParaRPr lang="el-GR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Boiling Point Elevation: Liquid/Vapor Equilibrium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3D9428-01AF-41FB-B5E7-62F7E69C7EF7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232" name="ShockwaveFlash1" r:id="rId2" imgW="1828800" imgH="1828800"/>
        </mc:Choice>
        <mc:Fallback>
          <p:control name="ShockwaveFlash1" r:id="rId2" imgW="1828800" imgH="1828800">
            <p:pic>
              <p:nvPicPr>
                <p:cNvPr id="5223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Boiling Point Elevation: Addition of a Solute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3590B-518E-4004-9B5F-5E3D1429F36F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256" name="ShockwaveFlash1" r:id="rId2" imgW="1828800" imgH="1828800"/>
        </mc:Choice>
        <mc:Fallback>
          <p:control name="ShockwaveFlash1" r:id="rId2" imgW="1828800" imgH="1828800">
            <p:pic>
              <p:nvPicPr>
                <p:cNvPr id="5325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9CEB1C-9A46-48AA-B40C-60C301B33B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Osmotic Pressure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net movement of solvent through a semi-permeable membrane toward a solution with greater concentration of solute concentrations.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(the solvent will try to dilute the solution)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Osmosis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F5717-A2C9-4E4E-8296-4301A8686785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304" name="ShockwaveFlash1" r:id="rId2" imgW="1828800" imgH="1828800"/>
        </mc:Choice>
        <mc:Fallback>
          <p:control name="ShockwaveFlash1" r:id="rId2" imgW="1828800" imgH="1828800">
            <p:pic>
              <p:nvPicPr>
                <p:cNvPr id="5530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13360-68E1-471F-85EB-CBBE5AAAD1F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pressure required to prevent osmosis is known as osmotic pressure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greater the concentration of the solute in solution the lower the osmotic pressure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56325" name="Picture 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20272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05CF56-C2A5-4EBF-A6D7-7E378292A3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Osmotic Pressure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			</a:t>
            </a:r>
            <a:r>
              <a:rPr lang="ru-RU" altLang="en-US" smtClean="0"/>
              <a:t>П</a:t>
            </a:r>
            <a:r>
              <a:rPr lang="en-US" altLang="en-US" smtClean="0"/>
              <a:t> = MRT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ru-RU" altLang="en-US" smtClean="0"/>
              <a:t>П</a:t>
            </a:r>
            <a:r>
              <a:rPr lang="en-US" altLang="en-US" smtClean="0"/>
              <a:t> = osmotic pressure in atm 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M= molarity mol/L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R= 0.0821 atm/mol*L*K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T= K</a:t>
            </a:r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0512A5-AD62-44E1-9D26-CD5B5B9574E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Osmotic pressure at 20°C of 0.0020 M sucrose solution?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ru-RU" altLang="en-US" smtClean="0"/>
              <a:t>П</a:t>
            </a:r>
            <a:r>
              <a:rPr lang="en-US" altLang="en-US" smtClean="0"/>
              <a:t> = MRT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П</a:t>
            </a:r>
            <a:r>
              <a:rPr lang="en-US" altLang="en-US" smtClean="0"/>
              <a:t> = 0.0020 (0.0826)(293)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   = 0.048 atm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2F2F55-323B-4DC2-9E85-AF475A81F90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8195" name="Picture 4" descr="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915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3067050"/>
            <a:ext cx="76962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endParaRPr lang="en-US" altLang="en-US" sz="2400" b="1"/>
          </a:p>
          <a:p>
            <a:pPr eaLnBrk="1" hangingPunct="1">
              <a:buFontTx/>
              <a:buAutoNum type="arabicParenR"/>
            </a:pPr>
            <a:r>
              <a:rPr lang="en-US" altLang="en-US" sz="2400" b="1"/>
              <a:t>The ionic crystal is immersed in a solvent (</a:t>
            </a:r>
            <a:r>
              <a:rPr lang="en-US" altLang="en-US" sz="2400" b="1" i="1"/>
              <a:t>e.g.</a:t>
            </a:r>
            <a:r>
              <a:rPr lang="en-US" altLang="en-US" sz="2400" b="1"/>
              <a:t>, water). </a:t>
            </a:r>
          </a:p>
          <a:p>
            <a:pPr eaLnBrk="1" hangingPunct="1">
              <a:buFontTx/>
              <a:buAutoNum type="arabicParenR"/>
            </a:pPr>
            <a:endParaRPr lang="en-US" altLang="en-US" sz="2400" b="1"/>
          </a:p>
          <a:p>
            <a:pPr eaLnBrk="1" hangingPunct="1">
              <a:buFontTx/>
              <a:buAutoNum type="arabicParenR"/>
            </a:pPr>
            <a:r>
              <a:rPr lang="en-US" altLang="en-US" sz="2400" b="1"/>
              <a:t>Ions become solvated and break away from the crystal. </a:t>
            </a:r>
          </a:p>
          <a:p>
            <a:pPr eaLnBrk="1" hangingPunct="1"/>
            <a:endParaRPr lang="en-US" altLang="en-US" sz="2400" b="1"/>
          </a:p>
          <a:p>
            <a:pPr eaLnBrk="1" hangingPunct="1">
              <a:buFontTx/>
              <a:buAutoNum type="arabicParenR"/>
            </a:pPr>
            <a:r>
              <a:rPr lang="en-US" altLang="en-US" sz="2400" b="1"/>
              <a:t>The crystal is completely broken apart as all of the ions become solvated, and a solution of solvated (aqueous) ions results.</a:t>
            </a:r>
            <a:r>
              <a:rPr lang="en-US" altLang="en-US" sz="2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E185A-93A9-4AF3-8E50-F5F116F8859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Colloids 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suspension of particles in a medium is a colloid 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59398" name="Picture 7" descr="tyndal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4572000" y="4648200"/>
            <a:ext cx="45720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Tyndall effect is seen here using a laser pointer. The glass on the left contains 5 ppm of HVAC colloidal silver and the one on the right is from the tap after the bubbles have settled out</a:t>
            </a:r>
            <a:r>
              <a:rPr lang="en-US" altLang="en-US" sz="1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F3E19A-591D-40A2-B30B-09E928057A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Chapter 11 Homework 2 slides 19-end wks </a:t>
            </a:r>
          </a:p>
          <a:p>
            <a:pPr eaLnBrk="1" hangingPunct="1"/>
            <a:r>
              <a:rPr lang="en-US" altLang="en-US" smtClean="0"/>
              <a:t>AP book Multiple choice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2A184-4D65-4355-AF77-55FDA0B8094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Hydration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Is a solvation process when the solvent is water 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9222" name="Picture 6" descr="cga029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978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D547B-A3E5-4955-B914-0B8843DFF4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Solutions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129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Solution =  </a:t>
            </a:r>
            <a:r>
              <a:rPr lang="en-US" altLang="en-US" sz="3100" b="1" smtClean="0"/>
              <a:t>SOLVENT</a:t>
            </a:r>
            <a:r>
              <a:rPr lang="en-US" altLang="en-US" sz="2800" smtClean="0"/>
              <a:t> + </a:t>
            </a:r>
            <a:r>
              <a:rPr lang="en-US" altLang="en-US" sz="2600" smtClean="0"/>
              <a:t>solute</a:t>
            </a:r>
            <a:r>
              <a:rPr lang="en-US" altLang="en-US" sz="2800" smtClean="0"/>
              <a:t> 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9237" name="Group 21"/>
          <p:cNvGraphicFramePr>
            <a:graphicFrameLocks noGrp="1"/>
          </p:cNvGraphicFramePr>
          <p:nvPr>
            <p:ph sz="half" idx="2"/>
          </p:nvPr>
        </p:nvGraphicFramePr>
        <p:xfrm>
          <a:off x="2209800" y="3200400"/>
          <a:ext cx="4343400" cy="2262188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3647632966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55794586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solute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1079"/>
                  </a:ext>
                </a:extLst>
              </a:tr>
              <a:tr h="157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036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692B61-660F-4323-825F-F04E627B7E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 Units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Molarity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Mole Fraction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Mass Percent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Molality</a:t>
            </a:r>
          </a:p>
        </p:txBody>
      </p:sp>
      <p:pic>
        <p:nvPicPr>
          <p:cNvPr id="11269" name="Picture 5" descr="2005-06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1146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E0EAE-71B6-48DC-B94B-C97345C273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 Fraction of Solute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MF solute =	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         </a:t>
            </a:r>
            <a:r>
              <a:rPr lang="en-US" altLang="en-US" u="sng" smtClean="0"/>
              <a:t>  Moles of solute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moles of solute + moles of solvent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MF solvent = 1-MF solute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1843</Words>
  <Application>Microsoft Office PowerPoint</Application>
  <PresentationFormat>On-screen Show (4:3)</PresentationFormat>
  <Paragraphs>358</Paragraphs>
  <Slides>51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MS PGothic</vt:lpstr>
      <vt:lpstr>Arial</vt:lpstr>
      <vt:lpstr>Batang</vt:lpstr>
      <vt:lpstr>Calibri</vt:lpstr>
      <vt:lpstr>Symbol</vt:lpstr>
      <vt:lpstr>Times</vt:lpstr>
      <vt:lpstr>Times New Roman</vt:lpstr>
      <vt:lpstr>Default Design</vt:lpstr>
      <vt:lpstr>Equation</vt:lpstr>
      <vt:lpstr>Chapter 11 </vt:lpstr>
      <vt:lpstr>The Solution Process</vt:lpstr>
      <vt:lpstr>Solvation… (no not like at church)</vt:lpstr>
      <vt:lpstr>PowerPoint Presentation</vt:lpstr>
      <vt:lpstr>PowerPoint Presentation</vt:lpstr>
      <vt:lpstr>Hydration </vt:lpstr>
      <vt:lpstr>Types of Solutions </vt:lpstr>
      <vt:lpstr>Concentration Units </vt:lpstr>
      <vt:lpstr>Mole Fraction of Solute</vt:lpstr>
      <vt:lpstr>Example </vt:lpstr>
      <vt:lpstr>PowerPoint Presentation</vt:lpstr>
      <vt:lpstr>Mass Percent</vt:lpstr>
      <vt:lpstr>Example </vt:lpstr>
      <vt:lpstr>Answer </vt:lpstr>
      <vt:lpstr>Molality (m)</vt:lpstr>
      <vt:lpstr>Example</vt:lpstr>
      <vt:lpstr>Answer</vt:lpstr>
      <vt:lpstr>Homework new</vt:lpstr>
      <vt:lpstr>Attractive Forces in Solutions</vt:lpstr>
      <vt:lpstr>Enthalpy of Solution</vt:lpstr>
      <vt:lpstr>PowerPoint Presentation</vt:lpstr>
      <vt:lpstr>PowerPoint Presentation</vt:lpstr>
      <vt:lpstr>PowerPoint Presentation</vt:lpstr>
      <vt:lpstr>The Energy Terms for Various Types of Solutes and Solvents</vt:lpstr>
      <vt:lpstr>PowerPoint Presentation</vt:lpstr>
      <vt:lpstr> More types of solutions</vt:lpstr>
      <vt:lpstr>PowerPoint Presentation</vt:lpstr>
      <vt:lpstr>Properties that effect solubility</vt:lpstr>
      <vt:lpstr>Amount of gas dissolved in a solution is directly proportional to the pressure of the gas above the solution.</vt:lpstr>
      <vt:lpstr>Temperature effects pressure</vt:lpstr>
      <vt:lpstr> Solubilites of Several Solids as a Function of Temperature </vt:lpstr>
      <vt:lpstr>Colligative Properties</vt:lpstr>
      <vt:lpstr>Henry’s Law</vt:lpstr>
      <vt:lpstr>Vapor pressure lowering</vt:lpstr>
      <vt:lpstr>Raoult’s Law</vt:lpstr>
      <vt:lpstr>Liquid/Vapor Equilibrium</vt:lpstr>
      <vt:lpstr>A Solution Obeying Raoult’s Law</vt:lpstr>
      <vt:lpstr>Freezing Point Depression </vt:lpstr>
      <vt:lpstr>These types of problems on the AP</vt:lpstr>
      <vt:lpstr>Freezing Point Depression: Solid/Liquid Equilibrium</vt:lpstr>
      <vt:lpstr>Freezing Point Depression: Addition of a Solute</vt:lpstr>
      <vt:lpstr>Boiling Point Elevation </vt:lpstr>
      <vt:lpstr>Boiling Point Elevation: Liquid/Vapor Equilibrium</vt:lpstr>
      <vt:lpstr>Boiling Point Elevation: Addition of a Solute</vt:lpstr>
      <vt:lpstr>Osmotic Pressure</vt:lpstr>
      <vt:lpstr>Osmosis</vt:lpstr>
      <vt:lpstr>PowerPoint Presentation</vt:lpstr>
      <vt:lpstr>Osmotic Pressure</vt:lpstr>
      <vt:lpstr>Example: </vt:lpstr>
      <vt:lpstr>Colloids 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Jamie Hilliard</dc:creator>
  <cp:lastModifiedBy>Jamie Hilliard</cp:lastModifiedBy>
  <cp:revision>21</cp:revision>
  <dcterms:created xsi:type="dcterms:W3CDTF">2007-03-22T21:38:32Z</dcterms:created>
  <dcterms:modified xsi:type="dcterms:W3CDTF">2019-03-07T15:05:59Z</dcterms:modified>
</cp:coreProperties>
</file>