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24" r:id="rId2"/>
    <p:sldId id="256" r:id="rId3"/>
    <p:sldId id="257" r:id="rId4"/>
    <p:sldId id="261" r:id="rId5"/>
    <p:sldId id="262" r:id="rId6"/>
    <p:sldId id="258" r:id="rId7"/>
    <p:sldId id="259" r:id="rId8"/>
    <p:sldId id="263" r:id="rId9"/>
    <p:sldId id="264" r:id="rId10"/>
    <p:sldId id="313" r:id="rId11"/>
    <p:sldId id="265" r:id="rId12"/>
    <p:sldId id="329" r:id="rId13"/>
    <p:sldId id="266" r:id="rId14"/>
    <p:sldId id="267" r:id="rId15"/>
    <p:sldId id="260" r:id="rId16"/>
    <p:sldId id="314" r:id="rId17"/>
    <p:sldId id="268" r:id="rId18"/>
    <p:sldId id="269" r:id="rId19"/>
    <p:sldId id="270" r:id="rId20"/>
    <p:sldId id="271" r:id="rId21"/>
    <p:sldId id="272" r:id="rId22"/>
    <p:sldId id="279" r:id="rId23"/>
    <p:sldId id="330" r:id="rId24"/>
    <p:sldId id="332" r:id="rId25"/>
    <p:sldId id="273" r:id="rId26"/>
    <p:sldId id="274" r:id="rId27"/>
    <p:sldId id="275" r:id="rId28"/>
    <p:sldId id="278" r:id="rId29"/>
    <p:sldId id="276" r:id="rId30"/>
    <p:sldId id="325" r:id="rId31"/>
    <p:sldId id="326" r:id="rId32"/>
    <p:sldId id="277" r:id="rId33"/>
    <p:sldId id="280" r:id="rId34"/>
    <p:sldId id="315" r:id="rId35"/>
    <p:sldId id="333" r:id="rId36"/>
    <p:sldId id="282" r:id="rId37"/>
    <p:sldId id="281" r:id="rId38"/>
    <p:sldId id="283" r:id="rId39"/>
    <p:sldId id="284" r:id="rId40"/>
    <p:sldId id="285" r:id="rId41"/>
    <p:sldId id="286" r:id="rId42"/>
    <p:sldId id="287" r:id="rId43"/>
    <p:sldId id="316" r:id="rId44"/>
    <p:sldId id="317" r:id="rId45"/>
    <p:sldId id="318" r:id="rId46"/>
    <p:sldId id="288" r:id="rId47"/>
    <p:sldId id="289" r:id="rId48"/>
    <p:sldId id="290" r:id="rId49"/>
    <p:sldId id="291" r:id="rId50"/>
    <p:sldId id="292" r:id="rId51"/>
    <p:sldId id="334" r:id="rId52"/>
    <p:sldId id="293" r:id="rId53"/>
    <p:sldId id="294" r:id="rId54"/>
    <p:sldId id="295" r:id="rId55"/>
    <p:sldId id="296" r:id="rId56"/>
    <p:sldId id="297" r:id="rId57"/>
    <p:sldId id="298" r:id="rId58"/>
    <p:sldId id="299" r:id="rId59"/>
    <p:sldId id="300" r:id="rId60"/>
    <p:sldId id="301" r:id="rId61"/>
    <p:sldId id="302" r:id="rId62"/>
    <p:sldId id="303" r:id="rId63"/>
    <p:sldId id="323" r:id="rId64"/>
    <p:sldId id="304" r:id="rId65"/>
    <p:sldId id="305" r:id="rId66"/>
    <p:sldId id="307" r:id="rId67"/>
    <p:sldId id="306" r:id="rId68"/>
    <p:sldId id="308" r:id="rId69"/>
    <p:sldId id="310" r:id="rId70"/>
    <p:sldId id="311" r:id="rId71"/>
    <p:sldId id="312" r:id="rId72"/>
    <p:sldId id="319" r:id="rId73"/>
    <p:sldId id="327" r:id="rId74"/>
    <p:sldId id="320" r:id="rId75"/>
    <p:sldId id="321" r:id="rId76"/>
    <p:sldId id="328" r:id="rId77"/>
    <p:sldId id="322" r:id="rId78"/>
    <p:sldId id="335" r:id="rId79"/>
    <p:sldId id="337" r:id="rId80"/>
    <p:sldId id="336" r:id="rId81"/>
    <p:sldId id="338" r:id="rId82"/>
    <p:sldId id="339" r:id="rId83"/>
  </p:sldIdLst>
  <p:sldSz cx="9144000" cy="6858000" type="screen4x3"/>
  <p:notesSz cx="6858000" cy="9190038"/>
  <p:defaultTextStyle>
    <a:defPPr>
      <a:defRPr lang="en-US"/>
    </a:defPPr>
    <a:lvl1pPr algn="l" rtl="0" eaLnBrk="0" fontAlgn="base" hangingPunct="0">
      <a:spcBef>
        <a:spcPct val="0"/>
      </a:spcBef>
      <a:spcAft>
        <a:spcPct val="0"/>
      </a:spcAft>
      <a:defRPr kern="1200" baseline="30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30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30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30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30000">
        <a:solidFill>
          <a:schemeClr val="tx1"/>
        </a:solidFill>
        <a:latin typeface="Arial" panose="020B0604020202020204" pitchFamily="34" charset="0"/>
        <a:ea typeface="+mn-ea"/>
        <a:cs typeface="+mn-cs"/>
      </a:defRPr>
    </a:lvl5pPr>
    <a:lvl6pPr marL="2286000" algn="l" defTabSz="914400" rtl="0" eaLnBrk="1" latinLnBrk="0" hangingPunct="1">
      <a:defRPr kern="1200" baseline="30000">
        <a:solidFill>
          <a:schemeClr val="tx1"/>
        </a:solidFill>
        <a:latin typeface="Arial" panose="020B0604020202020204" pitchFamily="34" charset="0"/>
        <a:ea typeface="+mn-ea"/>
        <a:cs typeface="+mn-cs"/>
      </a:defRPr>
    </a:lvl6pPr>
    <a:lvl7pPr marL="2743200" algn="l" defTabSz="914400" rtl="0" eaLnBrk="1" latinLnBrk="0" hangingPunct="1">
      <a:defRPr kern="1200" baseline="30000">
        <a:solidFill>
          <a:schemeClr val="tx1"/>
        </a:solidFill>
        <a:latin typeface="Arial" panose="020B0604020202020204" pitchFamily="34" charset="0"/>
        <a:ea typeface="+mn-ea"/>
        <a:cs typeface="+mn-cs"/>
      </a:defRPr>
    </a:lvl7pPr>
    <a:lvl8pPr marL="3200400" algn="l" defTabSz="914400" rtl="0" eaLnBrk="1" latinLnBrk="0" hangingPunct="1">
      <a:defRPr kern="1200" baseline="30000">
        <a:solidFill>
          <a:schemeClr val="tx1"/>
        </a:solidFill>
        <a:latin typeface="Arial" panose="020B0604020202020204" pitchFamily="34" charset="0"/>
        <a:ea typeface="+mn-ea"/>
        <a:cs typeface="+mn-cs"/>
      </a:defRPr>
    </a:lvl8pPr>
    <a:lvl9pPr marL="3657600" algn="l" defTabSz="914400" rtl="0" eaLnBrk="1" latinLnBrk="0" hangingPunct="1">
      <a:defRPr kern="1200" baseline="30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7C80"/>
    <a:srgbClr val="CC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9" autoAdjust="0"/>
    <p:restoredTop sz="90566" autoAdjust="0"/>
  </p:normalViewPr>
  <p:slideViewPr>
    <p:cSldViewPr>
      <p:cViewPr varScale="1">
        <p:scale>
          <a:sx n="79" d="100"/>
          <a:sy n="79" d="100"/>
        </p:scale>
        <p:origin x="1589"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66563" name="Rectangle 3"/>
          <p:cNvSpPr>
            <a:spLocks noGrp="1" noChangeArrowheads="1"/>
          </p:cNvSpPr>
          <p:nvPr>
            <p:ph type="dt" sz="quarter"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aseline="0">
                <a:latin typeface="Arial" charset="0"/>
              </a:defRPr>
            </a:lvl1pPr>
          </a:lstStyle>
          <a:p>
            <a:pPr>
              <a:defRPr/>
            </a:pPr>
            <a:endParaRPr lang="en-US"/>
          </a:p>
        </p:txBody>
      </p:sp>
      <p:sp>
        <p:nvSpPr>
          <p:cNvPr id="66564" name="Rectangle 4"/>
          <p:cNvSpPr>
            <a:spLocks noGrp="1" noChangeArrowheads="1"/>
          </p:cNvSpPr>
          <p:nvPr>
            <p:ph type="ftr" sz="quarter" idx="2"/>
          </p:nvPr>
        </p:nvSpPr>
        <p:spPr bwMode="auto">
          <a:xfrm>
            <a:off x="0" y="872966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66565" name="Rectangle 5"/>
          <p:cNvSpPr>
            <a:spLocks noGrp="1" noChangeArrowheads="1"/>
          </p:cNvSpPr>
          <p:nvPr>
            <p:ph type="sldNum" sz="quarter" idx="3"/>
          </p:nvPr>
        </p:nvSpPr>
        <p:spPr bwMode="auto">
          <a:xfrm>
            <a:off x="3884613" y="872966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a:lvl1pPr>
          </a:lstStyle>
          <a:p>
            <a:pPr>
              <a:defRPr/>
            </a:pPr>
            <a:fld id="{DE271C99-A9C0-45A3-981C-818383DB66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97283" name="Rectangle 3"/>
          <p:cNvSpPr>
            <a:spLocks noGrp="1" noChangeArrowheads="1"/>
          </p:cNvSpPr>
          <p:nvPr>
            <p:ph type="dt"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aseline="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31888" y="688975"/>
            <a:ext cx="4594225" cy="3446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685800" y="4365625"/>
            <a:ext cx="54864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6" name="Rectangle 6"/>
          <p:cNvSpPr>
            <a:spLocks noGrp="1" noChangeArrowheads="1"/>
          </p:cNvSpPr>
          <p:nvPr>
            <p:ph type="ftr" sz="quarter" idx="4"/>
          </p:nvPr>
        </p:nvSpPr>
        <p:spPr bwMode="auto">
          <a:xfrm>
            <a:off x="0" y="872966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97287" name="Rectangle 7"/>
          <p:cNvSpPr>
            <a:spLocks noGrp="1" noChangeArrowheads="1"/>
          </p:cNvSpPr>
          <p:nvPr>
            <p:ph type="sldNum" sz="quarter" idx="5"/>
          </p:nvPr>
        </p:nvSpPr>
        <p:spPr bwMode="auto">
          <a:xfrm>
            <a:off x="3884613" y="872966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a:lvl1pPr>
          </a:lstStyle>
          <a:p>
            <a:pPr>
              <a:defRPr/>
            </a:pPr>
            <a:fld id="{9480CAC4-5869-4CF0-B395-C7E4D15423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100281B1-B653-401F-9BE1-329552F1B01F}" type="slidenum">
              <a:rPr lang="en-US" altLang="en-US" smtClean="0">
                <a:latin typeface="Times" panose="02020603050405020304" pitchFamily="18" charset="0"/>
                <a:ea typeface="MS PGothic" panose="020B0600070205080204" pitchFamily="34" charset="-128"/>
              </a:rPr>
              <a:pPr eaLnBrk="0" hangingPunct="0">
                <a:spcBef>
                  <a:spcPct val="0"/>
                </a:spcBef>
              </a:pPr>
              <a:t>12</a:t>
            </a:fld>
            <a:endParaRPr lang="en-US" altLang="en-US" smtClean="0">
              <a:latin typeface="Times" panose="02020603050405020304" pitchFamily="18" charset="0"/>
              <a:ea typeface="MS PGothic" panose="020B0600070205080204" pitchFamily="34"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10DF6715-4D6B-4342-A2D5-550218326C4A}" type="slidenum">
              <a:rPr lang="en-US" altLang="en-US" smtClean="0">
                <a:latin typeface="Times" panose="02020603050405020304" pitchFamily="18" charset="0"/>
                <a:ea typeface="MS PGothic" panose="020B0600070205080204" pitchFamily="34" charset="-128"/>
              </a:rPr>
              <a:pPr eaLnBrk="0" hangingPunct="0">
                <a:spcBef>
                  <a:spcPct val="0"/>
                </a:spcBef>
              </a:pPr>
              <a:t>23</a:t>
            </a:fld>
            <a:endParaRPr lang="en-US" altLang="en-US" smtClean="0">
              <a:latin typeface="Times" panose="02020603050405020304" pitchFamily="18" charset="0"/>
              <a:ea typeface="MS PGothic" panose="020B0600070205080204" pitchFamily="34"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640C78B4-06C4-409B-B67F-201D41929B99}" type="slidenum">
              <a:rPr lang="en-US" altLang="en-US" smtClean="0">
                <a:latin typeface="Times" panose="02020603050405020304" pitchFamily="18" charset="0"/>
                <a:ea typeface="MS PGothic" panose="020B0600070205080204" pitchFamily="34" charset="-128"/>
              </a:rPr>
              <a:pPr eaLnBrk="0" hangingPunct="0">
                <a:spcBef>
                  <a:spcPct val="0"/>
                </a:spcBef>
              </a:pPr>
              <a:t>35</a:t>
            </a:fld>
            <a:endParaRPr lang="en-US" altLang="en-US" smtClean="0">
              <a:latin typeface="Times" panose="02020603050405020304" pitchFamily="18" charset="0"/>
              <a:ea typeface="MS PGothic" panose="020B0600070205080204"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8C8E0A68-F18B-4EDB-A847-CFDC74A16AD2}" type="slidenum">
              <a:rPr lang="en-US" altLang="en-US" smtClean="0">
                <a:latin typeface="Times" panose="02020603050405020304" pitchFamily="18" charset="0"/>
                <a:ea typeface="MS PGothic" panose="020B0600070205080204" pitchFamily="34" charset="-128"/>
              </a:rPr>
              <a:pPr eaLnBrk="0" hangingPunct="0">
                <a:spcBef>
                  <a:spcPct val="0"/>
                </a:spcBef>
              </a:pPr>
              <a:t>51</a:t>
            </a:fld>
            <a:endParaRPr lang="en-US" altLang="en-US" smtClean="0">
              <a:latin typeface="Times" panose="02020603050405020304" pitchFamily="18" charset="0"/>
              <a:ea typeface="MS PGothic" panose="020B0600070205080204" pitchFamily="34"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80900" name="Slide Number Placeholder 3"/>
          <p:cNvSpPr>
            <a:spLocks noGrp="1"/>
          </p:cNvSpPr>
          <p:nvPr>
            <p:ph type="sldNum" sz="quarter" idx="5"/>
          </p:nvPr>
        </p:nvSpPr>
        <p:spPr>
          <a:noFill/>
        </p:spPr>
        <p:txBody>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fld id="{40807995-507B-4080-9F58-19D9EE213E7C}" type="slidenum">
              <a:rPr lang="en-US" altLang="en-US" baseline="0" smtClean="0"/>
              <a:pPr/>
              <a:t>71</a:t>
            </a:fld>
            <a:endParaRPr lang="en-US" altLang="en-US" baseline="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E4247-0CB1-47D4-8110-04DBCD402C66}" type="slidenum">
              <a:rPr lang="en-US" altLang="en-US"/>
              <a:pPr>
                <a:defRPr/>
              </a:pPr>
              <a:t>‹#›</a:t>
            </a:fld>
            <a:endParaRPr lang="en-US" altLang="en-US"/>
          </a:p>
        </p:txBody>
      </p:sp>
    </p:spTree>
    <p:extLst>
      <p:ext uri="{BB962C8B-B14F-4D97-AF65-F5344CB8AC3E}">
        <p14:creationId xmlns:p14="http://schemas.microsoft.com/office/powerpoint/2010/main" val="383808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776002-8BBD-428C-96AA-05CCF64AE61D}" type="slidenum">
              <a:rPr lang="en-US" altLang="en-US"/>
              <a:pPr>
                <a:defRPr/>
              </a:pPr>
              <a:t>‹#›</a:t>
            </a:fld>
            <a:endParaRPr lang="en-US" altLang="en-US"/>
          </a:p>
        </p:txBody>
      </p:sp>
    </p:spTree>
    <p:extLst>
      <p:ext uri="{BB962C8B-B14F-4D97-AF65-F5344CB8AC3E}">
        <p14:creationId xmlns:p14="http://schemas.microsoft.com/office/powerpoint/2010/main" val="175043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BD7073-9010-4C78-8143-EE2B148CCE9C}" type="slidenum">
              <a:rPr lang="en-US" altLang="en-US"/>
              <a:pPr>
                <a:defRPr/>
              </a:pPr>
              <a:t>‹#›</a:t>
            </a:fld>
            <a:endParaRPr lang="en-US" altLang="en-US"/>
          </a:p>
        </p:txBody>
      </p:sp>
    </p:spTree>
    <p:extLst>
      <p:ext uri="{BB962C8B-B14F-4D97-AF65-F5344CB8AC3E}">
        <p14:creationId xmlns:p14="http://schemas.microsoft.com/office/powerpoint/2010/main" val="126796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F9B936-6421-47A4-9D99-ED68E0ED9002}" type="slidenum">
              <a:rPr lang="en-US" altLang="en-US"/>
              <a:pPr>
                <a:defRPr/>
              </a:pPr>
              <a:t>‹#›</a:t>
            </a:fld>
            <a:endParaRPr lang="en-US" altLang="en-US"/>
          </a:p>
        </p:txBody>
      </p:sp>
    </p:spTree>
    <p:extLst>
      <p:ext uri="{BB962C8B-B14F-4D97-AF65-F5344CB8AC3E}">
        <p14:creationId xmlns:p14="http://schemas.microsoft.com/office/powerpoint/2010/main" val="133283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CF92D9-8734-4545-A029-0C846BE2EACB}" type="slidenum">
              <a:rPr lang="en-US" altLang="en-US"/>
              <a:pPr>
                <a:defRPr/>
              </a:pPr>
              <a:t>‹#›</a:t>
            </a:fld>
            <a:endParaRPr lang="en-US" altLang="en-US"/>
          </a:p>
        </p:txBody>
      </p:sp>
    </p:spTree>
    <p:extLst>
      <p:ext uri="{BB962C8B-B14F-4D97-AF65-F5344CB8AC3E}">
        <p14:creationId xmlns:p14="http://schemas.microsoft.com/office/powerpoint/2010/main" val="3090443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A65B2-AFDF-4A07-A318-E5AA7C5E6259}" type="slidenum">
              <a:rPr lang="en-US" altLang="en-US"/>
              <a:pPr>
                <a:defRPr/>
              </a:pPr>
              <a:t>‹#›</a:t>
            </a:fld>
            <a:endParaRPr lang="en-US" altLang="en-US"/>
          </a:p>
        </p:txBody>
      </p:sp>
    </p:spTree>
    <p:extLst>
      <p:ext uri="{BB962C8B-B14F-4D97-AF65-F5344CB8AC3E}">
        <p14:creationId xmlns:p14="http://schemas.microsoft.com/office/powerpoint/2010/main" val="403583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E5F53F-93AB-449F-B664-3CC9361EB9BD}" type="slidenum">
              <a:rPr lang="en-US" altLang="en-US"/>
              <a:pPr>
                <a:defRPr/>
              </a:pPr>
              <a:t>‹#›</a:t>
            </a:fld>
            <a:endParaRPr lang="en-US" altLang="en-US"/>
          </a:p>
        </p:txBody>
      </p:sp>
    </p:spTree>
    <p:extLst>
      <p:ext uri="{BB962C8B-B14F-4D97-AF65-F5344CB8AC3E}">
        <p14:creationId xmlns:p14="http://schemas.microsoft.com/office/powerpoint/2010/main" val="167769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70CECC-AE5B-417B-9835-C58910F6A2FD}" type="slidenum">
              <a:rPr lang="en-US" altLang="en-US"/>
              <a:pPr>
                <a:defRPr/>
              </a:pPr>
              <a:t>‹#›</a:t>
            </a:fld>
            <a:endParaRPr lang="en-US" altLang="en-US"/>
          </a:p>
        </p:txBody>
      </p:sp>
    </p:spTree>
    <p:extLst>
      <p:ext uri="{BB962C8B-B14F-4D97-AF65-F5344CB8AC3E}">
        <p14:creationId xmlns:p14="http://schemas.microsoft.com/office/powerpoint/2010/main" val="28181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DEBAEB-D936-4FAD-9F23-93892C8EF48C}" type="slidenum">
              <a:rPr lang="en-US" altLang="en-US"/>
              <a:pPr>
                <a:defRPr/>
              </a:pPr>
              <a:t>‹#›</a:t>
            </a:fld>
            <a:endParaRPr lang="en-US" altLang="en-US"/>
          </a:p>
        </p:txBody>
      </p:sp>
    </p:spTree>
    <p:extLst>
      <p:ext uri="{BB962C8B-B14F-4D97-AF65-F5344CB8AC3E}">
        <p14:creationId xmlns:p14="http://schemas.microsoft.com/office/powerpoint/2010/main" val="332245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61A78F-1892-4E19-A5A4-3524919BA2C3}" type="slidenum">
              <a:rPr lang="en-US" altLang="en-US"/>
              <a:pPr>
                <a:defRPr/>
              </a:pPr>
              <a:t>‹#›</a:t>
            </a:fld>
            <a:endParaRPr lang="en-US" altLang="en-US"/>
          </a:p>
        </p:txBody>
      </p:sp>
    </p:spTree>
    <p:extLst>
      <p:ext uri="{BB962C8B-B14F-4D97-AF65-F5344CB8AC3E}">
        <p14:creationId xmlns:p14="http://schemas.microsoft.com/office/powerpoint/2010/main" val="34542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09C71E-6232-4A5E-AC91-1DD3D043F491}" type="slidenum">
              <a:rPr lang="en-US" altLang="en-US"/>
              <a:pPr>
                <a:defRPr/>
              </a:pPr>
              <a:t>‹#›</a:t>
            </a:fld>
            <a:endParaRPr lang="en-US" altLang="en-US"/>
          </a:p>
        </p:txBody>
      </p:sp>
    </p:spTree>
    <p:extLst>
      <p:ext uri="{BB962C8B-B14F-4D97-AF65-F5344CB8AC3E}">
        <p14:creationId xmlns:p14="http://schemas.microsoft.com/office/powerpoint/2010/main" val="301467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AE335E-FA85-49EB-A7B0-1680F704FADA}" type="slidenum">
              <a:rPr lang="en-US" altLang="en-US"/>
              <a:pPr>
                <a:defRPr/>
              </a:pPr>
              <a:t>‹#›</a:t>
            </a:fld>
            <a:endParaRPr lang="en-US" altLang="en-US"/>
          </a:p>
        </p:txBody>
      </p:sp>
    </p:spTree>
    <p:extLst>
      <p:ext uri="{BB962C8B-B14F-4D97-AF65-F5344CB8AC3E}">
        <p14:creationId xmlns:p14="http://schemas.microsoft.com/office/powerpoint/2010/main" val="339130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36F8E7-0DC4-41F2-8649-D44392435A89}" type="slidenum">
              <a:rPr lang="en-US" altLang="en-US"/>
              <a:pPr>
                <a:defRPr/>
              </a:pPr>
              <a:t>‹#›</a:t>
            </a:fld>
            <a:endParaRPr lang="en-US" altLang="en-US"/>
          </a:p>
        </p:txBody>
      </p:sp>
    </p:spTree>
    <p:extLst>
      <p:ext uri="{BB962C8B-B14F-4D97-AF65-F5344CB8AC3E}">
        <p14:creationId xmlns:p14="http://schemas.microsoft.com/office/powerpoint/2010/main" val="11193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04BDBB-1D23-4F4B-AA53-703FEF0730A1}" type="slidenum">
              <a:rPr lang="en-US" altLang="en-US"/>
              <a:pPr>
                <a:defRPr/>
              </a:pPr>
              <a:t>‹#›</a:t>
            </a:fld>
            <a:endParaRPr lang="en-US" altLang="en-US"/>
          </a:p>
        </p:txBody>
      </p:sp>
    </p:spTree>
    <p:extLst>
      <p:ext uri="{BB962C8B-B14F-4D97-AF65-F5344CB8AC3E}">
        <p14:creationId xmlns:p14="http://schemas.microsoft.com/office/powerpoint/2010/main" val="3526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0C5CDDEE-1470-464D-BF4E-93B641E77B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wnorton.com/college/chemistry/gilbert2/tutorials/interface.asp?chapter=chapter_16&amp;folder=ph_scal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wwnorton.com/college/chemistry/gilbert2/tutorials/interface.asp?chapter=chapter_16&amp;folder=acid_strengt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wwnorton.com/college/chemistry/chemistry3/ch/17/chemtours.aspx"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youtube.com/watch?v=q7Uk20Adf-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CD20B1-8CC3-4DF5-B37F-F357551D032C}" type="slidenum">
              <a:rPr lang="en-US" altLang="en-US" sz="1400" smtClean="0"/>
              <a:pPr>
                <a:spcBef>
                  <a:spcPct val="0"/>
                </a:spcBef>
                <a:buFontTx/>
                <a:buNone/>
              </a:pPr>
              <a:t>1</a:t>
            </a:fld>
            <a:endParaRPr lang="en-US" altLang="en-US" sz="1400" smtClean="0"/>
          </a:p>
        </p:txBody>
      </p:sp>
      <p:sp>
        <p:nvSpPr>
          <p:cNvPr id="4099" name="Rectangle 2"/>
          <p:cNvSpPr>
            <a:spLocks noGrp="1" noChangeArrowheads="1"/>
          </p:cNvSpPr>
          <p:nvPr>
            <p:ph type="title"/>
          </p:nvPr>
        </p:nvSpPr>
        <p:spPr/>
        <p:txBody>
          <a:bodyPr/>
          <a:lstStyle/>
          <a:p>
            <a:pPr eaLnBrk="1" hangingPunct="1"/>
            <a:r>
              <a:rPr lang="en-US" altLang="en-US" smtClean="0"/>
              <a:t>Chapter 14 Acids and Bases </a:t>
            </a:r>
          </a:p>
        </p:txBody>
      </p:sp>
      <p:sp>
        <p:nvSpPr>
          <p:cNvPr id="4100" name="Rectangle 3"/>
          <p:cNvSpPr>
            <a:spLocks noGrp="1" noChangeArrowheads="1"/>
          </p:cNvSpPr>
          <p:nvPr>
            <p:ph type="body"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algn="ctr" eaLnBrk="1" hangingPunct="1">
              <a:buFontTx/>
              <a:buNone/>
            </a:pPr>
            <a:r>
              <a:rPr lang="en-US" altLang="en-US" sz="2000" smtClean="0"/>
              <a:t>10/75 MC questions </a:t>
            </a:r>
          </a:p>
          <a:p>
            <a:pPr algn="ctr" eaLnBrk="1" hangingPunct="1">
              <a:buFontTx/>
              <a:buNone/>
            </a:pPr>
            <a:r>
              <a:rPr lang="en-US" altLang="en-US" sz="2000" smtClean="0"/>
              <a:t>Appears in Free Response section Every Year </a:t>
            </a:r>
          </a:p>
          <a:p>
            <a:pPr algn="ctr" eaLnBrk="1" hangingPunct="1">
              <a:buFontTx/>
              <a:buNone/>
            </a:pPr>
            <a:r>
              <a:rPr lang="en-US" altLang="en-US" sz="2000" smtClean="0">
                <a:hlinkClick r:id="rId2"/>
              </a:rPr>
              <a:t>Online tutorials</a:t>
            </a:r>
            <a:endParaRPr lang="en-US" alt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9DB1F2-C0C7-48E6-A3D5-4C79A03C4962}" type="slidenum">
              <a:rPr lang="en-US" altLang="en-US" sz="1400" smtClean="0"/>
              <a:pPr>
                <a:spcBef>
                  <a:spcPct val="0"/>
                </a:spcBef>
                <a:buFontTx/>
                <a:buNone/>
              </a:pPr>
              <a:t>10</a:t>
            </a:fld>
            <a:endParaRPr lang="en-US" altLang="en-US" sz="1400" smtClean="0"/>
          </a:p>
        </p:txBody>
      </p:sp>
      <p:sp>
        <p:nvSpPr>
          <p:cNvPr id="13315" name="Rectangle 2"/>
          <p:cNvSpPr>
            <a:spLocks noGrp="1" noChangeArrowheads="1"/>
          </p:cNvSpPr>
          <p:nvPr>
            <p:ph type="title"/>
          </p:nvPr>
        </p:nvSpPr>
        <p:spPr/>
        <p:txBody>
          <a:bodyPr/>
          <a:lstStyle/>
          <a:p>
            <a:pPr eaLnBrk="1" hangingPunct="1"/>
            <a:r>
              <a:rPr lang="en-US" altLang="en-US" smtClean="0"/>
              <a:t>Example </a:t>
            </a:r>
          </a:p>
        </p:txBody>
      </p:sp>
      <p:sp>
        <p:nvSpPr>
          <p:cNvPr id="13316" name="Rectangle 3"/>
          <p:cNvSpPr>
            <a:spLocks noGrp="1" noChangeArrowheads="1"/>
          </p:cNvSpPr>
          <p:nvPr>
            <p:ph type="body" idx="1"/>
          </p:nvPr>
        </p:nvSpPr>
        <p:spPr/>
        <p:txBody>
          <a:bodyPr/>
          <a:lstStyle/>
          <a:p>
            <a:pPr eaLnBrk="1" hangingPunct="1"/>
            <a:r>
              <a:rPr lang="en-US" altLang="en-US" smtClean="0"/>
              <a:t>Conjugate acid of HPO</a:t>
            </a:r>
            <a:r>
              <a:rPr lang="en-US" altLang="en-US" baseline="-25000" smtClean="0"/>
              <a:t>4</a:t>
            </a:r>
            <a:r>
              <a:rPr lang="en-US" altLang="en-US" baseline="30000" smtClean="0"/>
              <a:t>2-</a:t>
            </a:r>
            <a:r>
              <a:rPr lang="en-US" altLang="en-US" smtClean="0"/>
              <a:t>  </a:t>
            </a:r>
            <a:r>
              <a:rPr lang="en-US" altLang="en-US" smtClean="0">
                <a:sym typeface="Wingdings" panose="05000000000000000000" pitchFamily="2" charset="2"/>
              </a:rPr>
              <a:t> H</a:t>
            </a:r>
            <a:r>
              <a:rPr lang="en-US" altLang="en-US" baseline="-25000" smtClean="0">
                <a:sym typeface="Wingdings" panose="05000000000000000000" pitchFamily="2" charset="2"/>
              </a:rPr>
              <a:t>2</a:t>
            </a:r>
            <a:r>
              <a:rPr lang="en-US" altLang="en-US" smtClean="0">
                <a:sym typeface="Wingdings" panose="05000000000000000000" pitchFamily="2" charset="2"/>
              </a:rPr>
              <a:t>PO</a:t>
            </a:r>
            <a:r>
              <a:rPr lang="en-US" altLang="en-US" baseline="-25000" smtClean="0">
                <a:sym typeface="Wingdings" panose="05000000000000000000" pitchFamily="2" charset="2"/>
              </a:rPr>
              <a:t>4</a:t>
            </a:r>
            <a:r>
              <a:rPr lang="en-US" altLang="en-US" baseline="30000" smtClean="0">
                <a:sym typeface="Wingdings" panose="05000000000000000000" pitchFamily="2" charset="2"/>
              </a:rPr>
              <a:t>1-</a:t>
            </a:r>
          </a:p>
          <a:p>
            <a:pPr eaLnBrk="1" hangingPunct="1">
              <a:buFontTx/>
              <a:buNone/>
            </a:pPr>
            <a:r>
              <a:rPr lang="en-US" altLang="en-US" baseline="30000" smtClean="0">
                <a:sym typeface="Wingdings" panose="05000000000000000000" pitchFamily="2" charset="2"/>
              </a:rPr>
              <a:t>                                                                   (+H)</a:t>
            </a:r>
          </a:p>
          <a:p>
            <a:pPr eaLnBrk="1" hangingPunct="1"/>
            <a:endParaRPr lang="en-US" altLang="en-US" baseline="30000" smtClean="0">
              <a:sym typeface="Wingdings" panose="05000000000000000000" pitchFamily="2" charset="2"/>
            </a:endParaRPr>
          </a:p>
          <a:p>
            <a:pPr eaLnBrk="1" hangingPunct="1">
              <a:buFontTx/>
              <a:buNone/>
            </a:pPr>
            <a:endParaRPr lang="en-US" altLang="en-US" baseline="30000" smtClean="0">
              <a:sym typeface="Wingdings" panose="05000000000000000000" pitchFamily="2" charset="2"/>
            </a:endParaRPr>
          </a:p>
          <a:p>
            <a:pPr eaLnBrk="1" hangingPunct="1"/>
            <a:r>
              <a:rPr lang="en-US" altLang="en-US" smtClean="0">
                <a:sym typeface="Wingdings" panose="05000000000000000000" pitchFamily="2" charset="2"/>
              </a:rPr>
              <a:t>Conjugate Base of HS</a:t>
            </a:r>
            <a:r>
              <a:rPr lang="en-US" altLang="en-US" baseline="30000" smtClean="0">
                <a:sym typeface="Wingdings" panose="05000000000000000000" pitchFamily="2" charset="2"/>
              </a:rPr>
              <a:t>1-</a:t>
            </a:r>
            <a:r>
              <a:rPr lang="en-US" altLang="en-US" smtClean="0">
                <a:sym typeface="Wingdings" panose="05000000000000000000" pitchFamily="2" charset="2"/>
              </a:rPr>
              <a:t>  S</a:t>
            </a:r>
            <a:r>
              <a:rPr lang="en-US" altLang="en-US" baseline="30000" smtClean="0">
                <a:sym typeface="Wingdings" panose="05000000000000000000" pitchFamily="2" charset="2"/>
              </a:rPr>
              <a:t>2-</a:t>
            </a:r>
          </a:p>
          <a:p>
            <a:pPr eaLnBrk="1" hangingPunct="1">
              <a:buFontTx/>
              <a:buNone/>
            </a:pPr>
            <a:r>
              <a:rPr lang="en-US" altLang="en-US" smtClean="0">
                <a:sym typeface="Wingdings" panose="05000000000000000000" pitchFamily="2" charset="2"/>
              </a:rPr>
              <a:t>                                         </a:t>
            </a:r>
            <a:r>
              <a:rPr lang="en-US" altLang="en-US" baseline="30000" smtClean="0">
                <a:sym typeface="Wingdings" panose="05000000000000000000" pitchFamily="2" charset="2"/>
              </a:rPr>
              <a:t>(-H)</a:t>
            </a:r>
          </a:p>
          <a:p>
            <a:pPr eaLnBrk="1" hangingPunct="1">
              <a:buFontTx/>
              <a:buNone/>
            </a:pPr>
            <a:endParaRPr lang="en-US" altLang="en-US" smtClean="0">
              <a:sym typeface="Wingdings" panose="05000000000000000000" pitchFamily="2"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0B9698-1C9F-4B08-8510-672B0CE1CE3A}" type="slidenum">
              <a:rPr lang="en-US" altLang="en-US" sz="1400" smtClean="0"/>
              <a:pPr>
                <a:spcBef>
                  <a:spcPct val="0"/>
                </a:spcBef>
                <a:buFontTx/>
                <a:buNone/>
              </a:pPr>
              <a:t>11</a:t>
            </a:fld>
            <a:endParaRPr lang="en-US" altLang="en-US" sz="1400" smtClean="0"/>
          </a:p>
        </p:txBody>
      </p:sp>
      <p:pic>
        <p:nvPicPr>
          <p:cNvPr id="14339" name="Picture 4" descr="conjacid"/>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1524000"/>
            <a:ext cx="5486400" cy="150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6"/>
          <p:cNvSpPr>
            <a:spLocks noGrp="1" noChangeArrowheads="1"/>
          </p:cNvSpPr>
          <p:nvPr>
            <p:ph type="title"/>
          </p:nvPr>
        </p:nvSpPr>
        <p:spPr/>
        <p:txBody>
          <a:bodyPr/>
          <a:lstStyle/>
          <a:p>
            <a:pPr eaLnBrk="1" hangingPunct="1"/>
            <a:r>
              <a:rPr lang="en-US" altLang="en-US" sz="4000" smtClean="0"/>
              <a:t>For the generic </a:t>
            </a:r>
            <a:r>
              <a:rPr lang="en-US" altLang="en-US" sz="4000" smtClean="0">
                <a:solidFill>
                  <a:srgbClr val="CC0000"/>
                </a:solidFill>
              </a:rPr>
              <a:t>acid HA</a:t>
            </a:r>
            <a:r>
              <a:rPr lang="en-US" altLang="en-US" sz="4000" smtClean="0"/>
              <a:t>: </a:t>
            </a:r>
            <a:br>
              <a:rPr lang="en-US" altLang="en-US" sz="4000" smtClean="0"/>
            </a:br>
            <a:endParaRPr lang="en-US" altLang="en-US" sz="4000" smtClean="0"/>
          </a:p>
        </p:txBody>
      </p:sp>
      <p:sp>
        <p:nvSpPr>
          <p:cNvPr id="14341" name="Text Box 10"/>
          <p:cNvSpPr txBox="1">
            <a:spLocks noChangeArrowheads="1"/>
          </p:cNvSpPr>
          <p:nvPr/>
        </p:nvSpPr>
        <p:spPr bwMode="auto">
          <a:xfrm>
            <a:off x="4114800" y="3048000"/>
            <a:ext cx="1600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baseline="0"/>
              <a:t>Formed when a proton Is transferred to the base</a:t>
            </a:r>
          </a:p>
        </p:txBody>
      </p:sp>
      <p:sp>
        <p:nvSpPr>
          <p:cNvPr id="14342" name="Text Box 13"/>
          <p:cNvSpPr txBox="1">
            <a:spLocks noChangeArrowheads="1"/>
          </p:cNvSpPr>
          <p:nvPr/>
        </p:nvSpPr>
        <p:spPr bwMode="auto">
          <a:xfrm>
            <a:off x="6248400" y="3124200"/>
            <a:ext cx="1600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baseline="0"/>
              <a:t>Everything that is left after a proton is added to the base</a:t>
            </a:r>
            <a:r>
              <a:rPr lang="en-US" altLang="en-US" sz="1800" baseline="0"/>
              <a:t>.</a:t>
            </a:r>
          </a:p>
        </p:txBody>
      </p:sp>
      <p:sp>
        <p:nvSpPr>
          <p:cNvPr id="14343" name="Rectangle 14"/>
          <p:cNvSpPr>
            <a:spLocks noChangeArrowheads="1"/>
          </p:cNvSpPr>
          <p:nvPr/>
        </p:nvSpPr>
        <p:spPr bwMode="auto">
          <a:xfrm>
            <a:off x="304800" y="5181600"/>
            <a:ext cx="807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baseline="0">
                <a:solidFill>
                  <a:srgbClr val="CC0000"/>
                </a:solidFill>
              </a:rPr>
              <a:t>Strong acids</a:t>
            </a:r>
            <a:r>
              <a:rPr lang="en-US" altLang="en-US" sz="1800" b="1" baseline="0"/>
              <a:t> have </a:t>
            </a:r>
            <a:r>
              <a:rPr lang="en-US" altLang="en-US" sz="1800" b="1" baseline="0">
                <a:solidFill>
                  <a:schemeClr val="hlink"/>
                </a:solidFill>
              </a:rPr>
              <a:t>weak conjugate bases.</a:t>
            </a:r>
            <a:r>
              <a:rPr lang="en-US" altLang="en-US" sz="1800" baseline="0"/>
              <a:t> </a:t>
            </a:r>
          </a:p>
          <a:p>
            <a:pPr algn="ctr" eaLnBrk="1" hangingPunct="1">
              <a:spcBef>
                <a:spcPct val="0"/>
              </a:spcBef>
              <a:buFontTx/>
              <a:buNone/>
            </a:pPr>
            <a:r>
              <a:rPr lang="en-US" altLang="en-US" sz="1800" b="1" baseline="0">
                <a:solidFill>
                  <a:srgbClr val="0033CC"/>
                </a:solidFill>
              </a:rPr>
              <a:t>Strong bases</a:t>
            </a:r>
            <a:r>
              <a:rPr lang="en-US" altLang="en-US" sz="1800" b="1" baseline="0"/>
              <a:t> have </a:t>
            </a:r>
            <a:r>
              <a:rPr lang="en-US" altLang="en-US" sz="1800" b="1" baseline="0">
                <a:solidFill>
                  <a:srgbClr val="CC0000"/>
                </a:solidFill>
              </a:rPr>
              <a:t>weak conjugate acids.</a:t>
            </a:r>
            <a:r>
              <a:rPr lang="en-US" altLang="en-US" sz="1800" baseline="0"/>
              <a:t> </a:t>
            </a:r>
            <a:br>
              <a:rPr lang="en-US" altLang="en-US" sz="1800" baseline="0"/>
            </a:br>
            <a:endParaRPr lang="en-US" altLang="en-US" sz="1800" baseline="0"/>
          </a:p>
        </p:txBody>
      </p:sp>
      <p:sp>
        <p:nvSpPr>
          <p:cNvPr id="15375" name="AutoShape 15"/>
          <p:cNvSpPr>
            <a:spLocks noChangeArrowheads="1"/>
          </p:cNvSpPr>
          <p:nvPr/>
        </p:nvSpPr>
        <p:spPr bwMode="auto">
          <a:xfrm>
            <a:off x="457200" y="4038600"/>
            <a:ext cx="1752600" cy="1981200"/>
          </a:xfrm>
          <a:prstGeom prst="star5">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4345" name="Text Box 16"/>
          <p:cNvSpPr txBox="1">
            <a:spLocks noChangeArrowheads="1"/>
          </p:cNvSpPr>
          <p:nvPr/>
        </p:nvSpPr>
        <p:spPr bwMode="auto">
          <a:xfrm>
            <a:off x="914400" y="48768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baseline="0"/>
              <a:t>NOTE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b="1" smtClean="0">
                <a:solidFill>
                  <a:srgbClr val="FF0000"/>
                </a:solidFill>
                <a:latin typeface="Calibri" panose="020F0502020204030204" pitchFamily="34" charset="0"/>
                <a:ea typeface="MS PGothic" panose="020B0600070205080204" pitchFamily="34" charset="-128"/>
                <a:cs typeface="Calibri" panose="020F0502020204030204" pitchFamily="34" charset="0"/>
              </a:rPr>
              <a:t>Figure 14.4 </a:t>
            </a:r>
            <a:r>
              <a:rPr lang="en-GB" altLang="en-US" smtClean="0">
                <a:latin typeface="Calibri" panose="020F0502020204030204" pitchFamily="34" charset="0"/>
                <a:ea typeface="MS PGothic" panose="020B0600070205080204" pitchFamily="34" charset="-128"/>
                <a:cs typeface="Calibri" panose="020F0502020204030204" pitchFamily="34" charset="0"/>
              </a:rPr>
              <a:t>- Strong and Weak Acids </a:t>
            </a:r>
          </a:p>
        </p:txBody>
      </p:sp>
      <p:pic>
        <p:nvPicPr>
          <p:cNvPr id="33795" name="Content Placeholder 3" descr="This illustration contains two images. &#10;&#10;The image on the left is labeled (a) strong acid. It contains a bar graph and a molecular diagram to depict how a strong acid HA is completely ionized in water. &#10;&#10;The image on the left is labeled (b) weak acid. It contains a bar graph and a molecular diagram to depict a weak acid HB that consists of undissociated HB molecules in water. &#10;" title="Figure 14.4 - Strong and Weak Acids "/>
          <p:cNvPicPr>
            <a:picLocks noGrp="1" noChangeAspect="1"/>
          </p:cNvPicPr>
          <p:nvPr>
            <p:ph idx="1"/>
          </p:nvPr>
        </p:nvPicPr>
        <p:blipFill>
          <a:blip r:embed="rId3"/>
          <a:srcRect/>
          <a:stretch>
            <a:fillRect/>
          </a:stretch>
        </p:blipFill>
        <p:spPr>
          <a:xfrm>
            <a:off x="493713" y="2324100"/>
            <a:ext cx="8093075" cy="4065588"/>
          </a:xfrm>
        </p:spPr>
      </p:pic>
      <p:sp>
        <p:nvSpPr>
          <p:cNvPr id="15364"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5365"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69D9E2-25A7-475C-99A6-2D70B45D597C}"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12</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8EC082-D925-4AD1-92FC-62E5469F8C6B}" type="slidenum">
              <a:rPr lang="en-US" altLang="en-US" sz="1400" smtClean="0"/>
              <a:pPr>
                <a:spcBef>
                  <a:spcPct val="0"/>
                </a:spcBef>
                <a:buFontTx/>
                <a:buNone/>
              </a:pPr>
              <a:t>13</a:t>
            </a:fld>
            <a:endParaRPr lang="en-US" altLang="en-US" sz="1400" smtClean="0"/>
          </a:p>
        </p:txBody>
      </p:sp>
      <p:sp>
        <p:nvSpPr>
          <p:cNvPr id="17411" name="Rectangle 2"/>
          <p:cNvSpPr>
            <a:spLocks noGrp="1" noChangeArrowheads="1"/>
          </p:cNvSpPr>
          <p:nvPr>
            <p:ph type="title"/>
          </p:nvPr>
        </p:nvSpPr>
        <p:spPr/>
        <p:txBody>
          <a:bodyPr/>
          <a:lstStyle/>
          <a:p>
            <a:pPr eaLnBrk="1" hangingPunct="1"/>
            <a:r>
              <a:rPr lang="en-US" altLang="en-US" smtClean="0"/>
              <a:t>Question </a:t>
            </a:r>
          </a:p>
        </p:txBody>
      </p:sp>
      <p:sp>
        <p:nvSpPr>
          <p:cNvPr id="17412" name="Rectangle 3"/>
          <p:cNvSpPr>
            <a:spLocks noGrp="1" noChangeArrowheads="1"/>
          </p:cNvSpPr>
          <p:nvPr>
            <p:ph type="body" idx="1"/>
          </p:nvPr>
        </p:nvSpPr>
        <p:spPr/>
        <p:txBody>
          <a:bodyPr/>
          <a:lstStyle/>
          <a:p>
            <a:pPr eaLnBrk="1" hangingPunct="1">
              <a:buFontTx/>
              <a:buNone/>
            </a:pPr>
            <a:r>
              <a:rPr lang="en-US" altLang="en-US" smtClean="0"/>
              <a:t>If H</a:t>
            </a:r>
            <a:r>
              <a:rPr lang="en-US" altLang="en-US" baseline="-25000" smtClean="0"/>
              <a:t>2</a:t>
            </a:r>
            <a:r>
              <a:rPr lang="en-US" altLang="en-US" smtClean="0"/>
              <a:t>0 is an acid what would its conjugate base be? </a:t>
            </a:r>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For the reaction </a:t>
            </a:r>
          </a:p>
          <a:p>
            <a:pPr eaLnBrk="1" hangingPunct="1">
              <a:buFontTx/>
              <a:buNone/>
            </a:pPr>
            <a:r>
              <a:rPr lang="en-US" altLang="en-US" smtClean="0"/>
              <a:t>HF + H</a:t>
            </a:r>
            <a:r>
              <a:rPr lang="en-US" altLang="en-US" baseline="-25000" smtClean="0"/>
              <a:t>2</a:t>
            </a:r>
            <a:r>
              <a:rPr lang="en-US" altLang="en-US" smtClean="0"/>
              <a:t>O  </a:t>
            </a:r>
            <a:r>
              <a:rPr lang="en-US" altLang="en-US" smtClean="0">
                <a:sym typeface="Wingdings" panose="05000000000000000000" pitchFamily="2" charset="2"/>
              </a:rPr>
              <a:t></a:t>
            </a:r>
            <a:r>
              <a:rPr lang="en-US" altLang="en-US" smtClean="0"/>
              <a:t> H</a:t>
            </a:r>
            <a:r>
              <a:rPr lang="en-US" altLang="en-US" baseline="-25000" smtClean="0"/>
              <a:t>3</a:t>
            </a:r>
            <a:r>
              <a:rPr lang="en-US" altLang="en-US" smtClean="0"/>
              <a:t>O</a:t>
            </a:r>
            <a:r>
              <a:rPr lang="en-US" altLang="en-US" baseline="30000" smtClean="0"/>
              <a:t>+</a:t>
            </a:r>
            <a:r>
              <a:rPr lang="en-US" altLang="en-US" smtClean="0"/>
              <a:t> + F</a:t>
            </a:r>
            <a:r>
              <a:rPr lang="en-US" altLang="en-US" baseline="30000" smtClean="0"/>
              <a:t>-</a:t>
            </a:r>
            <a:r>
              <a:rPr lang="en-US" altLang="en-US" smtClean="0"/>
              <a:t>  </a:t>
            </a:r>
          </a:p>
          <a:p>
            <a:pPr eaLnBrk="1" hangingPunct="1">
              <a:buFontTx/>
              <a:buNone/>
            </a:pPr>
            <a:r>
              <a:rPr lang="en-US" altLang="en-US" smtClean="0"/>
              <a:t>What is the acid, base , CA, CB?</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145A26-7E9B-4BBA-A411-7AA7F1B95911}" type="slidenum">
              <a:rPr lang="en-US" altLang="en-US" sz="1400" smtClean="0"/>
              <a:pPr>
                <a:spcBef>
                  <a:spcPct val="0"/>
                </a:spcBef>
                <a:buFontTx/>
                <a:buNone/>
              </a:pPr>
              <a:t>14</a:t>
            </a:fld>
            <a:endParaRPr lang="en-US" altLang="en-US" sz="1400" smtClean="0"/>
          </a:p>
        </p:txBody>
      </p:sp>
      <p:sp>
        <p:nvSpPr>
          <p:cNvPr id="18435" name="Rectangle 2"/>
          <p:cNvSpPr>
            <a:spLocks noGrp="1" noChangeArrowheads="1"/>
          </p:cNvSpPr>
          <p:nvPr>
            <p:ph type="title"/>
          </p:nvPr>
        </p:nvSpPr>
        <p:spPr/>
        <p:txBody>
          <a:bodyPr/>
          <a:lstStyle/>
          <a:p>
            <a:pPr eaLnBrk="1" hangingPunct="1"/>
            <a:r>
              <a:rPr lang="en-US" altLang="en-US" smtClean="0"/>
              <a:t>Answer </a:t>
            </a:r>
          </a:p>
        </p:txBody>
      </p:sp>
      <p:sp>
        <p:nvSpPr>
          <p:cNvPr id="18436" name="Rectangle 3"/>
          <p:cNvSpPr>
            <a:spLocks noGrp="1" noChangeArrowheads="1"/>
          </p:cNvSpPr>
          <p:nvPr>
            <p:ph type="body" idx="1"/>
          </p:nvPr>
        </p:nvSpPr>
        <p:spPr/>
        <p:txBody>
          <a:bodyPr/>
          <a:lstStyle/>
          <a:p>
            <a:pPr eaLnBrk="1" hangingPunct="1"/>
            <a:r>
              <a:rPr lang="en-US" altLang="en-US" smtClean="0">
                <a:solidFill>
                  <a:srgbClr val="CC0000"/>
                </a:solidFill>
              </a:rPr>
              <a:t>H</a:t>
            </a:r>
            <a:r>
              <a:rPr lang="en-US" altLang="en-US" baseline="-25000" smtClean="0">
                <a:solidFill>
                  <a:srgbClr val="CC0000"/>
                </a:solidFill>
              </a:rPr>
              <a:t>2</a:t>
            </a:r>
            <a:r>
              <a:rPr lang="en-US" altLang="en-US" smtClean="0">
                <a:solidFill>
                  <a:srgbClr val="CC0000"/>
                </a:solidFill>
              </a:rPr>
              <a:t>0</a:t>
            </a:r>
            <a:r>
              <a:rPr lang="en-US" altLang="en-US" smtClean="0"/>
              <a:t>   take away a proton  </a:t>
            </a:r>
            <a:r>
              <a:rPr lang="en-US" altLang="en-US" smtClean="0">
                <a:solidFill>
                  <a:srgbClr val="0033CC"/>
                </a:solidFill>
              </a:rPr>
              <a:t>OH</a:t>
            </a:r>
            <a:r>
              <a:rPr lang="en-US" altLang="en-US" baseline="30000" smtClean="0">
                <a:solidFill>
                  <a:srgbClr val="0033CC"/>
                </a:solidFill>
              </a:rPr>
              <a:t>-</a:t>
            </a:r>
          </a:p>
          <a:p>
            <a:pPr eaLnBrk="1" hangingPunct="1"/>
            <a:endParaRPr lang="en-US" altLang="en-US" baseline="30000" smtClean="0">
              <a:solidFill>
                <a:srgbClr val="0033CC"/>
              </a:solidFill>
            </a:endParaRPr>
          </a:p>
          <a:p>
            <a:pPr eaLnBrk="1" hangingPunct="1"/>
            <a:endParaRPr lang="en-US" altLang="en-US" baseline="30000" smtClean="0">
              <a:solidFill>
                <a:srgbClr val="0033CC"/>
              </a:solidFill>
            </a:endParaRPr>
          </a:p>
          <a:p>
            <a:pPr eaLnBrk="1" hangingPunct="1"/>
            <a:endParaRPr lang="en-US" altLang="en-US" baseline="30000" smtClean="0">
              <a:solidFill>
                <a:srgbClr val="0033CC"/>
              </a:solidFill>
            </a:endParaRPr>
          </a:p>
          <a:p>
            <a:pPr eaLnBrk="1" hangingPunct="1">
              <a:buFontTx/>
              <a:buNone/>
            </a:pPr>
            <a:r>
              <a:rPr lang="en-US" altLang="en-US" smtClean="0"/>
              <a:t>HF + H</a:t>
            </a:r>
            <a:r>
              <a:rPr lang="en-US" altLang="en-US" baseline="-25000" smtClean="0"/>
              <a:t>2</a:t>
            </a:r>
            <a:r>
              <a:rPr lang="en-US" altLang="en-US" smtClean="0"/>
              <a:t>O </a:t>
            </a:r>
            <a:r>
              <a:rPr lang="en-US" altLang="en-US" smtClean="0">
                <a:sym typeface="Wingdings" panose="05000000000000000000" pitchFamily="2" charset="2"/>
              </a:rPr>
              <a:t></a:t>
            </a:r>
            <a:r>
              <a:rPr lang="en-US" altLang="en-US" smtClean="0"/>
              <a:t>  H</a:t>
            </a:r>
            <a:r>
              <a:rPr lang="en-US" altLang="en-US" baseline="-25000" smtClean="0"/>
              <a:t>3</a:t>
            </a:r>
            <a:r>
              <a:rPr lang="en-US" altLang="en-US" smtClean="0"/>
              <a:t>O</a:t>
            </a:r>
            <a:r>
              <a:rPr lang="en-US" altLang="en-US" baseline="30000" smtClean="0"/>
              <a:t>+</a:t>
            </a:r>
            <a:r>
              <a:rPr lang="en-US" altLang="en-US" smtClean="0"/>
              <a:t> + F</a:t>
            </a:r>
            <a:r>
              <a:rPr lang="en-US" altLang="en-US" baseline="30000" smtClean="0"/>
              <a:t>-</a:t>
            </a:r>
            <a:endParaRPr lang="en-US" altLang="en-US" smtClean="0">
              <a:solidFill>
                <a:srgbClr val="0033CC"/>
              </a:solidFill>
            </a:endParaRPr>
          </a:p>
          <a:p>
            <a:pPr eaLnBrk="1" hangingPunct="1">
              <a:buFontTx/>
              <a:buNone/>
            </a:pPr>
            <a:endParaRPr lang="en-US" altLang="en-US" baseline="30000" smtClean="0"/>
          </a:p>
          <a:p>
            <a:pPr eaLnBrk="1" hangingPunct="1">
              <a:buFontTx/>
              <a:buNone/>
            </a:pPr>
            <a:r>
              <a:rPr lang="en-US" altLang="en-US" smtClean="0"/>
              <a:t>Acid     base    CA      CB</a:t>
            </a:r>
          </a:p>
          <a:p>
            <a:pPr eaLnBrk="1" hangingPunct="1">
              <a:buFontTx/>
              <a:buNone/>
            </a:pPr>
            <a:r>
              <a:rPr lang="en-US" altLang="en-US" smtClean="0"/>
              <a:t>                   </a:t>
            </a:r>
            <a:r>
              <a:rPr lang="en-US" altLang="en-US" sz="1500" smtClean="0"/>
              <a:t>(gained H+) ( what is left of acid after donation to base)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4A49E4-810B-46ED-A470-98F7E293616E}" type="slidenum">
              <a:rPr lang="en-US" altLang="en-US" sz="1400" smtClean="0"/>
              <a:pPr>
                <a:spcBef>
                  <a:spcPct val="0"/>
                </a:spcBef>
                <a:buFontTx/>
                <a:buNone/>
              </a:pPr>
              <a:t>15</a:t>
            </a:fld>
            <a:endParaRPr lang="en-US" altLang="en-US" sz="1400" smtClean="0"/>
          </a:p>
        </p:txBody>
      </p:sp>
      <p:sp>
        <p:nvSpPr>
          <p:cNvPr id="19459" name="Rectangle 2"/>
          <p:cNvSpPr>
            <a:spLocks noGrp="1" noChangeArrowheads="1"/>
          </p:cNvSpPr>
          <p:nvPr>
            <p:ph type="title"/>
          </p:nvPr>
        </p:nvSpPr>
        <p:spPr/>
        <p:txBody>
          <a:bodyPr/>
          <a:lstStyle/>
          <a:p>
            <a:pPr eaLnBrk="1" hangingPunct="1"/>
            <a:r>
              <a:rPr lang="en-US" altLang="en-US" smtClean="0"/>
              <a:t>Amphoteric</a:t>
            </a:r>
          </a:p>
        </p:txBody>
      </p:sp>
      <p:sp>
        <p:nvSpPr>
          <p:cNvPr id="19460" name="Rectangle 3"/>
          <p:cNvSpPr>
            <a:spLocks noGrp="1" noChangeArrowheads="1"/>
          </p:cNvSpPr>
          <p:nvPr>
            <p:ph type="body" idx="1"/>
          </p:nvPr>
        </p:nvSpPr>
        <p:spPr/>
        <p:txBody>
          <a:bodyPr/>
          <a:lstStyle/>
          <a:p>
            <a:pPr eaLnBrk="1" hangingPunct="1"/>
            <a:r>
              <a:rPr lang="en-US" altLang="en-US" smtClean="0"/>
              <a:t>The ability of a substance to act as an acid or a base. </a:t>
            </a:r>
          </a:p>
          <a:p>
            <a:pPr eaLnBrk="1" hangingPunct="1"/>
            <a:endParaRPr lang="en-US" altLang="en-US" smtClean="0"/>
          </a:p>
          <a:p>
            <a:pPr eaLnBrk="1" hangingPunct="1"/>
            <a:r>
              <a:rPr lang="en-US" altLang="en-US" smtClean="0"/>
              <a:t>Ex: H</a:t>
            </a:r>
            <a:r>
              <a:rPr lang="en-US" altLang="en-US" baseline="-25000" smtClean="0"/>
              <a:t>2</a:t>
            </a:r>
            <a:r>
              <a:rPr lang="en-US" altLang="en-US" smtClean="0"/>
              <a:t>PO</a:t>
            </a:r>
            <a:r>
              <a:rPr lang="en-US" altLang="en-US" baseline="-25000" smtClean="0"/>
              <a:t>4</a:t>
            </a:r>
            <a:r>
              <a:rPr lang="en-US" altLang="en-US" baseline="30000" smtClean="0"/>
              <a:t>-</a:t>
            </a:r>
            <a:r>
              <a:rPr lang="en-US" altLang="en-US" smtClean="0"/>
              <a:t> and H</a:t>
            </a:r>
            <a:r>
              <a:rPr lang="en-US" altLang="en-US" baseline="-25000" smtClean="0"/>
              <a:t>2</a:t>
            </a:r>
            <a:r>
              <a:rPr lang="en-US" altLang="en-US" smtClean="0"/>
              <a:t>O can act as both acids and bases.</a:t>
            </a:r>
          </a:p>
        </p:txBody>
      </p:sp>
      <p:pic>
        <p:nvPicPr>
          <p:cNvPr id="19461" name="Picture 5" descr="h2po4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19600"/>
            <a:ext cx="6934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97CEFF-BECD-4DC1-AECD-29C856D3F608}" type="slidenum">
              <a:rPr lang="en-US" altLang="en-US" sz="1400" smtClean="0"/>
              <a:pPr>
                <a:spcBef>
                  <a:spcPct val="0"/>
                </a:spcBef>
                <a:buFontTx/>
                <a:buNone/>
              </a:pPr>
              <a:t>16</a:t>
            </a:fld>
            <a:endParaRPr lang="en-US" altLang="en-US" sz="1400" smtClean="0"/>
          </a:p>
        </p:txBody>
      </p:sp>
      <p:sp>
        <p:nvSpPr>
          <p:cNvPr id="20483" name="Rectangle 2"/>
          <p:cNvSpPr>
            <a:spLocks noGrp="1" noChangeArrowheads="1"/>
          </p:cNvSpPr>
          <p:nvPr>
            <p:ph type="title"/>
          </p:nvPr>
        </p:nvSpPr>
        <p:spPr/>
        <p:txBody>
          <a:bodyPr/>
          <a:lstStyle/>
          <a:p>
            <a:pPr eaLnBrk="1" hangingPunct="1"/>
            <a:r>
              <a:rPr lang="en-US" altLang="en-US" sz="4000" smtClean="0"/>
              <a:t>Examples of Amphoteric substances </a:t>
            </a:r>
          </a:p>
        </p:txBody>
      </p:sp>
      <p:sp>
        <p:nvSpPr>
          <p:cNvPr id="20484" name="Rectangle 3"/>
          <p:cNvSpPr>
            <a:spLocks noGrp="1" noChangeArrowheads="1"/>
          </p:cNvSpPr>
          <p:nvPr>
            <p:ph type="body" idx="1"/>
          </p:nvPr>
        </p:nvSpPr>
        <p:spPr/>
        <p:txBody>
          <a:bodyPr/>
          <a:lstStyle/>
          <a:p>
            <a:pPr eaLnBrk="1" hangingPunct="1">
              <a:buFontTx/>
              <a:buNone/>
            </a:pPr>
            <a:r>
              <a:rPr lang="en-US" altLang="en-US" smtClean="0"/>
              <a:t>                 </a:t>
            </a:r>
            <a:r>
              <a:rPr lang="en-US" altLang="en-US" u="sng" smtClean="0"/>
              <a:t>Donate P</a:t>
            </a:r>
            <a:r>
              <a:rPr lang="en-US" altLang="en-US" u="sng" baseline="30000" smtClean="0"/>
              <a:t>+</a:t>
            </a:r>
            <a:r>
              <a:rPr lang="en-US" altLang="en-US" baseline="30000" smtClean="0"/>
              <a:t> </a:t>
            </a:r>
            <a:r>
              <a:rPr lang="en-US" altLang="en-US" smtClean="0"/>
              <a:t>        A</a:t>
            </a:r>
            <a:r>
              <a:rPr lang="en-US" altLang="en-US" u="sng" smtClean="0"/>
              <a:t>ccept P</a:t>
            </a:r>
            <a:r>
              <a:rPr lang="en-US" altLang="en-US" u="sng" baseline="30000" smtClean="0"/>
              <a:t>+</a:t>
            </a:r>
            <a:r>
              <a:rPr lang="en-US" altLang="en-US" baseline="30000" smtClean="0"/>
              <a:t> </a:t>
            </a:r>
            <a:endParaRPr lang="en-US" altLang="en-US" smtClean="0"/>
          </a:p>
          <a:p>
            <a:pPr eaLnBrk="1" hangingPunct="1"/>
            <a:endParaRPr lang="en-US" altLang="en-US" smtClean="0"/>
          </a:p>
          <a:p>
            <a:pPr eaLnBrk="1" hangingPunct="1"/>
            <a:r>
              <a:rPr lang="en-US" altLang="en-US" smtClean="0"/>
              <a:t>H</a:t>
            </a:r>
            <a:r>
              <a:rPr lang="en-US" altLang="en-US" baseline="-25000" smtClean="0"/>
              <a:t>2</a:t>
            </a:r>
            <a:r>
              <a:rPr lang="en-US" altLang="en-US" smtClean="0"/>
              <a:t>PO</a:t>
            </a:r>
            <a:r>
              <a:rPr lang="en-US" altLang="en-US" baseline="-25000" smtClean="0"/>
              <a:t>4</a:t>
            </a:r>
            <a:r>
              <a:rPr lang="en-US" altLang="en-US" baseline="30000" smtClean="0"/>
              <a:t>-        </a:t>
            </a:r>
            <a:r>
              <a:rPr lang="en-US" altLang="en-US" smtClean="0"/>
              <a:t>PO</a:t>
            </a:r>
            <a:r>
              <a:rPr lang="en-US" altLang="en-US" baseline="-25000" smtClean="0"/>
              <a:t>4</a:t>
            </a:r>
            <a:r>
              <a:rPr lang="en-US" altLang="en-US" baseline="30000" smtClean="0"/>
              <a:t>3-                          </a:t>
            </a:r>
            <a:r>
              <a:rPr lang="en-US" altLang="en-US" smtClean="0"/>
              <a:t>H</a:t>
            </a:r>
            <a:r>
              <a:rPr lang="en-US" altLang="en-US" baseline="-25000" smtClean="0"/>
              <a:t>3</a:t>
            </a:r>
            <a:r>
              <a:rPr lang="en-US" altLang="en-US" smtClean="0"/>
              <a:t>PO</a:t>
            </a:r>
            <a:r>
              <a:rPr lang="en-US" altLang="en-US" baseline="-25000" smtClean="0"/>
              <a:t>4</a:t>
            </a:r>
            <a:endParaRPr lang="en-US" altLang="en-US" baseline="30000" smtClean="0"/>
          </a:p>
          <a:p>
            <a:pPr eaLnBrk="1" hangingPunct="1"/>
            <a:endParaRPr lang="en-US" altLang="en-US" baseline="30000" smtClean="0"/>
          </a:p>
          <a:p>
            <a:pPr eaLnBrk="1" hangingPunct="1"/>
            <a:r>
              <a:rPr lang="en-US" altLang="en-US" smtClean="0"/>
              <a:t>HSO</a:t>
            </a:r>
            <a:r>
              <a:rPr lang="en-US" altLang="en-US" baseline="-25000" smtClean="0"/>
              <a:t>4</a:t>
            </a:r>
            <a:r>
              <a:rPr lang="en-US" altLang="en-US" baseline="30000" smtClean="0"/>
              <a:t>-         </a:t>
            </a:r>
            <a:r>
              <a:rPr lang="en-US" altLang="en-US" smtClean="0"/>
              <a:t>SO4</a:t>
            </a:r>
            <a:r>
              <a:rPr lang="en-US" altLang="en-US" baseline="30000" smtClean="0"/>
              <a:t>2-              </a:t>
            </a:r>
            <a:r>
              <a:rPr lang="en-US" altLang="en-US" smtClean="0"/>
              <a:t> </a:t>
            </a:r>
            <a:r>
              <a:rPr lang="en-US" altLang="en-US" baseline="30000" smtClean="0"/>
              <a:t>           </a:t>
            </a:r>
            <a:r>
              <a:rPr lang="en-US" altLang="en-US" smtClean="0"/>
              <a:t>H</a:t>
            </a:r>
            <a:r>
              <a:rPr lang="en-US" altLang="en-US" baseline="-25000" smtClean="0"/>
              <a:t>2</a:t>
            </a:r>
            <a:r>
              <a:rPr lang="en-US" altLang="en-US" smtClean="0"/>
              <a:t>SO</a:t>
            </a:r>
            <a:r>
              <a:rPr lang="en-US" altLang="en-US" baseline="-25000" smtClean="0"/>
              <a:t>4</a:t>
            </a:r>
            <a:endParaRPr lang="en-US" altLang="en-US" smtClean="0"/>
          </a:p>
          <a:p>
            <a:pPr eaLnBrk="1" hangingPunct="1">
              <a:buFontTx/>
              <a:buNone/>
            </a:pPr>
            <a:endParaRPr lang="en-US" altLang="en-US" smtClean="0"/>
          </a:p>
          <a:p>
            <a:pPr eaLnBrk="1" hangingPunct="1"/>
            <a:r>
              <a:rPr lang="en-US" altLang="en-US" smtClean="0"/>
              <a:t>H</a:t>
            </a:r>
            <a:r>
              <a:rPr lang="en-US" altLang="en-US" baseline="-25000" smtClean="0"/>
              <a:t>2</a:t>
            </a:r>
            <a:r>
              <a:rPr lang="en-US" altLang="en-US" smtClean="0"/>
              <a:t>O         OH</a:t>
            </a:r>
            <a:r>
              <a:rPr lang="en-US" altLang="en-US" baseline="30000" smtClean="0"/>
              <a:t>-</a:t>
            </a:r>
            <a:r>
              <a:rPr lang="en-US" altLang="en-US" smtClean="0"/>
              <a:t>                    H</a:t>
            </a:r>
            <a:r>
              <a:rPr lang="en-US" altLang="en-US" baseline="-25000" smtClean="0"/>
              <a:t>3</a:t>
            </a:r>
            <a:r>
              <a:rPr lang="en-US" altLang="en-US" smtClean="0"/>
              <a:t>O</a:t>
            </a:r>
            <a:r>
              <a:rPr lang="en-US" altLang="en-US" baseline="3000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AD6768-C024-4D50-9CC5-0248C478E044}" type="slidenum">
              <a:rPr lang="en-US" altLang="en-US" sz="1400" smtClean="0"/>
              <a:pPr>
                <a:spcBef>
                  <a:spcPct val="0"/>
                </a:spcBef>
                <a:buFontTx/>
                <a:buNone/>
              </a:pPr>
              <a:t>17</a:t>
            </a:fld>
            <a:endParaRPr lang="en-US" altLang="en-US" sz="1400" smtClean="0"/>
          </a:p>
        </p:txBody>
      </p:sp>
      <p:sp>
        <p:nvSpPr>
          <p:cNvPr id="21507" name="Rectangle 2"/>
          <p:cNvSpPr>
            <a:spLocks noGrp="1" noChangeArrowheads="1"/>
          </p:cNvSpPr>
          <p:nvPr>
            <p:ph type="title"/>
          </p:nvPr>
        </p:nvSpPr>
        <p:spPr/>
        <p:txBody>
          <a:bodyPr/>
          <a:lstStyle/>
          <a:p>
            <a:pPr eaLnBrk="1" hangingPunct="1"/>
            <a:r>
              <a:rPr lang="en-US" altLang="en-US" smtClean="0"/>
              <a:t>Back to Old Faithful</a:t>
            </a:r>
          </a:p>
        </p:txBody>
      </p:sp>
      <p:sp>
        <p:nvSpPr>
          <p:cNvPr id="21508" name="Text Box 6"/>
          <p:cNvSpPr txBox="1">
            <a:spLocks noChangeArrowheads="1"/>
          </p:cNvSpPr>
          <p:nvPr/>
        </p:nvSpPr>
        <p:spPr bwMode="auto">
          <a:xfrm>
            <a:off x="533400" y="3657600"/>
            <a:ext cx="8305800" cy="466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baseline="0"/>
              <a:t>In this equation the stronger base will win the competition for H+.</a:t>
            </a:r>
          </a:p>
          <a:p>
            <a:pPr eaLnBrk="1" hangingPunct="1">
              <a:spcBef>
                <a:spcPct val="50000"/>
              </a:spcBef>
              <a:buFontTx/>
              <a:buNone/>
            </a:pPr>
            <a:r>
              <a:rPr lang="en-US" altLang="en-US" sz="2300" baseline="0"/>
              <a:t> If H2O is a stronger base than A-, then it will have a greater affinity for the protons and the equilibrium will lie to the right favoring the formation of H</a:t>
            </a:r>
            <a:r>
              <a:rPr lang="en-US" altLang="en-US" sz="2300" baseline="-25000"/>
              <a:t>3</a:t>
            </a:r>
            <a:r>
              <a:rPr lang="en-US" altLang="en-US" sz="2300" baseline="0"/>
              <a:t>O</a:t>
            </a:r>
            <a:r>
              <a:rPr lang="en-US" altLang="en-US" sz="2300"/>
              <a:t>+</a:t>
            </a:r>
            <a:r>
              <a:rPr lang="en-US" altLang="en-US" sz="2300" baseline="0"/>
              <a:t>. </a:t>
            </a:r>
          </a:p>
          <a:p>
            <a:pPr eaLnBrk="1" hangingPunct="1">
              <a:spcBef>
                <a:spcPct val="50000"/>
              </a:spcBef>
              <a:buFontTx/>
              <a:buNone/>
            </a:pPr>
            <a:r>
              <a:rPr lang="en-US" altLang="en-US" sz="2300" baseline="0"/>
              <a:t> If A</a:t>
            </a:r>
            <a:r>
              <a:rPr lang="en-US" altLang="en-US" sz="2300"/>
              <a:t>-</a:t>
            </a:r>
            <a:r>
              <a:rPr lang="en-US" altLang="en-US" sz="2300" baseline="0"/>
              <a:t> is stronger then equilibrium will fall to the left and acid in the form HA will form.</a:t>
            </a:r>
          </a:p>
          <a:p>
            <a:pPr eaLnBrk="1" hangingPunct="1">
              <a:spcBef>
                <a:spcPct val="50000"/>
              </a:spcBef>
              <a:buFontTx/>
              <a:buNone/>
            </a:pPr>
            <a:endParaRPr lang="en-US" altLang="en-US" sz="2300" baseline="0"/>
          </a:p>
          <a:p>
            <a:pPr eaLnBrk="1" hangingPunct="1">
              <a:spcBef>
                <a:spcPct val="50000"/>
              </a:spcBef>
              <a:buFontTx/>
              <a:buNone/>
            </a:pPr>
            <a:endParaRPr lang="en-US" altLang="en-US" sz="1800" baseline="0"/>
          </a:p>
          <a:p>
            <a:pPr eaLnBrk="1" hangingPunct="1">
              <a:spcBef>
                <a:spcPct val="50000"/>
              </a:spcBef>
              <a:buFontTx/>
              <a:buNone/>
            </a:pPr>
            <a:endParaRPr lang="en-US" altLang="en-US" sz="1800" baseline="0"/>
          </a:p>
          <a:p>
            <a:pPr eaLnBrk="1" hangingPunct="1">
              <a:spcBef>
                <a:spcPct val="50000"/>
              </a:spcBef>
              <a:buFontTx/>
              <a:buNone/>
            </a:pPr>
            <a:r>
              <a:rPr lang="en-US" altLang="en-US" sz="1800" baseline="0"/>
              <a:t> </a:t>
            </a:r>
          </a:p>
        </p:txBody>
      </p:sp>
      <p:sp>
        <p:nvSpPr>
          <p:cNvPr id="21509" name="Rectangle 7"/>
          <p:cNvSpPr>
            <a:spLocks noGrp="1" noChangeArrowheads="1"/>
          </p:cNvSpPr>
          <p:nvPr>
            <p:ph type="body" idx="1"/>
          </p:nvPr>
        </p:nvSpPr>
        <p:spPr/>
        <p:txBody>
          <a:bodyPr/>
          <a:lstStyle/>
          <a:p>
            <a:pPr eaLnBrk="1" hangingPunct="1"/>
            <a:endParaRPr lang="en-US" altLang="en-US" smtClean="0"/>
          </a:p>
        </p:txBody>
      </p:sp>
      <p:pic>
        <p:nvPicPr>
          <p:cNvPr id="21510" name="Picture 9" descr="FG15_00-01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4625"/>
            <a:ext cx="81534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E2AE5E-7739-461A-B011-9530F2EA3615}" type="slidenum">
              <a:rPr lang="en-US" altLang="en-US" sz="1400" smtClean="0"/>
              <a:pPr>
                <a:spcBef>
                  <a:spcPct val="0"/>
                </a:spcBef>
                <a:buFontTx/>
                <a:buNone/>
              </a:pPr>
              <a:t>18</a:t>
            </a:fld>
            <a:endParaRPr lang="en-US" altLang="en-US" sz="1400" smtClean="0"/>
          </a:p>
        </p:txBody>
      </p:sp>
      <p:sp>
        <p:nvSpPr>
          <p:cNvPr id="22531" name="Rectangle 2"/>
          <p:cNvSpPr>
            <a:spLocks noGrp="1" noChangeArrowheads="1"/>
          </p:cNvSpPr>
          <p:nvPr>
            <p:ph type="title"/>
          </p:nvPr>
        </p:nvSpPr>
        <p:spPr/>
        <p:txBody>
          <a:bodyPr/>
          <a:lstStyle/>
          <a:p>
            <a:pPr eaLnBrk="1" hangingPunct="1"/>
            <a:r>
              <a:rPr lang="en-US" altLang="en-US" sz="4000" b="1" smtClean="0"/>
              <a:t>Acid-dissociation equilibrium constant (Ka)</a:t>
            </a:r>
            <a:r>
              <a:rPr lang="en-US" altLang="en-US" sz="4000" smtClean="0"/>
              <a:t> </a:t>
            </a:r>
          </a:p>
        </p:txBody>
      </p:sp>
      <p:sp>
        <p:nvSpPr>
          <p:cNvPr id="22532" name="Rectangle 5"/>
          <p:cNvSpPr>
            <a:spLocks noGrp="1" noChangeArrowheads="1"/>
          </p:cNvSpPr>
          <p:nvPr>
            <p:ph type="body" idx="1"/>
          </p:nvPr>
        </p:nvSpPr>
        <p:spPr/>
        <p:txBody>
          <a:bodyPr/>
          <a:lstStyle/>
          <a:p>
            <a:pPr eaLnBrk="1" hangingPunct="1"/>
            <a:r>
              <a:rPr lang="en-US" altLang="en-US" smtClean="0"/>
              <a:t>The relative strength of an acid is described as an acid-dissociation equilibrium constant.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D51512-A190-4C4B-9D4B-E3E10A84C135}" type="slidenum">
              <a:rPr lang="en-US" altLang="en-US" sz="1400" smtClean="0"/>
              <a:pPr>
                <a:spcBef>
                  <a:spcPct val="0"/>
                </a:spcBef>
                <a:buFontTx/>
                <a:buNone/>
              </a:pPr>
              <a:t>19</a:t>
            </a:fld>
            <a:endParaRPr lang="en-US" altLang="en-US" sz="1400" smtClean="0"/>
          </a:p>
        </p:txBody>
      </p:sp>
      <p:pic>
        <p:nvPicPr>
          <p:cNvPr id="23555" name="Picture 4" descr="conjacid"/>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685800"/>
            <a:ext cx="5334000" cy="146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7" descr="Kal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24200"/>
            <a:ext cx="5181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8"/>
          <p:cNvSpPr txBox="1">
            <a:spLocks noChangeArrowheads="1"/>
          </p:cNvSpPr>
          <p:nvPr/>
        </p:nvSpPr>
        <p:spPr bwMode="auto">
          <a:xfrm>
            <a:off x="2133600" y="5334000"/>
            <a:ext cx="5638800" cy="10064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baseline="0"/>
              <a:t>        Think Products over reactants remember water is a solvent here and not in equilibrium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BC4C60-1344-4A3A-B4DE-EB8FB2FE0078}" type="slidenum">
              <a:rPr lang="en-US" altLang="en-US" sz="1400" smtClean="0"/>
              <a:pPr>
                <a:spcBef>
                  <a:spcPct val="0"/>
                </a:spcBef>
                <a:buFontTx/>
                <a:buNone/>
              </a:pPr>
              <a:t>2</a:t>
            </a:fld>
            <a:endParaRPr lang="en-US" altLang="en-US" sz="1400" smtClean="0"/>
          </a:p>
        </p:txBody>
      </p:sp>
      <p:sp>
        <p:nvSpPr>
          <p:cNvPr id="5123" name="Rectangle 4"/>
          <p:cNvSpPr>
            <a:spLocks noGrp="1" noChangeArrowheads="1"/>
          </p:cNvSpPr>
          <p:nvPr>
            <p:ph type="title"/>
          </p:nvPr>
        </p:nvSpPr>
        <p:spPr/>
        <p:txBody>
          <a:bodyPr/>
          <a:lstStyle/>
          <a:p>
            <a:pPr eaLnBrk="1" hangingPunct="1"/>
            <a:r>
              <a:rPr lang="en-US" altLang="en-US" smtClean="0"/>
              <a:t>14.1 Nature of Acids and Bases </a:t>
            </a:r>
          </a:p>
        </p:txBody>
      </p:sp>
      <p:sp>
        <p:nvSpPr>
          <p:cNvPr id="5124" name="Rectangle 5"/>
          <p:cNvSpPr>
            <a:spLocks noGrp="1" noChangeArrowheads="1"/>
          </p:cNvSpPr>
          <p:nvPr>
            <p:ph type="body" sz="half" idx="1"/>
          </p:nvPr>
        </p:nvSpPr>
        <p:spPr/>
        <p:txBody>
          <a:bodyPr/>
          <a:lstStyle/>
          <a:p>
            <a:pPr eaLnBrk="1" hangingPunct="1">
              <a:buFontTx/>
              <a:buNone/>
            </a:pPr>
            <a:r>
              <a:rPr lang="en-US" altLang="en-US" smtClean="0"/>
              <a:t>Acids: Sour Taste</a:t>
            </a:r>
          </a:p>
          <a:p>
            <a:pPr eaLnBrk="1" hangingPunct="1">
              <a:buFontTx/>
              <a:buNone/>
            </a:pPr>
            <a:r>
              <a:rPr lang="en-US" altLang="en-US" smtClean="0"/>
              <a:t>If a solution has a high </a:t>
            </a:r>
          </a:p>
          <a:p>
            <a:pPr eaLnBrk="1" hangingPunct="1">
              <a:buFontTx/>
              <a:buNone/>
            </a:pPr>
            <a:r>
              <a:rPr lang="en-US" altLang="en-US" smtClean="0"/>
              <a:t>[H</a:t>
            </a:r>
            <a:r>
              <a:rPr lang="en-US" altLang="en-US" baseline="30000" smtClean="0"/>
              <a:t>+</a:t>
            </a:r>
            <a:r>
              <a:rPr lang="en-US" altLang="en-US" smtClean="0"/>
              <a:t>] = acidic</a:t>
            </a:r>
          </a:p>
          <a:p>
            <a:pPr eaLnBrk="1" hangingPunct="1">
              <a:buFontTx/>
              <a:buNone/>
            </a:pPr>
            <a:r>
              <a:rPr lang="en-US" altLang="en-US" smtClean="0"/>
              <a:t> </a:t>
            </a:r>
          </a:p>
          <a:p>
            <a:pPr eaLnBrk="1" hangingPunct="1">
              <a:buFontTx/>
              <a:buNone/>
            </a:pPr>
            <a:r>
              <a:rPr lang="en-US" altLang="en-US" smtClean="0"/>
              <a:t>Base: Bitter Taste / Slippery feel</a:t>
            </a:r>
          </a:p>
          <a:p>
            <a:pPr eaLnBrk="1" hangingPunct="1">
              <a:buFontTx/>
              <a:buNone/>
            </a:pPr>
            <a:r>
              <a:rPr lang="en-US" altLang="en-US" smtClean="0"/>
              <a:t>If a solution has a high </a:t>
            </a:r>
          </a:p>
          <a:p>
            <a:pPr eaLnBrk="1" hangingPunct="1">
              <a:buFontTx/>
              <a:buNone/>
            </a:pPr>
            <a:r>
              <a:rPr lang="en-US" altLang="en-US" smtClean="0"/>
              <a:t>[OH</a:t>
            </a:r>
            <a:r>
              <a:rPr lang="en-US" altLang="en-US" baseline="30000" smtClean="0"/>
              <a:t>-</a:t>
            </a:r>
            <a:r>
              <a:rPr lang="en-US" altLang="en-US" smtClean="0"/>
              <a:t>] = base</a:t>
            </a:r>
          </a:p>
        </p:txBody>
      </p:sp>
      <p:pic>
        <p:nvPicPr>
          <p:cNvPr id="5125" name="Picture 8" descr="1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33513"/>
            <a:ext cx="41529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B8E7EF-C793-4B09-982E-062F46EA1F50}" type="slidenum">
              <a:rPr lang="en-US" altLang="en-US" sz="1400" smtClean="0"/>
              <a:pPr>
                <a:spcBef>
                  <a:spcPct val="0"/>
                </a:spcBef>
                <a:buFontTx/>
                <a:buNone/>
              </a:pPr>
              <a:t>20</a:t>
            </a:fld>
            <a:endParaRPr lang="en-US" altLang="en-US" sz="1400" smtClean="0"/>
          </a:p>
        </p:txBody>
      </p:sp>
      <p:sp>
        <p:nvSpPr>
          <p:cNvPr id="24579" name="Rectangle 2"/>
          <p:cNvSpPr>
            <a:spLocks noGrp="1" noChangeArrowheads="1"/>
          </p:cNvSpPr>
          <p:nvPr>
            <p:ph type="title"/>
          </p:nvPr>
        </p:nvSpPr>
        <p:spPr/>
        <p:txBody>
          <a:bodyPr/>
          <a:lstStyle/>
          <a:p>
            <a:pPr eaLnBrk="1" hangingPunct="1"/>
            <a:r>
              <a:rPr lang="en-US" altLang="en-US" smtClean="0"/>
              <a:t>Question </a:t>
            </a:r>
          </a:p>
        </p:txBody>
      </p:sp>
      <p:sp>
        <p:nvSpPr>
          <p:cNvPr id="24580" name="Rectangle 3"/>
          <p:cNvSpPr>
            <a:spLocks noGrp="1" noChangeArrowheads="1"/>
          </p:cNvSpPr>
          <p:nvPr>
            <p:ph type="body" idx="1"/>
          </p:nvPr>
        </p:nvSpPr>
        <p:spPr/>
        <p:txBody>
          <a:bodyPr/>
          <a:lstStyle/>
          <a:p>
            <a:pPr eaLnBrk="1" hangingPunct="1"/>
            <a:r>
              <a:rPr lang="en-US" altLang="en-US" smtClean="0"/>
              <a:t>Write reaction for the ionization of the following and then write the acid dissociation constant for both. (all occur in water)</a:t>
            </a:r>
          </a:p>
          <a:p>
            <a:pPr eaLnBrk="1" hangingPunct="1"/>
            <a:endParaRPr lang="en-US" altLang="en-US" smtClean="0"/>
          </a:p>
          <a:p>
            <a:pPr eaLnBrk="1" hangingPunct="1"/>
            <a:r>
              <a:rPr lang="en-US" altLang="en-US" smtClean="0"/>
              <a:t>Hydrochloric acid </a:t>
            </a:r>
          </a:p>
          <a:p>
            <a:pPr eaLnBrk="1" hangingPunct="1"/>
            <a:r>
              <a:rPr lang="en-US" altLang="en-US" smtClean="0"/>
              <a:t>Acetic acid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F974F9-F2D1-4DDC-B93D-AB675C231FEE}" type="slidenum">
              <a:rPr lang="en-US" altLang="en-US" sz="1400" smtClean="0"/>
              <a:pPr>
                <a:spcBef>
                  <a:spcPct val="0"/>
                </a:spcBef>
                <a:buFontTx/>
                <a:buNone/>
              </a:pPr>
              <a:t>21</a:t>
            </a:fld>
            <a:endParaRPr lang="en-US" altLang="en-US" sz="1400" smtClean="0"/>
          </a:p>
        </p:txBody>
      </p:sp>
      <p:sp>
        <p:nvSpPr>
          <p:cNvPr id="25603" name="Rectangle 2"/>
          <p:cNvSpPr>
            <a:spLocks noGrp="1" noChangeArrowheads="1"/>
          </p:cNvSpPr>
          <p:nvPr>
            <p:ph type="title"/>
          </p:nvPr>
        </p:nvSpPr>
        <p:spPr/>
        <p:txBody>
          <a:bodyPr/>
          <a:lstStyle/>
          <a:p>
            <a:pPr eaLnBrk="1" hangingPunct="1"/>
            <a:r>
              <a:rPr lang="en-US" altLang="en-US" smtClean="0"/>
              <a:t>Answer </a:t>
            </a:r>
          </a:p>
        </p:txBody>
      </p:sp>
      <p:sp>
        <p:nvSpPr>
          <p:cNvPr id="25604" name="Rectangle 3"/>
          <p:cNvSpPr>
            <a:spLocks noGrp="1" noChangeArrowheads="1"/>
          </p:cNvSpPr>
          <p:nvPr>
            <p:ph type="body" idx="1"/>
          </p:nvPr>
        </p:nvSpPr>
        <p:spPr/>
        <p:txBody>
          <a:bodyPr/>
          <a:lstStyle/>
          <a:p>
            <a:pPr eaLnBrk="1" hangingPunct="1"/>
            <a:r>
              <a:rPr lang="en-US" altLang="en-US" smtClean="0"/>
              <a:t>HCl </a:t>
            </a:r>
            <a:r>
              <a:rPr lang="en-US" altLang="en-US" smtClean="0">
                <a:cs typeface="Arial" panose="020B0604020202020204" pitchFamily="34" charset="0"/>
                <a:sym typeface="Wingdings" panose="05000000000000000000" pitchFamily="2" charset="2"/>
              </a:rPr>
              <a:t>↔</a:t>
            </a:r>
            <a:r>
              <a:rPr lang="en-US" altLang="en-US" smtClean="0">
                <a:sym typeface="Wingdings" panose="05000000000000000000" pitchFamily="2" charset="2"/>
              </a:rPr>
              <a:t> H</a:t>
            </a:r>
            <a:r>
              <a:rPr lang="en-US" altLang="en-US" baseline="30000" smtClean="0">
                <a:sym typeface="Wingdings" panose="05000000000000000000" pitchFamily="2" charset="2"/>
              </a:rPr>
              <a:t>+</a:t>
            </a:r>
            <a:r>
              <a:rPr lang="en-US" altLang="en-US" smtClean="0">
                <a:sym typeface="Wingdings" panose="05000000000000000000" pitchFamily="2" charset="2"/>
              </a:rPr>
              <a:t> + Cl</a:t>
            </a:r>
            <a:r>
              <a:rPr lang="en-US" altLang="en-US" baseline="30000" smtClean="0">
                <a:sym typeface="Wingdings" panose="05000000000000000000" pitchFamily="2" charset="2"/>
              </a:rPr>
              <a:t>-</a:t>
            </a:r>
            <a:endParaRPr lang="en-US" altLang="en-US" smtClean="0">
              <a:sym typeface="Wingdings" panose="05000000000000000000" pitchFamily="2" charset="2"/>
            </a:endParaRPr>
          </a:p>
          <a:p>
            <a:pPr lvl="1" eaLnBrk="1" hangingPunct="1">
              <a:buFontTx/>
              <a:buNone/>
            </a:pPr>
            <a:endParaRPr lang="en-US" altLang="en-US" smtClean="0"/>
          </a:p>
          <a:p>
            <a:pPr lvl="1" eaLnBrk="1" hangingPunct="1">
              <a:buFontTx/>
              <a:buNone/>
            </a:pPr>
            <a:r>
              <a:rPr lang="en-US" altLang="en-US" smtClean="0"/>
              <a:t>K</a:t>
            </a:r>
            <a:r>
              <a:rPr lang="en-US" altLang="en-US" baseline="-25000" smtClean="0"/>
              <a:t>a </a:t>
            </a:r>
            <a:r>
              <a:rPr lang="en-US" altLang="en-US" smtClean="0"/>
              <a:t>= [H+] [Cl</a:t>
            </a:r>
            <a:r>
              <a:rPr lang="en-US" altLang="en-US" baseline="30000" smtClean="0"/>
              <a:t>-</a:t>
            </a:r>
            <a:r>
              <a:rPr lang="en-US" altLang="en-US" smtClean="0"/>
              <a:t>] /</a:t>
            </a:r>
            <a:r>
              <a:rPr lang="en-US" altLang="en-US" baseline="30000" smtClean="0"/>
              <a:t> </a:t>
            </a:r>
            <a:r>
              <a:rPr lang="en-US" altLang="en-US" smtClean="0"/>
              <a:t>[HCl]</a:t>
            </a:r>
          </a:p>
          <a:p>
            <a:pPr lvl="1" eaLnBrk="1" hangingPunct="1">
              <a:buFontTx/>
              <a:buNone/>
            </a:pPr>
            <a:endParaRPr lang="en-US" altLang="en-US" smtClean="0"/>
          </a:p>
          <a:p>
            <a:pPr lvl="1" eaLnBrk="1" hangingPunct="1">
              <a:buFontTx/>
              <a:buNone/>
            </a:pPr>
            <a:r>
              <a:rPr lang="en-US" altLang="en-US" smtClean="0"/>
              <a:t>HC</a:t>
            </a:r>
            <a:r>
              <a:rPr lang="en-US" altLang="en-US" baseline="-25000" smtClean="0"/>
              <a:t>2</a:t>
            </a:r>
            <a:r>
              <a:rPr lang="en-US" altLang="en-US" smtClean="0"/>
              <a:t>H</a:t>
            </a:r>
            <a:r>
              <a:rPr lang="en-US" altLang="en-US" baseline="-25000" smtClean="0"/>
              <a:t>3</a:t>
            </a:r>
            <a:r>
              <a:rPr lang="en-US" altLang="en-US" smtClean="0"/>
              <a:t>O</a:t>
            </a:r>
            <a:r>
              <a:rPr lang="en-US" altLang="en-US" baseline="-25000" smtClean="0"/>
              <a:t>2</a:t>
            </a:r>
            <a:r>
              <a:rPr lang="en-US" altLang="en-US" smtClean="0"/>
              <a:t> </a:t>
            </a:r>
            <a:r>
              <a:rPr lang="en-US" altLang="en-US" smtClean="0">
                <a:cs typeface="Arial" panose="020B0604020202020204" pitchFamily="34" charset="0"/>
                <a:sym typeface="Wingdings" panose="05000000000000000000" pitchFamily="2" charset="2"/>
              </a:rPr>
              <a:t>↔ H</a:t>
            </a:r>
            <a:r>
              <a:rPr lang="en-US" altLang="en-US" baseline="30000" smtClean="0">
                <a:cs typeface="Arial" panose="020B0604020202020204" pitchFamily="34" charset="0"/>
                <a:sym typeface="Wingdings" panose="05000000000000000000" pitchFamily="2" charset="2"/>
              </a:rPr>
              <a:t>+</a:t>
            </a:r>
            <a:r>
              <a:rPr lang="en-US" altLang="en-US" smtClean="0">
                <a:cs typeface="Arial" panose="020B0604020202020204" pitchFamily="34" charset="0"/>
                <a:sym typeface="Wingdings" panose="05000000000000000000" pitchFamily="2" charset="2"/>
              </a:rPr>
              <a:t> +</a:t>
            </a:r>
            <a:r>
              <a:rPr lang="en-US" altLang="en-US" baseline="30000" smtClean="0">
                <a:cs typeface="Arial" panose="020B0604020202020204" pitchFamily="34" charset="0"/>
                <a:sym typeface="Wingdings" panose="05000000000000000000" pitchFamily="2" charset="2"/>
              </a:rPr>
              <a:t>  </a:t>
            </a:r>
            <a:r>
              <a:rPr lang="en-US" altLang="en-US" smtClean="0">
                <a:cs typeface="Arial" panose="020B0604020202020204" pitchFamily="34" charset="0"/>
                <a:sym typeface="Wingdings" panose="05000000000000000000" pitchFamily="2" charset="2"/>
              </a:rPr>
              <a:t>C</a:t>
            </a:r>
            <a:r>
              <a:rPr lang="en-US" altLang="en-US" baseline="-25000" smtClean="0">
                <a:cs typeface="Arial" panose="020B0604020202020204" pitchFamily="34" charset="0"/>
                <a:sym typeface="Wingdings" panose="05000000000000000000" pitchFamily="2" charset="2"/>
              </a:rPr>
              <a:t>2</a:t>
            </a:r>
            <a:r>
              <a:rPr lang="en-US" altLang="en-US" smtClean="0">
                <a:cs typeface="Arial" panose="020B0604020202020204" pitchFamily="34" charset="0"/>
                <a:sym typeface="Wingdings" panose="05000000000000000000" pitchFamily="2" charset="2"/>
              </a:rPr>
              <a:t>H</a:t>
            </a:r>
            <a:r>
              <a:rPr lang="en-US" altLang="en-US" baseline="-25000" smtClean="0">
                <a:cs typeface="Arial" panose="020B0604020202020204" pitchFamily="34" charset="0"/>
                <a:sym typeface="Wingdings" panose="05000000000000000000" pitchFamily="2" charset="2"/>
              </a:rPr>
              <a:t>3</a:t>
            </a:r>
            <a:r>
              <a:rPr lang="en-US" altLang="en-US" smtClean="0">
                <a:cs typeface="Arial" panose="020B0604020202020204" pitchFamily="34" charset="0"/>
                <a:sym typeface="Wingdings" panose="05000000000000000000" pitchFamily="2" charset="2"/>
              </a:rPr>
              <a:t>O</a:t>
            </a:r>
            <a:r>
              <a:rPr lang="en-US" altLang="en-US" baseline="-25000" smtClean="0">
                <a:cs typeface="Arial" panose="020B0604020202020204" pitchFamily="34" charset="0"/>
                <a:sym typeface="Wingdings" panose="05000000000000000000" pitchFamily="2" charset="2"/>
              </a:rPr>
              <a:t>2</a:t>
            </a:r>
          </a:p>
          <a:p>
            <a:pPr lvl="1" eaLnBrk="1" hangingPunct="1">
              <a:buFontTx/>
              <a:buNone/>
            </a:pPr>
            <a:endParaRPr lang="en-US" altLang="en-US" baseline="-25000" smtClean="0">
              <a:cs typeface="Arial" panose="020B0604020202020204" pitchFamily="34" charset="0"/>
              <a:sym typeface="Wingdings" panose="05000000000000000000" pitchFamily="2" charset="2"/>
            </a:endParaRPr>
          </a:p>
          <a:p>
            <a:pPr lvl="1" eaLnBrk="1" hangingPunct="1">
              <a:buFontTx/>
              <a:buNone/>
            </a:pPr>
            <a:r>
              <a:rPr lang="en-US" altLang="en-US" baseline="-25000" smtClean="0">
                <a:cs typeface="Arial" panose="020B0604020202020204" pitchFamily="34" charset="0"/>
                <a:sym typeface="Wingdings" panose="05000000000000000000" pitchFamily="2" charset="2"/>
              </a:rPr>
              <a:t>	</a:t>
            </a:r>
            <a:r>
              <a:rPr lang="en-US" altLang="en-US" smtClean="0"/>
              <a:t>K</a:t>
            </a:r>
            <a:r>
              <a:rPr lang="en-US" altLang="en-US" baseline="-25000" smtClean="0"/>
              <a:t>a </a:t>
            </a:r>
            <a:r>
              <a:rPr lang="en-US" altLang="en-US" smtClean="0"/>
              <a:t>= [H+] [</a:t>
            </a:r>
            <a:r>
              <a:rPr lang="en-US" altLang="en-US" smtClean="0">
                <a:cs typeface="Arial" panose="020B0604020202020204" pitchFamily="34" charset="0"/>
                <a:sym typeface="Wingdings" panose="05000000000000000000" pitchFamily="2" charset="2"/>
              </a:rPr>
              <a:t>C</a:t>
            </a:r>
            <a:r>
              <a:rPr lang="en-US" altLang="en-US" baseline="-25000" smtClean="0">
                <a:cs typeface="Arial" panose="020B0604020202020204" pitchFamily="34" charset="0"/>
                <a:sym typeface="Wingdings" panose="05000000000000000000" pitchFamily="2" charset="2"/>
              </a:rPr>
              <a:t>2</a:t>
            </a:r>
            <a:r>
              <a:rPr lang="en-US" altLang="en-US" smtClean="0">
                <a:cs typeface="Arial" panose="020B0604020202020204" pitchFamily="34" charset="0"/>
                <a:sym typeface="Wingdings" panose="05000000000000000000" pitchFamily="2" charset="2"/>
              </a:rPr>
              <a:t>H</a:t>
            </a:r>
            <a:r>
              <a:rPr lang="en-US" altLang="en-US" baseline="-25000" smtClean="0">
                <a:cs typeface="Arial" panose="020B0604020202020204" pitchFamily="34" charset="0"/>
                <a:sym typeface="Wingdings" panose="05000000000000000000" pitchFamily="2" charset="2"/>
              </a:rPr>
              <a:t>3</a:t>
            </a:r>
            <a:r>
              <a:rPr lang="en-US" altLang="en-US" smtClean="0">
                <a:cs typeface="Arial" panose="020B0604020202020204" pitchFamily="34" charset="0"/>
                <a:sym typeface="Wingdings" panose="05000000000000000000" pitchFamily="2" charset="2"/>
              </a:rPr>
              <a:t>O</a:t>
            </a:r>
            <a:r>
              <a:rPr lang="en-US" altLang="en-US" baseline="-25000" smtClean="0">
                <a:cs typeface="Arial" panose="020B0604020202020204" pitchFamily="34" charset="0"/>
                <a:sym typeface="Wingdings" panose="05000000000000000000" pitchFamily="2" charset="2"/>
              </a:rPr>
              <a:t>2</a:t>
            </a:r>
            <a:r>
              <a:rPr lang="en-US" altLang="en-US" smtClean="0"/>
              <a:t>] /</a:t>
            </a:r>
            <a:r>
              <a:rPr lang="en-US" altLang="en-US" baseline="30000" smtClean="0"/>
              <a:t> </a:t>
            </a:r>
            <a:r>
              <a:rPr lang="en-US" altLang="en-US" smtClean="0"/>
              <a:t>[HC</a:t>
            </a:r>
            <a:r>
              <a:rPr lang="en-US" altLang="en-US" baseline="-25000" smtClean="0"/>
              <a:t>2</a:t>
            </a:r>
            <a:r>
              <a:rPr lang="en-US" altLang="en-US" smtClean="0"/>
              <a:t>H</a:t>
            </a:r>
            <a:r>
              <a:rPr lang="en-US" altLang="en-US" baseline="-25000" smtClean="0"/>
              <a:t>3</a:t>
            </a:r>
            <a:r>
              <a:rPr lang="en-US" altLang="en-US" smtClean="0"/>
              <a:t>O</a:t>
            </a:r>
            <a:r>
              <a:rPr lang="en-US" altLang="en-US" baseline="-25000" smtClean="0"/>
              <a:t>2</a:t>
            </a:r>
            <a:r>
              <a:rPr lang="en-US" altLang="en-US" smtClean="0"/>
              <a:t> ]</a:t>
            </a:r>
          </a:p>
          <a:p>
            <a:pPr lvl="1" eaLnBrk="1" hangingPunct="1">
              <a:buFontTx/>
              <a:buNone/>
            </a:pPr>
            <a:endParaRPr lang="en-US" altLang="en-US" smtClean="0">
              <a:cs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64D9BA-CC60-4C25-B199-B70666A6F5FE}" type="slidenum">
              <a:rPr lang="en-US" altLang="en-US" sz="1400" smtClean="0"/>
              <a:pPr>
                <a:spcBef>
                  <a:spcPct val="0"/>
                </a:spcBef>
                <a:buFontTx/>
                <a:buNone/>
              </a:pPr>
              <a:t>22</a:t>
            </a:fld>
            <a:endParaRPr lang="en-US" altLang="en-US" sz="1400" smtClean="0"/>
          </a:p>
        </p:txBody>
      </p:sp>
      <p:sp>
        <p:nvSpPr>
          <p:cNvPr id="26627" name="Rectangle 3"/>
          <p:cNvSpPr>
            <a:spLocks noGrp="1" noChangeArrowheads="1"/>
          </p:cNvSpPr>
          <p:nvPr>
            <p:ph type="body" idx="1"/>
          </p:nvPr>
        </p:nvSpPr>
        <p:spPr>
          <a:xfrm>
            <a:off x="381000" y="609600"/>
            <a:ext cx="8229600" cy="4525963"/>
          </a:xfrm>
        </p:spPr>
        <p:txBody>
          <a:bodyPr/>
          <a:lstStyle/>
          <a:p>
            <a:pPr eaLnBrk="1" hangingPunct="1">
              <a:buFontTx/>
              <a:buNone/>
            </a:pPr>
            <a:r>
              <a:rPr lang="en-US" altLang="en-US" smtClean="0"/>
              <a:t>14.1 homework</a:t>
            </a:r>
          </a:p>
          <a:p>
            <a:pPr eaLnBrk="1" hangingPunct="1">
              <a:buFontTx/>
              <a:buNone/>
            </a:pPr>
            <a:endParaRPr lang="en-US" altLang="en-US" smtClean="0"/>
          </a:p>
          <a:p>
            <a:pPr eaLnBrk="1" hangingPunct="1">
              <a:buFontTx/>
              <a:buNone/>
            </a:pPr>
            <a:r>
              <a:rPr lang="en-US" altLang="en-US" smtClean="0"/>
              <a:t>17, 23, 29, 30, 31, 35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Calibri" panose="020F0502020204030204" pitchFamily="34" charset="0"/>
                <a:ea typeface="MS PGothic" panose="020B0600070205080204" pitchFamily="34" charset="-128"/>
                <a:cs typeface="Calibri" panose="020F0502020204030204" pitchFamily="34" charset="0"/>
              </a:rPr>
              <a:t>Various Ways to Describe Acid Strength</a:t>
            </a:r>
          </a:p>
        </p:txBody>
      </p:sp>
      <p:pic>
        <p:nvPicPr>
          <p:cNvPr id="35843" name="Content Placeholder 3" descr="This table contains three columns and five rows. Column 1 is titled property, column 2 is titled strong acid, and column 3 is titled weak acid. &#10;&#10;In row 2, column 1 reads Ka value, column 2 reads Ka is large, and column 3 reads Ka is small.&#10;&#10;In row 3, column 1 reads position of the dissociation (ionization) equilibrium, column 2 reads far to the right, and column 3 reads far to the left. &#10;&#10;In row 4, column 1 reads equilibrium concentration of [H plus] compared with original concentration of HA, column 2 reads [H plus] ≈ [HA]0, and column 3 reads [H plus] &lt;&lt; [HA]0.&#10;&#10;In row 5, column 1 reads strength of conjugate base compared with that of water, column 2 reads A minus much weaker base than H2O, and column 3 reads A minus much stronger base than H2O. &#10;" title="Table 14.1 - Various Ways to Describe Acid Strength"/>
          <p:cNvPicPr>
            <a:picLocks noGrp="1" noChangeAspect="1"/>
          </p:cNvPicPr>
          <p:nvPr>
            <p:ph idx="1"/>
          </p:nvPr>
        </p:nvPicPr>
        <p:blipFill>
          <a:blip r:embed="rId3"/>
          <a:srcRect/>
          <a:stretch>
            <a:fillRect/>
          </a:stretch>
        </p:blipFill>
        <p:spPr>
          <a:xfrm>
            <a:off x="227013" y="2606675"/>
            <a:ext cx="8764587" cy="3138488"/>
          </a:xfrm>
        </p:spPr>
      </p:pic>
      <p:sp>
        <p:nvSpPr>
          <p:cNvPr id="27652"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27653"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55B91A-F42F-41D0-A8C3-BB83D121F237}"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23</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IN" altLang="en-US" smtClean="0">
                <a:latin typeface="Calibri" panose="020F0502020204030204" pitchFamily="34" charset="0"/>
                <a:ea typeface="MS PGothic" panose="020B0600070205080204" pitchFamily="34" charset="-128"/>
                <a:cs typeface="Calibri" panose="020F0502020204030204" pitchFamily="34" charset="0"/>
              </a:rPr>
              <a:t>Values of </a:t>
            </a:r>
            <a:r>
              <a:rPr lang="en-IN" altLang="en-US" i="1" smtClean="0">
                <a:latin typeface="Calibri" panose="020F0502020204030204" pitchFamily="34" charset="0"/>
                <a:ea typeface="MS PGothic" panose="020B0600070205080204" pitchFamily="34" charset="-128"/>
                <a:cs typeface="Calibri" panose="020F0502020204030204" pitchFamily="34" charset="0"/>
              </a:rPr>
              <a:t>K</a:t>
            </a:r>
            <a:r>
              <a:rPr lang="en-IN" altLang="en-US" baseline="-25000" smtClean="0">
                <a:latin typeface="Calibri" panose="020F0502020204030204" pitchFamily="34" charset="0"/>
                <a:ea typeface="MS PGothic" panose="020B0600070205080204" pitchFamily="34" charset="-128"/>
                <a:cs typeface="Calibri" panose="020F0502020204030204" pitchFamily="34" charset="0"/>
              </a:rPr>
              <a:t>a</a:t>
            </a:r>
            <a:r>
              <a:rPr lang="en-IN" altLang="en-US" smtClean="0">
                <a:latin typeface="Calibri" panose="020F0502020204030204" pitchFamily="34" charset="0"/>
                <a:ea typeface="MS PGothic" panose="020B0600070205080204" pitchFamily="34" charset="-128"/>
                <a:cs typeface="Calibri" panose="020F0502020204030204" pitchFamily="34" charset="0"/>
              </a:rPr>
              <a:t> for Some Common Monoprotic Acids </a:t>
            </a:r>
            <a:endParaRPr lang="en-GB" altLang="en-US" smtClean="0">
              <a:latin typeface="Calibri" panose="020F0502020204030204" pitchFamily="34" charset="0"/>
              <a:ea typeface="MS PGothic" panose="020B0600070205080204" pitchFamily="34" charset="-128"/>
              <a:cs typeface="Calibri" panose="020F0502020204030204" pitchFamily="34" charset="0"/>
            </a:endParaRPr>
          </a:p>
        </p:txBody>
      </p:sp>
      <p:pic>
        <p:nvPicPr>
          <p:cNvPr id="41987" name="Content Placeholder 3" descr="This table contains three columns and twelve rows. Column 1 is titled formula, column 2 is titled name, and column 3 is titled value of Ka.&#10;&#10;In row 2, column 1 reads HSO4 minus, column 2 reads hydrogen sulfate ion, and column 3 reads 1.2 × 10 to the power minus 2. &#10;  &#10;In row 3, column 1 reads HClO2, column 2 reads chlorous acid, and column 3 reads 1.2 × 10 to the power minus 2.&#10;&#10;In row 4, column 1 reads HC2H2ClO2, column 2 reads monochloracetic acid, and column 3 reads 1.35 × 10 to the power minus 3.&#10;&#10;In row 5, column 1 reads HF, column 2 reads hydrofluoric acid, and column 3 reads 7.2 × 10 to the power minus 4.&#10;&#10;In row 6, column 1 reads HNO2, column 2 reads nitrous acid, and column 3 reads 4.0 × 10 to the power minus 4.&#10;&#10;In row 7, column 1 reads HC2H3O2, column 2 reads acetic acid, and column 3 reads 1.8 × 10 to the power minus 5.&#10;&#10;In row 8, column 1 reads [Al(H2O)6]3 plus, column 2 reads hydrated aluminum(III) ion, and column 3 reads 1.4 × 10 to the power minus 5.&#10;&#10;In row 9, column 1 reads HOCl, column 2 reads hypochlorous acid, and column 3 reads 3.5 × 10 to the power minus 8.&#10;&#10;In row 10, column 1 reads HCN, column 2 reads hydrocyanic acid, and column 3 reads 6.2 × 10 to the power minus 10.&#10;&#10;In row 11, column 1 reads NH4 plus, column 2 reads ammonium ion, and column 3 reads 5.6 × 10 to the power minus 10.&#10;&#10;In row 12, column 1 reads HOC6H5, column 2 reads phenol, and column 3 reads 1.6 × 10 to the power minus 10.&#10;&#10;At the right side of the table, there is an upward-pointing arrow labeled increasing acid strength. &#10;&#10;There is a note at the bottom of the table that corresponds to the third column. It reads the units of Ka are customarily omitted.&#10;" title="Table 14.2 - Values of Ka for Some Common Monoprotic Acids "/>
          <p:cNvPicPr>
            <a:picLocks noGrp="1" noChangeAspect="1"/>
          </p:cNvPicPr>
          <p:nvPr>
            <p:ph idx="1"/>
          </p:nvPr>
        </p:nvPicPr>
        <p:blipFill>
          <a:blip r:embed="rId2"/>
          <a:srcRect/>
          <a:stretch>
            <a:fillRect/>
          </a:stretch>
        </p:blipFill>
        <p:spPr>
          <a:xfrm>
            <a:off x="490538" y="2384425"/>
            <a:ext cx="8174037" cy="3992563"/>
          </a:xfr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91937C-BB95-40CC-8992-8AC697374D76}" type="slidenum">
              <a:rPr lang="en-US" altLang="en-US" sz="1400" smtClean="0"/>
              <a:pPr>
                <a:spcBef>
                  <a:spcPct val="0"/>
                </a:spcBef>
                <a:buFontTx/>
                <a:buNone/>
              </a:pPr>
              <a:t>25</a:t>
            </a:fld>
            <a:endParaRPr lang="en-US" altLang="en-US" sz="1400" smtClean="0"/>
          </a:p>
        </p:txBody>
      </p:sp>
      <p:sp>
        <p:nvSpPr>
          <p:cNvPr id="30723" name="Rectangle 2"/>
          <p:cNvSpPr>
            <a:spLocks noGrp="1" noChangeArrowheads="1"/>
          </p:cNvSpPr>
          <p:nvPr>
            <p:ph type="title"/>
          </p:nvPr>
        </p:nvSpPr>
        <p:spPr>
          <a:xfrm>
            <a:off x="457200" y="274638"/>
            <a:ext cx="8229600" cy="715962"/>
          </a:xfrm>
        </p:spPr>
        <p:txBody>
          <a:bodyPr/>
          <a:lstStyle/>
          <a:p>
            <a:pPr eaLnBrk="1" hangingPunct="1"/>
            <a:r>
              <a:rPr lang="en-US" altLang="en-US" sz="4000" smtClean="0">
                <a:hlinkClick r:id="rId2"/>
              </a:rPr>
              <a:t>Strong Acids Table 14.2 </a:t>
            </a:r>
            <a:endParaRPr lang="en-US" altLang="en-US" sz="4000" smtClean="0"/>
          </a:p>
        </p:txBody>
      </p:sp>
      <p:sp>
        <p:nvSpPr>
          <p:cNvPr id="30724" name="Rectangle 3"/>
          <p:cNvSpPr>
            <a:spLocks noGrp="1" noChangeArrowheads="1"/>
          </p:cNvSpPr>
          <p:nvPr>
            <p:ph type="body" idx="1"/>
          </p:nvPr>
        </p:nvSpPr>
        <p:spPr>
          <a:xfrm>
            <a:off x="304800" y="1066800"/>
            <a:ext cx="8229600" cy="4525963"/>
          </a:xfrm>
        </p:spPr>
        <p:txBody>
          <a:bodyPr/>
          <a:lstStyle/>
          <a:p>
            <a:pPr eaLnBrk="1" hangingPunct="1"/>
            <a:r>
              <a:rPr lang="en-US" altLang="en-US" smtClean="0"/>
              <a:t>Strong acids dissociate almost completely in water and therefore have relatively large Ka values.</a:t>
            </a:r>
          </a:p>
          <a:p>
            <a:pPr eaLnBrk="1" hangingPunct="1"/>
            <a:r>
              <a:rPr lang="en-US" altLang="en-US" smtClean="0"/>
              <a:t>Equilibrium lies far to the right </a:t>
            </a:r>
          </a:p>
          <a:p>
            <a:pPr eaLnBrk="1" hangingPunct="1"/>
            <a:r>
              <a:rPr lang="en-US" altLang="en-US" smtClean="0"/>
              <a:t>HA dissociates almost completely</a:t>
            </a:r>
          </a:p>
          <a:p>
            <a:pPr eaLnBrk="1" hangingPunct="1"/>
            <a:r>
              <a:rPr lang="en-US" altLang="en-US" smtClean="0"/>
              <a:t>Yield weak conjugate bases </a:t>
            </a:r>
          </a:p>
          <a:p>
            <a:pPr eaLnBrk="1" hangingPunct="1"/>
            <a:r>
              <a:rPr lang="en-US" altLang="en-US" smtClean="0"/>
              <a:t>Strong electrolytes (100% conductivity)  </a:t>
            </a:r>
          </a:p>
          <a:p>
            <a:pPr eaLnBrk="1" hangingPunct="1"/>
            <a:r>
              <a:rPr lang="en-US" altLang="en-US" smtClean="0"/>
              <a:t>K</a:t>
            </a:r>
            <a:r>
              <a:rPr lang="en-US" altLang="en-US" baseline="-25000" smtClean="0"/>
              <a:t>a</a:t>
            </a:r>
            <a:r>
              <a:rPr lang="en-US" altLang="en-US" smtClean="0"/>
              <a:t> Large &gt; 1 </a:t>
            </a:r>
          </a:p>
        </p:txBody>
      </p:sp>
      <p:pic>
        <p:nvPicPr>
          <p:cNvPr id="30725" name="Picture 5" descr="strongac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257800"/>
            <a:ext cx="55626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2F62C7-146B-43D8-A415-1C7C2FD856D8}" type="slidenum">
              <a:rPr lang="en-US" altLang="en-US" sz="1400" smtClean="0"/>
              <a:pPr>
                <a:spcBef>
                  <a:spcPct val="0"/>
                </a:spcBef>
                <a:buFontTx/>
                <a:buNone/>
              </a:pPr>
              <a:t>26</a:t>
            </a:fld>
            <a:endParaRPr lang="en-US" altLang="en-US" sz="1400" smtClean="0"/>
          </a:p>
        </p:txBody>
      </p:sp>
      <p:sp>
        <p:nvSpPr>
          <p:cNvPr id="31747" name="Rectangle 2"/>
          <p:cNvSpPr>
            <a:spLocks noGrp="1" noChangeArrowheads="1"/>
          </p:cNvSpPr>
          <p:nvPr>
            <p:ph type="title"/>
          </p:nvPr>
        </p:nvSpPr>
        <p:spPr>
          <a:xfrm>
            <a:off x="457200" y="274638"/>
            <a:ext cx="8229600" cy="944562"/>
          </a:xfrm>
        </p:spPr>
        <p:txBody>
          <a:bodyPr/>
          <a:lstStyle/>
          <a:p>
            <a:pPr eaLnBrk="1" hangingPunct="1"/>
            <a:r>
              <a:rPr lang="en-US" altLang="en-US" smtClean="0"/>
              <a:t>Weak Acids </a:t>
            </a:r>
          </a:p>
        </p:txBody>
      </p:sp>
      <p:sp>
        <p:nvSpPr>
          <p:cNvPr id="31748" name="Rectangle 3"/>
          <p:cNvSpPr>
            <a:spLocks noGrp="1" noChangeArrowheads="1"/>
          </p:cNvSpPr>
          <p:nvPr>
            <p:ph type="body" idx="1"/>
          </p:nvPr>
        </p:nvSpPr>
        <p:spPr>
          <a:xfrm>
            <a:off x="381000" y="1219200"/>
            <a:ext cx="8229600" cy="4525963"/>
          </a:xfrm>
        </p:spPr>
        <p:txBody>
          <a:bodyPr/>
          <a:lstStyle/>
          <a:p>
            <a:pPr eaLnBrk="1" hangingPunct="1"/>
            <a:r>
              <a:rPr lang="en-US" altLang="en-US" smtClean="0"/>
              <a:t>Weak acids dissociate only slightly in water and therefore have relatively small Ka values. </a:t>
            </a:r>
          </a:p>
          <a:p>
            <a:pPr eaLnBrk="1" hangingPunct="1"/>
            <a:r>
              <a:rPr lang="en-US" altLang="en-US" smtClean="0"/>
              <a:t>Equilibrium lies far to the left (HA does not dissociate) </a:t>
            </a:r>
          </a:p>
          <a:p>
            <a:pPr eaLnBrk="1" hangingPunct="1"/>
            <a:r>
              <a:rPr lang="en-US" altLang="en-US" smtClean="0"/>
              <a:t>Yields strong conjugate base</a:t>
            </a:r>
          </a:p>
          <a:p>
            <a:pPr eaLnBrk="1" hangingPunct="1"/>
            <a:r>
              <a:rPr lang="en-US" altLang="en-US" smtClean="0"/>
              <a:t>K</a:t>
            </a:r>
            <a:r>
              <a:rPr lang="en-US" altLang="en-US" baseline="-25000" smtClean="0"/>
              <a:t>a</a:t>
            </a:r>
            <a:r>
              <a:rPr lang="en-US" altLang="en-US" smtClean="0"/>
              <a:t> small &lt; 1</a:t>
            </a:r>
          </a:p>
        </p:txBody>
      </p:sp>
      <p:pic>
        <p:nvPicPr>
          <p:cNvPr id="31749" name="Picture 5" descr="wea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29200"/>
            <a:ext cx="845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6363A2-4B59-4C7D-B338-9EC2B2194C0D}" type="slidenum">
              <a:rPr lang="en-US" altLang="en-US" sz="1400" smtClean="0"/>
              <a:pPr>
                <a:spcBef>
                  <a:spcPct val="0"/>
                </a:spcBef>
                <a:buFontTx/>
                <a:buNone/>
              </a:pPr>
              <a:t>27</a:t>
            </a:fld>
            <a:endParaRPr lang="en-US" altLang="en-US" sz="1400" smtClean="0"/>
          </a:p>
        </p:txBody>
      </p:sp>
      <p:sp>
        <p:nvSpPr>
          <p:cNvPr id="32771" name="Rectangle 2"/>
          <p:cNvSpPr>
            <a:spLocks noGrp="1" noChangeArrowheads="1"/>
          </p:cNvSpPr>
          <p:nvPr>
            <p:ph type="title"/>
          </p:nvPr>
        </p:nvSpPr>
        <p:spPr/>
        <p:txBody>
          <a:bodyPr/>
          <a:lstStyle/>
          <a:p>
            <a:pPr algn="l" eaLnBrk="1" hangingPunct="1"/>
            <a:r>
              <a:rPr lang="en-US" altLang="en-US" sz="4000" smtClean="0">
                <a:solidFill>
                  <a:srgbClr val="CC0000"/>
                </a:solidFill>
              </a:rPr>
              <a:t>Strong Acids</a:t>
            </a:r>
            <a:r>
              <a:rPr lang="en-US" altLang="en-US" sz="4000" smtClean="0"/>
              <a:t>                 </a:t>
            </a:r>
            <a:r>
              <a:rPr lang="en-US" altLang="en-US" sz="4000" smtClean="0">
                <a:solidFill>
                  <a:srgbClr val="0033CC"/>
                </a:solidFill>
              </a:rPr>
              <a:t>Conj. Bases</a:t>
            </a:r>
          </a:p>
        </p:txBody>
      </p:sp>
      <p:sp>
        <p:nvSpPr>
          <p:cNvPr id="32772" name="Rectangle 3"/>
          <p:cNvSpPr>
            <a:spLocks noGrp="1" noChangeArrowheads="1"/>
          </p:cNvSpPr>
          <p:nvPr>
            <p:ph type="body" sz="half" idx="1"/>
          </p:nvPr>
        </p:nvSpPr>
        <p:spPr/>
        <p:txBody>
          <a:bodyPr/>
          <a:lstStyle/>
          <a:p>
            <a:pPr eaLnBrk="1" hangingPunct="1">
              <a:buFontTx/>
              <a:buNone/>
            </a:pPr>
            <a:r>
              <a:rPr lang="en-US" altLang="en-US" smtClean="0">
                <a:solidFill>
                  <a:srgbClr val="CC0000"/>
                </a:solidFill>
              </a:rPr>
              <a:t>HCl </a:t>
            </a:r>
          </a:p>
          <a:p>
            <a:pPr eaLnBrk="1" hangingPunct="1">
              <a:buFontTx/>
              <a:buNone/>
            </a:pPr>
            <a:r>
              <a:rPr lang="en-US" altLang="en-US" smtClean="0">
                <a:solidFill>
                  <a:srgbClr val="CC0000"/>
                </a:solidFill>
              </a:rPr>
              <a:t>HBr </a:t>
            </a:r>
          </a:p>
          <a:p>
            <a:pPr eaLnBrk="1" hangingPunct="1">
              <a:buFontTx/>
              <a:buNone/>
            </a:pPr>
            <a:r>
              <a:rPr lang="en-US" altLang="en-US" smtClean="0">
                <a:solidFill>
                  <a:srgbClr val="CC0000"/>
                </a:solidFill>
              </a:rPr>
              <a:t>HI </a:t>
            </a:r>
          </a:p>
          <a:p>
            <a:pPr eaLnBrk="1" hangingPunct="1">
              <a:buFontTx/>
              <a:buNone/>
            </a:pPr>
            <a:r>
              <a:rPr lang="en-US" altLang="en-US" smtClean="0">
                <a:solidFill>
                  <a:srgbClr val="CC0000"/>
                </a:solidFill>
              </a:rPr>
              <a:t>HNO</a:t>
            </a:r>
            <a:r>
              <a:rPr lang="en-US" altLang="en-US" baseline="-25000" smtClean="0">
                <a:solidFill>
                  <a:srgbClr val="CC0000"/>
                </a:solidFill>
              </a:rPr>
              <a:t>3</a:t>
            </a:r>
            <a:endParaRPr lang="en-US" altLang="en-US" smtClean="0">
              <a:solidFill>
                <a:srgbClr val="CC0000"/>
              </a:solidFill>
            </a:endParaRPr>
          </a:p>
          <a:p>
            <a:pPr eaLnBrk="1" hangingPunct="1">
              <a:buFontTx/>
              <a:buNone/>
            </a:pPr>
            <a:r>
              <a:rPr lang="en-US" altLang="en-US" smtClean="0">
                <a:solidFill>
                  <a:srgbClr val="CC0000"/>
                </a:solidFill>
              </a:rPr>
              <a:t>HClO</a:t>
            </a:r>
            <a:r>
              <a:rPr lang="en-US" altLang="en-US" baseline="-25000" smtClean="0">
                <a:solidFill>
                  <a:srgbClr val="CC0000"/>
                </a:solidFill>
              </a:rPr>
              <a:t>4</a:t>
            </a:r>
            <a:endParaRPr lang="en-US" altLang="en-US" smtClean="0">
              <a:solidFill>
                <a:srgbClr val="CC0000"/>
              </a:solidFill>
            </a:endParaRPr>
          </a:p>
          <a:p>
            <a:pPr eaLnBrk="1" hangingPunct="1">
              <a:buFontTx/>
              <a:buNone/>
            </a:pPr>
            <a:r>
              <a:rPr lang="en-US" altLang="en-US" smtClean="0">
                <a:solidFill>
                  <a:srgbClr val="CC0000"/>
                </a:solidFill>
              </a:rPr>
              <a:t>HClO</a:t>
            </a:r>
            <a:r>
              <a:rPr lang="en-US" altLang="en-US" baseline="-25000" smtClean="0">
                <a:solidFill>
                  <a:srgbClr val="CC0000"/>
                </a:solidFill>
              </a:rPr>
              <a:t>3</a:t>
            </a:r>
          </a:p>
          <a:p>
            <a:pPr eaLnBrk="1" hangingPunct="1">
              <a:buFontTx/>
              <a:buNone/>
            </a:pPr>
            <a:r>
              <a:rPr lang="en-US" altLang="en-US" smtClean="0">
                <a:solidFill>
                  <a:srgbClr val="CC0000"/>
                </a:solidFill>
              </a:rPr>
              <a:t>H</a:t>
            </a:r>
            <a:r>
              <a:rPr lang="en-US" altLang="en-US" baseline="-25000" smtClean="0">
                <a:solidFill>
                  <a:srgbClr val="CC0000"/>
                </a:solidFill>
              </a:rPr>
              <a:t>2</a:t>
            </a:r>
            <a:r>
              <a:rPr lang="en-US" altLang="en-US" smtClean="0">
                <a:solidFill>
                  <a:srgbClr val="CC0000"/>
                </a:solidFill>
              </a:rPr>
              <a:t>SO</a:t>
            </a:r>
            <a:r>
              <a:rPr lang="en-US" altLang="en-US" baseline="-25000" smtClean="0">
                <a:solidFill>
                  <a:srgbClr val="CC0000"/>
                </a:solidFill>
              </a:rPr>
              <a:t>4</a:t>
            </a:r>
          </a:p>
          <a:p>
            <a:pPr eaLnBrk="1" hangingPunct="1">
              <a:buFontTx/>
              <a:buNone/>
            </a:pPr>
            <a:endParaRPr lang="en-US" altLang="en-US" smtClean="0">
              <a:solidFill>
                <a:srgbClr val="CC0000"/>
              </a:solidFill>
            </a:endParaRPr>
          </a:p>
          <a:p>
            <a:pPr eaLnBrk="1" hangingPunct="1">
              <a:buFontTx/>
              <a:buNone/>
            </a:pPr>
            <a:endParaRPr lang="en-US" altLang="en-US" smtClean="0">
              <a:solidFill>
                <a:srgbClr val="CC0000"/>
              </a:solidFill>
            </a:endParaRPr>
          </a:p>
          <a:p>
            <a:pPr eaLnBrk="1" hangingPunct="1">
              <a:buFontTx/>
              <a:buNone/>
            </a:pPr>
            <a:endParaRPr lang="en-US" altLang="en-US" smtClean="0">
              <a:solidFill>
                <a:srgbClr val="CC0000"/>
              </a:solidFill>
            </a:endParaRPr>
          </a:p>
        </p:txBody>
      </p:sp>
      <p:sp>
        <p:nvSpPr>
          <p:cNvPr id="32773" name="Rectangle 4"/>
          <p:cNvSpPr>
            <a:spLocks noGrp="1" noChangeArrowheads="1"/>
          </p:cNvSpPr>
          <p:nvPr>
            <p:ph type="body" sz="half" idx="2"/>
          </p:nvPr>
        </p:nvSpPr>
        <p:spPr/>
        <p:txBody>
          <a:bodyPr/>
          <a:lstStyle/>
          <a:p>
            <a:pPr eaLnBrk="1" hangingPunct="1">
              <a:buFontTx/>
              <a:buNone/>
            </a:pPr>
            <a:r>
              <a:rPr lang="en-US" altLang="en-US" smtClean="0">
                <a:solidFill>
                  <a:srgbClr val="0033CC"/>
                </a:solidFill>
              </a:rPr>
              <a:t>Cl</a:t>
            </a:r>
            <a:r>
              <a:rPr lang="en-US" altLang="en-US" baseline="30000" smtClean="0">
                <a:solidFill>
                  <a:srgbClr val="0033CC"/>
                </a:solidFill>
              </a:rPr>
              <a:t>-</a:t>
            </a:r>
            <a:endParaRPr lang="en-US" altLang="en-US" smtClean="0">
              <a:solidFill>
                <a:srgbClr val="0033CC"/>
              </a:solidFill>
            </a:endParaRPr>
          </a:p>
          <a:p>
            <a:pPr eaLnBrk="1" hangingPunct="1">
              <a:buFontTx/>
              <a:buNone/>
            </a:pPr>
            <a:r>
              <a:rPr lang="en-US" altLang="en-US" smtClean="0">
                <a:solidFill>
                  <a:srgbClr val="0033CC"/>
                </a:solidFill>
              </a:rPr>
              <a:t>Br</a:t>
            </a:r>
            <a:r>
              <a:rPr lang="en-US" altLang="en-US" baseline="30000" smtClean="0">
                <a:solidFill>
                  <a:srgbClr val="0033CC"/>
                </a:solidFill>
              </a:rPr>
              <a:t>-</a:t>
            </a:r>
            <a:endParaRPr lang="en-US" altLang="en-US" smtClean="0">
              <a:solidFill>
                <a:srgbClr val="0033CC"/>
              </a:solidFill>
            </a:endParaRPr>
          </a:p>
          <a:p>
            <a:pPr eaLnBrk="1" hangingPunct="1">
              <a:buFontTx/>
              <a:buNone/>
            </a:pPr>
            <a:r>
              <a:rPr lang="en-US" altLang="en-US" smtClean="0">
                <a:solidFill>
                  <a:srgbClr val="0033CC"/>
                </a:solidFill>
              </a:rPr>
              <a:t>I</a:t>
            </a:r>
            <a:r>
              <a:rPr lang="en-US" altLang="en-US" baseline="30000" smtClean="0">
                <a:solidFill>
                  <a:srgbClr val="0033CC"/>
                </a:solidFill>
              </a:rPr>
              <a:t>-</a:t>
            </a:r>
            <a:endParaRPr lang="en-US" altLang="en-US" smtClean="0">
              <a:solidFill>
                <a:srgbClr val="0033CC"/>
              </a:solidFill>
            </a:endParaRPr>
          </a:p>
          <a:p>
            <a:pPr eaLnBrk="1" hangingPunct="1">
              <a:buFontTx/>
              <a:buNone/>
            </a:pPr>
            <a:r>
              <a:rPr lang="en-US" altLang="en-US" smtClean="0">
                <a:solidFill>
                  <a:srgbClr val="0033CC"/>
                </a:solidFill>
              </a:rPr>
              <a:t>NO</a:t>
            </a:r>
            <a:r>
              <a:rPr lang="en-US" altLang="en-US" baseline="-25000" smtClean="0">
                <a:solidFill>
                  <a:srgbClr val="0033CC"/>
                </a:solidFill>
              </a:rPr>
              <a:t>3</a:t>
            </a:r>
            <a:r>
              <a:rPr lang="en-US" altLang="en-US" baseline="30000" smtClean="0">
                <a:solidFill>
                  <a:srgbClr val="0033CC"/>
                </a:solidFill>
              </a:rPr>
              <a:t>-</a:t>
            </a:r>
            <a:endParaRPr lang="en-US" altLang="en-US" smtClean="0">
              <a:solidFill>
                <a:srgbClr val="0033CC"/>
              </a:solidFill>
            </a:endParaRPr>
          </a:p>
          <a:p>
            <a:pPr eaLnBrk="1" hangingPunct="1">
              <a:buFontTx/>
              <a:buNone/>
            </a:pPr>
            <a:r>
              <a:rPr lang="en-US" altLang="en-US" smtClean="0">
                <a:solidFill>
                  <a:srgbClr val="0033CC"/>
                </a:solidFill>
              </a:rPr>
              <a:t>ClO</a:t>
            </a:r>
            <a:r>
              <a:rPr lang="en-US" altLang="en-US" baseline="-25000" smtClean="0">
                <a:solidFill>
                  <a:srgbClr val="0033CC"/>
                </a:solidFill>
              </a:rPr>
              <a:t>4</a:t>
            </a:r>
            <a:r>
              <a:rPr lang="en-US" altLang="en-US" baseline="30000" smtClean="0">
                <a:solidFill>
                  <a:srgbClr val="0033CC"/>
                </a:solidFill>
              </a:rPr>
              <a:t>-</a:t>
            </a:r>
          </a:p>
          <a:p>
            <a:pPr eaLnBrk="1" hangingPunct="1">
              <a:buFontTx/>
              <a:buNone/>
            </a:pPr>
            <a:r>
              <a:rPr lang="en-US" altLang="en-US" smtClean="0">
                <a:solidFill>
                  <a:srgbClr val="0033CC"/>
                </a:solidFill>
              </a:rPr>
              <a:t>ClO</a:t>
            </a:r>
            <a:r>
              <a:rPr lang="en-US" altLang="en-US" baseline="-25000" smtClean="0">
                <a:solidFill>
                  <a:srgbClr val="0033CC"/>
                </a:solidFill>
              </a:rPr>
              <a:t>3</a:t>
            </a:r>
            <a:r>
              <a:rPr lang="en-US" altLang="en-US" baseline="30000" smtClean="0">
                <a:solidFill>
                  <a:srgbClr val="0033CC"/>
                </a:solidFill>
              </a:rPr>
              <a:t>-</a:t>
            </a:r>
            <a:endParaRPr lang="en-US" altLang="en-US" smtClean="0">
              <a:solidFill>
                <a:srgbClr val="0033CC"/>
              </a:solidFill>
            </a:endParaRPr>
          </a:p>
          <a:p>
            <a:pPr eaLnBrk="1" hangingPunct="1">
              <a:buFontTx/>
              <a:buNone/>
            </a:pPr>
            <a:r>
              <a:rPr lang="en-US" altLang="en-US" smtClean="0">
                <a:solidFill>
                  <a:srgbClr val="0033CC"/>
                </a:solidFill>
              </a:rPr>
              <a:t>HSO</a:t>
            </a:r>
            <a:r>
              <a:rPr lang="en-US" altLang="en-US" baseline="-25000" smtClean="0">
                <a:solidFill>
                  <a:srgbClr val="0033CC"/>
                </a:solidFill>
              </a:rPr>
              <a:t>4</a:t>
            </a:r>
            <a:r>
              <a:rPr lang="en-US" altLang="en-US" baseline="30000" smtClean="0">
                <a:solidFill>
                  <a:srgbClr val="0033CC"/>
                </a:solidFill>
              </a:rPr>
              <a:t>-</a:t>
            </a:r>
            <a:endParaRPr lang="en-US" altLang="en-US" smtClean="0">
              <a:solidFill>
                <a:srgbClr val="0033CC"/>
              </a:solidFill>
            </a:endParaRPr>
          </a:p>
        </p:txBody>
      </p:sp>
      <p:sp>
        <p:nvSpPr>
          <p:cNvPr id="32774" name="Text Box 5"/>
          <p:cNvSpPr txBox="1">
            <a:spLocks noChangeArrowheads="1"/>
          </p:cNvSpPr>
          <p:nvPr/>
        </p:nvSpPr>
        <p:spPr bwMode="auto">
          <a:xfrm>
            <a:off x="914400" y="5791200"/>
            <a:ext cx="7162800" cy="42703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baseline="0"/>
              <a:t>                    You must memorize all of these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0D9494-50EC-4B5C-BC82-F80FC7147C5B}" type="slidenum">
              <a:rPr lang="en-US" altLang="en-US" sz="1400" smtClean="0"/>
              <a:pPr>
                <a:spcBef>
                  <a:spcPct val="0"/>
                </a:spcBef>
                <a:buFontTx/>
                <a:buNone/>
              </a:pPr>
              <a:t>28</a:t>
            </a:fld>
            <a:endParaRPr lang="en-US" altLang="en-US" sz="1400" smtClean="0"/>
          </a:p>
        </p:txBody>
      </p:sp>
      <p:sp>
        <p:nvSpPr>
          <p:cNvPr id="33795" name="Rectangle 2"/>
          <p:cNvSpPr>
            <a:spLocks noGrp="1" noChangeArrowheads="1"/>
          </p:cNvSpPr>
          <p:nvPr>
            <p:ph type="title"/>
          </p:nvPr>
        </p:nvSpPr>
        <p:spPr/>
        <p:txBody>
          <a:bodyPr/>
          <a:lstStyle/>
          <a:p>
            <a:pPr eaLnBrk="1" hangingPunct="1"/>
            <a:r>
              <a:rPr lang="en-US" altLang="en-US" sz="4000" b="1" smtClean="0"/>
              <a:t>Common Strong Bases</a:t>
            </a:r>
            <a:r>
              <a:rPr lang="en-US" altLang="en-US" sz="4000" smtClean="0"/>
              <a:t/>
            </a:r>
            <a:br>
              <a:rPr lang="en-US" altLang="en-US" sz="4000" smtClean="0"/>
            </a:br>
            <a:endParaRPr lang="en-US" altLang="en-US" sz="4000" smtClean="0"/>
          </a:p>
        </p:txBody>
      </p:sp>
      <p:sp>
        <p:nvSpPr>
          <p:cNvPr id="33796" name="Rectangle 129"/>
          <p:cNvSpPr>
            <a:spLocks noGrp="1" noChangeArrowheads="1"/>
          </p:cNvSpPr>
          <p:nvPr>
            <p:ph type="body" sz="half" idx="1"/>
          </p:nvPr>
        </p:nvSpPr>
        <p:spPr>
          <a:xfrm>
            <a:off x="457200" y="1600200"/>
            <a:ext cx="7620000" cy="4525963"/>
          </a:xfrm>
        </p:spPr>
        <p:txBody>
          <a:bodyPr/>
          <a:lstStyle/>
          <a:p>
            <a:pPr eaLnBrk="1" hangingPunct="1">
              <a:lnSpc>
                <a:spcPct val="80000"/>
              </a:lnSpc>
              <a:buFontTx/>
              <a:buNone/>
            </a:pPr>
            <a:r>
              <a:rPr lang="en-US" altLang="en-US" sz="2900" b="1" u="sng" smtClean="0"/>
              <a:t>Formula</a:t>
            </a:r>
          </a:p>
          <a:p>
            <a:pPr eaLnBrk="1" hangingPunct="1">
              <a:lnSpc>
                <a:spcPct val="80000"/>
              </a:lnSpc>
              <a:buFontTx/>
              <a:buNone/>
            </a:pPr>
            <a:endParaRPr lang="en-US" altLang="en-US" sz="1900" b="1" u="sng" smtClean="0"/>
          </a:p>
          <a:p>
            <a:pPr eaLnBrk="1" hangingPunct="1">
              <a:lnSpc>
                <a:spcPct val="80000"/>
              </a:lnSpc>
              <a:buFontTx/>
              <a:buNone/>
            </a:pPr>
            <a:r>
              <a:rPr lang="en-US" altLang="en-US" sz="2500" b="1" smtClean="0">
                <a:solidFill>
                  <a:srgbClr val="0033CC"/>
                </a:solidFill>
              </a:rPr>
              <a:t>NaOH            sodium hydroxide</a:t>
            </a:r>
          </a:p>
          <a:p>
            <a:pPr eaLnBrk="1" hangingPunct="1">
              <a:lnSpc>
                <a:spcPct val="80000"/>
              </a:lnSpc>
              <a:buFontTx/>
              <a:buNone/>
            </a:pPr>
            <a:endParaRPr lang="en-US" altLang="en-US" sz="2500" b="1" smtClean="0">
              <a:solidFill>
                <a:srgbClr val="0033CC"/>
              </a:solidFill>
            </a:endParaRPr>
          </a:p>
          <a:p>
            <a:pPr eaLnBrk="1" hangingPunct="1">
              <a:lnSpc>
                <a:spcPct val="80000"/>
              </a:lnSpc>
              <a:buFontTx/>
              <a:buNone/>
            </a:pPr>
            <a:r>
              <a:rPr lang="en-US" altLang="en-US" sz="2500" b="1" smtClean="0">
                <a:solidFill>
                  <a:srgbClr val="0033CC"/>
                </a:solidFill>
              </a:rPr>
              <a:t>LiOH            lithium hydroxide</a:t>
            </a:r>
          </a:p>
          <a:p>
            <a:pPr eaLnBrk="1" hangingPunct="1">
              <a:lnSpc>
                <a:spcPct val="80000"/>
              </a:lnSpc>
              <a:buFontTx/>
              <a:buNone/>
            </a:pPr>
            <a:endParaRPr lang="en-US" altLang="en-US" sz="2500" b="1" smtClean="0">
              <a:solidFill>
                <a:srgbClr val="0033CC"/>
              </a:solidFill>
            </a:endParaRPr>
          </a:p>
          <a:p>
            <a:pPr eaLnBrk="1" hangingPunct="1">
              <a:lnSpc>
                <a:spcPct val="80000"/>
              </a:lnSpc>
              <a:buFontTx/>
              <a:buNone/>
            </a:pPr>
            <a:r>
              <a:rPr lang="en-US" altLang="en-US" sz="2500" b="1" smtClean="0">
                <a:solidFill>
                  <a:srgbClr val="0033CC"/>
                </a:solidFill>
              </a:rPr>
              <a:t>KOH           potassium hydroxide  	</a:t>
            </a:r>
          </a:p>
          <a:p>
            <a:pPr eaLnBrk="1" hangingPunct="1">
              <a:lnSpc>
                <a:spcPct val="80000"/>
              </a:lnSpc>
              <a:buFontTx/>
              <a:buNone/>
            </a:pPr>
            <a:endParaRPr lang="en-US" altLang="en-US" sz="2500" b="1" smtClean="0">
              <a:solidFill>
                <a:srgbClr val="0033CC"/>
              </a:solidFill>
            </a:endParaRPr>
          </a:p>
          <a:p>
            <a:pPr eaLnBrk="1" hangingPunct="1">
              <a:lnSpc>
                <a:spcPct val="80000"/>
              </a:lnSpc>
              <a:buFontTx/>
              <a:buNone/>
            </a:pPr>
            <a:r>
              <a:rPr lang="en-US" altLang="en-US" sz="2500" b="1" smtClean="0">
                <a:solidFill>
                  <a:srgbClr val="0033CC"/>
                </a:solidFill>
              </a:rPr>
              <a:t>Ba(OH)</a:t>
            </a:r>
            <a:r>
              <a:rPr lang="en-US" altLang="en-US" sz="2500" b="1" baseline="-25000" smtClean="0">
                <a:solidFill>
                  <a:srgbClr val="0033CC"/>
                </a:solidFill>
              </a:rPr>
              <a:t>2</a:t>
            </a:r>
            <a:r>
              <a:rPr lang="en-US" altLang="en-US" sz="2500" b="1" smtClean="0">
                <a:solidFill>
                  <a:srgbClr val="0033CC"/>
                </a:solidFill>
              </a:rPr>
              <a:t> 	Barium hydroxide</a:t>
            </a:r>
          </a:p>
          <a:p>
            <a:pPr eaLnBrk="1" hangingPunct="1">
              <a:lnSpc>
                <a:spcPct val="80000"/>
              </a:lnSpc>
              <a:buFontTx/>
              <a:buNone/>
            </a:pPr>
            <a:endParaRPr lang="en-US" altLang="en-US" sz="2500" b="1" smtClean="0">
              <a:solidFill>
                <a:srgbClr val="0033CC"/>
              </a:solidFill>
            </a:endParaRPr>
          </a:p>
          <a:p>
            <a:pPr eaLnBrk="1" hangingPunct="1">
              <a:lnSpc>
                <a:spcPct val="80000"/>
              </a:lnSpc>
              <a:buFontTx/>
              <a:buNone/>
            </a:pPr>
            <a:r>
              <a:rPr lang="en-US" altLang="en-US" sz="2500" b="1" smtClean="0">
                <a:solidFill>
                  <a:srgbClr val="0033CC"/>
                </a:solidFill>
              </a:rPr>
              <a:t>Sr(OH)</a:t>
            </a:r>
            <a:r>
              <a:rPr lang="en-US" altLang="en-US" sz="2500" b="1" baseline="-25000" smtClean="0">
                <a:solidFill>
                  <a:srgbClr val="0033CC"/>
                </a:solidFill>
              </a:rPr>
              <a:t>2</a:t>
            </a:r>
            <a:r>
              <a:rPr lang="en-US" altLang="en-US" sz="2900" b="1" smtClean="0">
                <a:solidFill>
                  <a:srgbClr val="0033CC"/>
                </a:solidFill>
              </a:rPr>
              <a:t>  </a:t>
            </a:r>
            <a:r>
              <a:rPr lang="en-US" altLang="en-US" sz="1000" b="1" smtClean="0">
                <a:solidFill>
                  <a:srgbClr val="0033CC"/>
                </a:solidFill>
              </a:rPr>
              <a:t>	 </a:t>
            </a:r>
            <a:r>
              <a:rPr lang="en-US" altLang="en-US" sz="2500" b="1" smtClean="0">
                <a:solidFill>
                  <a:srgbClr val="0033CC"/>
                </a:solidFill>
              </a:rPr>
              <a:t>Strontium hydroxide</a:t>
            </a:r>
            <a:endParaRPr lang="en-US" altLang="en-US" sz="1000" b="1" smtClean="0">
              <a:solidFill>
                <a:srgbClr val="0033C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81DE2C-8FA5-4072-AC88-BF7DA68BBD08}" type="slidenum">
              <a:rPr lang="en-US" altLang="en-US" sz="1400" smtClean="0"/>
              <a:pPr>
                <a:spcBef>
                  <a:spcPct val="0"/>
                </a:spcBef>
                <a:buFontTx/>
                <a:buNone/>
              </a:pPr>
              <a:t>29</a:t>
            </a:fld>
            <a:endParaRPr lang="en-US" altLang="en-US" sz="1400" smtClean="0"/>
          </a:p>
        </p:txBody>
      </p:sp>
      <p:sp>
        <p:nvSpPr>
          <p:cNvPr id="34819" name="Rectangle 2"/>
          <p:cNvSpPr>
            <a:spLocks noGrp="1" noChangeArrowheads="1"/>
          </p:cNvSpPr>
          <p:nvPr>
            <p:ph type="title"/>
          </p:nvPr>
        </p:nvSpPr>
        <p:spPr/>
        <p:txBody>
          <a:bodyPr/>
          <a:lstStyle/>
          <a:p>
            <a:pPr eaLnBrk="1" hangingPunct="1"/>
            <a:r>
              <a:rPr lang="en-US" altLang="en-US" smtClean="0"/>
              <a:t>Types of Acids </a:t>
            </a:r>
          </a:p>
        </p:txBody>
      </p:sp>
      <p:sp>
        <p:nvSpPr>
          <p:cNvPr id="34820" name="Rectangle 3"/>
          <p:cNvSpPr>
            <a:spLocks noGrp="1" noChangeArrowheads="1"/>
          </p:cNvSpPr>
          <p:nvPr>
            <p:ph type="body" sz="half" idx="1"/>
          </p:nvPr>
        </p:nvSpPr>
        <p:spPr/>
        <p:txBody>
          <a:bodyPr/>
          <a:lstStyle/>
          <a:p>
            <a:pPr eaLnBrk="1" hangingPunct="1">
              <a:lnSpc>
                <a:spcPct val="80000"/>
              </a:lnSpc>
            </a:pPr>
            <a:r>
              <a:rPr lang="en-US" altLang="en-US" sz="2000" smtClean="0"/>
              <a:t>Oxyacids: have oxygen, the greater the number of O on the central atom the stronger the acid.</a:t>
            </a:r>
          </a:p>
          <a:p>
            <a:pPr eaLnBrk="1" hangingPunct="1">
              <a:lnSpc>
                <a:spcPct val="80000"/>
              </a:lnSpc>
              <a:buFontTx/>
              <a:buNone/>
            </a:pPr>
            <a:r>
              <a:rPr lang="en-US" altLang="en-US" sz="2000" smtClean="0">
                <a:solidFill>
                  <a:srgbClr val="CC0000"/>
                </a:solidFill>
              </a:rPr>
              <a:t>HNO</a:t>
            </a:r>
            <a:r>
              <a:rPr lang="en-US" altLang="en-US" sz="2000" baseline="-25000" smtClean="0">
                <a:solidFill>
                  <a:srgbClr val="CC0000"/>
                </a:solidFill>
              </a:rPr>
              <a:t>3, </a:t>
            </a:r>
            <a:r>
              <a:rPr lang="en-US" altLang="en-US" sz="2000" smtClean="0">
                <a:solidFill>
                  <a:srgbClr val="CC0000"/>
                </a:solidFill>
              </a:rPr>
              <a:t>HClO</a:t>
            </a:r>
            <a:r>
              <a:rPr lang="en-US" altLang="en-US" sz="2000" baseline="-25000" smtClean="0">
                <a:solidFill>
                  <a:srgbClr val="CC0000"/>
                </a:solidFill>
              </a:rPr>
              <a:t>4</a:t>
            </a:r>
            <a:r>
              <a:rPr lang="en-US" altLang="en-US" sz="2000" smtClean="0">
                <a:solidFill>
                  <a:srgbClr val="CC0000"/>
                </a:solidFill>
              </a:rPr>
              <a:t>, HClO</a:t>
            </a:r>
            <a:r>
              <a:rPr lang="en-US" altLang="en-US" sz="2000" baseline="-25000" smtClean="0">
                <a:solidFill>
                  <a:srgbClr val="CC0000"/>
                </a:solidFill>
              </a:rPr>
              <a:t>3, </a:t>
            </a:r>
            <a:r>
              <a:rPr lang="en-US" altLang="en-US" sz="2000" smtClean="0">
                <a:solidFill>
                  <a:srgbClr val="CC0000"/>
                </a:solidFill>
              </a:rPr>
              <a:t>H</a:t>
            </a:r>
            <a:r>
              <a:rPr lang="en-US" altLang="en-US" sz="2000" baseline="-25000" smtClean="0">
                <a:solidFill>
                  <a:srgbClr val="CC0000"/>
                </a:solidFill>
              </a:rPr>
              <a:t>2</a:t>
            </a:r>
            <a:r>
              <a:rPr lang="en-US" altLang="en-US" sz="2000" smtClean="0">
                <a:solidFill>
                  <a:srgbClr val="CC0000"/>
                </a:solidFill>
              </a:rPr>
              <a:t>SO</a:t>
            </a:r>
            <a:r>
              <a:rPr lang="en-US" altLang="en-US" sz="2000" baseline="-25000" smtClean="0">
                <a:solidFill>
                  <a:srgbClr val="CC0000"/>
                </a:solidFill>
              </a:rPr>
              <a:t>4</a:t>
            </a:r>
          </a:p>
          <a:p>
            <a:pPr eaLnBrk="1" hangingPunct="1">
              <a:lnSpc>
                <a:spcPct val="80000"/>
              </a:lnSpc>
              <a:buFontTx/>
              <a:buNone/>
            </a:pPr>
            <a:endParaRPr lang="en-US" altLang="en-US" sz="2000" baseline="-25000" smtClean="0">
              <a:solidFill>
                <a:srgbClr val="CC0000"/>
              </a:solidFill>
            </a:endParaRPr>
          </a:p>
          <a:p>
            <a:pPr eaLnBrk="1" hangingPunct="1">
              <a:lnSpc>
                <a:spcPct val="80000"/>
              </a:lnSpc>
              <a:buFontTx/>
              <a:buNone/>
            </a:pPr>
            <a:endParaRPr lang="en-US" altLang="en-US" sz="2000" baseline="-25000" smtClean="0">
              <a:solidFill>
                <a:srgbClr val="CC0000"/>
              </a:solidFill>
            </a:endParaRPr>
          </a:p>
          <a:p>
            <a:pPr eaLnBrk="1" hangingPunct="1">
              <a:lnSpc>
                <a:spcPct val="80000"/>
              </a:lnSpc>
              <a:buFontTx/>
              <a:buNone/>
            </a:pPr>
            <a:r>
              <a:rPr lang="en-US" altLang="en-US" sz="2000" smtClean="0"/>
              <a:t>Polyprotic: acids that give up more than one hydrogen ion in solution, granted it is easier to give up the 1</a:t>
            </a:r>
            <a:r>
              <a:rPr lang="en-US" altLang="en-US" sz="2000" baseline="30000" smtClean="0"/>
              <a:t>st</a:t>
            </a:r>
            <a:r>
              <a:rPr lang="en-US" altLang="en-US" sz="2000" smtClean="0"/>
              <a:t> proton than the 2</a:t>
            </a:r>
            <a:r>
              <a:rPr lang="en-US" altLang="en-US" sz="2000" baseline="30000" smtClean="0"/>
              <a:t>nd</a:t>
            </a:r>
            <a:r>
              <a:rPr lang="en-US" altLang="en-US" sz="2000" smtClean="0"/>
              <a:t>. </a:t>
            </a:r>
          </a:p>
          <a:p>
            <a:pPr eaLnBrk="1" hangingPunct="1">
              <a:lnSpc>
                <a:spcPct val="80000"/>
              </a:lnSpc>
              <a:buFontTx/>
              <a:buNone/>
            </a:pPr>
            <a:r>
              <a:rPr lang="en-US" altLang="en-US" sz="2000" smtClean="0">
                <a:solidFill>
                  <a:srgbClr val="CC0000"/>
                </a:solidFill>
              </a:rPr>
              <a:t>H</a:t>
            </a:r>
            <a:r>
              <a:rPr lang="en-US" altLang="en-US" sz="2000" baseline="-25000" smtClean="0">
                <a:solidFill>
                  <a:srgbClr val="CC0000"/>
                </a:solidFill>
              </a:rPr>
              <a:t>2</a:t>
            </a:r>
            <a:r>
              <a:rPr lang="en-US" altLang="en-US" sz="2000" smtClean="0">
                <a:solidFill>
                  <a:srgbClr val="CC0000"/>
                </a:solidFill>
              </a:rPr>
              <a:t>SO</a:t>
            </a:r>
            <a:r>
              <a:rPr lang="en-US" altLang="en-US" sz="2000" baseline="-25000" smtClean="0">
                <a:solidFill>
                  <a:srgbClr val="CC0000"/>
                </a:solidFill>
              </a:rPr>
              <a:t>4</a:t>
            </a:r>
            <a:r>
              <a:rPr lang="en-US" altLang="en-US" sz="2000" smtClean="0">
                <a:solidFill>
                  <a:srgbClr val="CC0000"/>
                </a:solidFill>
              </a:rPr>
              <a:t> , H</a:t>
            </a:r>
            <a:r>
              <a:rPr lang="en-US" altLang="en-US" sz="2000" baseline="-25000" smtClean="0">
                <a:solidFill>
                  <a:srgbClr val="CC0000"/>
                </a:solidFill>
              </a:rPr>
              <a:t>3</a:t>
            </a:r>
            <a:r>
              <a:rPr lang="en-US" altLang="en-US" sz="2000" smtClean="0">
                <a:solidFill>
                  <a:srgbClr val="CC0000"/>
                </a:solidFill>
              </a:rPr>
              <a:t>PO</a:t>
            </a:r>
            <a:r>
              <a:rPr lang="en-US" altLang="en-US" sz="2000" baseline="-25000" smtClean="0">
                <a:solidFill>
                  <a:srgbClr val="CC0000"/>
                </a:solidFill>
              </a:rPr>
              <a:t>4</a:t>
            </a:r>
          </a:p>
          <a:p>
            <a:pPr eaLnBrk="1" hangingPunct="1">
              <a:lnSpc>
                <a:spcPct val="80000"/>
              </a:lnSpc>
              <a:buFontTx/>
              <a:buNone/>
            </a:pPr>
            <a:endParaRPr lang="en-US" altLang="en-US" sz="2000" smtClean="0"/>
          </a:p>
          <a:p>
            <a:pPr eaLnBrk="1" hangingPunct="1">
              <a:lnSpc>
                <a:spcPct val="80000"/>
              </a:lnSpc>
              <a:buFontTx/>
              <a:buNone/>
            </a:pPr>
            <a:r>
              <a:rPr lang="en-US" altLang="en-US" sz="2000" smtClean="0"/>
              <a:t>Monoprotic: acids with only one proton </a:t>
            </a:r>
          </a:p>
          <a:p>
            <a:pPr eaLnBrk="1" hangingPunct="1">
              <a:lnSpc>
                <a:spcPct val="80000"/>
              </a:lnSpc>
              <a:buFontTx/>
              <a:buNone/>
            </a:pPr>
            <a:r>
              <a:rPr lang="en-US" altLang="en-US" sz="2000" smtClean="0">
                <a:solidFill>
                  <a:srgbClr val="CC0000"/>
                </a:solidFill>
              </a:rPr>
              <a:t>HCl , HBr , HI</a:t>
            </a:r>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p:txBody>
      </p:sp>
      <p:pic>
        <p:nvPicPr>
          <p:cNvPr id="34821"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524000"/>
            <a:ext cx="2955925" cy="1557338"/>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68824A-1D40-4837-9E5A-E81E6E2F25D9}" type="slidenum">
              <a:rPr lang="en-US" altLang="en-US" sz="1400" smtClean="0"/>
              <a:pPr>
                <a:spcBef>
                  <a:spcPct val="0"/>
                </a:spcBef>
                <a:buFontTx/>
                <a:buNone/>
              </a:pPr>
              <a:t>3</a:t>
            </a:fld>
            <a:endParaRPr lang="en-US" altLang="en-US" sz="1400" smtClean="0"/>
          </a:p>
        </p:txBody>
      </p:sp>
      <p:sp>
        <p:nvSpPr>
          <p:cNvPr id="6147" name="Rectangle 2"/>
          <p:cNvSpPr>
            <a:spLocks noGrp="1" noChangeArrowheads="1"/>
          </p:cNvSpPr>
          <p:nvPr>
            <p:ph type="title"/>
          </p:nvPr>
        </p:nvSpPr>
        <p:spPr/>
        <p:txBody>
          <a:bodyPr/>
          <a:lstStyle/>
          <a:p>
            <a:pPr eaLnBrk="1" hangingPunct="1"/>
            <a:r>
              <a:rPr lang="en-US" altLang="en-US" smtClean="0"/>
              <a:t>Arrhenius Concept </a:t>
            </a:r>
          </a:p>
        </p:txBody>
      </p:sp>
      <p:sp>
        <p:nvSpPr>
          <p:cNvPr id="6148" name="Rectangle 3"/>
          <p:cNvSpPr>
            <a:spLocks noGrp="1" noChangeArrowheads="1"/>
          </p:cNvSpPr>
          <p:nvPr>
            <p:ph type="body" idx="1"/>
          </p:nvPr>
        </p:nvSpPr>
        <p:spPr/>
        <p:txBody>
          <a:bodyPr/>
          <a:lstStyle/>
          <a:p>
            <a:pPr eaLnBrk="1" hangingPunct="1">
              <a:lnSpc>
                <a:spcPct val="90000"/>
              </a:lnSpc>
            </a:pPr>
            <a:r>
              <a:rPr lang="en-US" altLang="en-US" smtClean="0"/>
              <a:t>Focuses on what </a:t>
            </a:r>
            <a:r>
              <a:rPr lang="en-US" altLang="en-US" u="sng" smtClean="0"/>
              <a:t>ions</a:t>
            </a:r>
            <a:r>
              <a:rPr lang="en-US" altLang="en-US" smtClean="0"/>
              <a:t> were formed when acids and bases dissolved in water. </a:t>
            </a:r>
          </a:p>
          <a:p>
            <a:pPr eaLnBrk="1" hangingPunct="1">
              <a:lnSpc>
                <a:spcPct val="90000"/>
              </a:lnSpc>
            </a:pPr>
            <a:r>
              <a:rPr lang="en-US" altLang="en-US" smtClean="0">
                <a:solidFill>
                  <a:srgbClr val="FF3300"/>
                </a:solidFill>
              </a:rPr>
              <a:t>Acids dissociate in water give hydrogen ions (H</a:t>
            </a:r>
            <a:r>
              <a:rPr lang="en-US" altLang="en-US" baseline="30000" smtClean="0">
                <a:solidFill>
                  <a:srgbClr val="FF3300"/>
                </a:solidFill>
              </a:rPr>
              <a:t>+ </a:t>
            </a:r>
            <a:r>
              <a:rPr lang="en-US" altLang="en-US" smtClean="0">
                <a:solidFill>
                  <a:srgbClr val="FF3300"/>
                </a:solidFill>
              </a:rPr>
              <a:t>or H</a:t>
            </a:r>
            <a:r>
              <a:rPr lang="en-US" altLang="en-US" baseline="-25000" smtClean="0">
                <a:solidFill>
                  <a:srgbClr val="FF3300"/>
                </a:solidFill>
              </a:rPr>
              <a:t>3</a:t>
            </a:r>
            <a:r>
              <a:rPr lang="en-US" altLang="en-US" smtClean="0">
                <a:solidFill>
                  <a:srgbClr val="FF3300"/>
                </a:solidFill>
              </a:rPr>
              <a:t>O+) </a:t>
            </a:r>
          </a:p>
          <a:p>
            <a:pPr eaLnBrk="1" hangingPunct="1">
              <a:lnSpc>
                <a:spcPct val="90000"/>
              </a:lnSpc>
              <a:buFontTx/>
              <a:buNone/>
            </a:pPr>
            <a:endParaRPr lang="en-US" altLang="en-US" smtClean="0">
              <a:solidFill>
                <a:srgbClr val="FF3300"/>
              </a:solidFill>
            </a:endParaRPr>
          </a:p>
          <a:p>
            <a:pPr eaLnBrk="1" hangingPunct="1">
              <a:lnSpc>
                <a:spcPct val="90000"/>
              </a:lnSpc>
            </a:pPr>
            <a:r>
              <a:rPr lang="en-US" altLang="en-US" smtClean="0">
                <a:solidFill>
                  <a:srgbClr val="0033CC"/>
                </a:solidFill>
              </a:rPr>
              <a:t>Bases dissociate in water give hydroxide ions (OH</a:t>
            </a:r>
            <a:r>
              <a:rPr lang="en-US" altLang="en-US" baseline="30000" smtClean="0">
                <a:solidFill>
                  <a:srgbClr val="0033CC"/>
                </a:solidFill>
              </a:rPr>
              <a:t>-</a:t>
            </a:r>
            <a:r>
              <a:rPr lang="en-US" altLang="en-US" smtClean="0">
                <a:solidFill>
                  <a:srgbClr val="0033CC"/>
                </a:solidFill>
              </a:rPr>
              <a:t>)</a:t>
            </a:r>
            <a:r>
              <a:rPr lang="en-US" altLang="en-US" b="1" smtClean="0">
                <a:solidFill>
                  <a:srgbClr val="0033CC"/>
                </a:solidFill>
              </a:rPr>
              <a:t> </a:t>
            </a:r>
            <a:r>
              <a:rPr lang="en-US" altLang="en-US" smtClean="0">
                <a:solidFill>
                  <a:srgbClr val="0033CC"/>
                </a:solidFill>
              </a:rPr>
              <a:t>.</a:t>
            </a:r>
            <a:r>
              <a:rPr lang="en-US" altLang="en-US" smtClean="0"/>
              <a:t> </a:t>
            </a:r>
          </a:p>
          <a:p>
            <a:pPr eaLnBrk="1" hangingPunct="1">
              <a:lnSpc>
                <a:spcPct val="90000"/>
              </a:lnSpc>
            </a:pPr>
            <a:endParaRPr lang="en-US" altLang="en-US" smtClean="0"/>
          </a:p>
          <a:p>
            <a:pPr eaLnBrk="1" hangingPunct="1">
              <a:lnSpc>
                <a:spcPct val="90000"/>
              </a:lnSpc>
            </a:pPr>
            <a:r>
              <a:rPr lang="en-US" altLang="en-US" smtClean="0"/>
              <a:t>If Solution  [H</a:t>
            </a:r>
            <a:r>
              <a:rPr lang="en-US" altLang="en-US" baseline="30000" smtClean="0"/>
              <a:t>+</a:t>
            </a:r>
            <a:r>
              <a:rPr lang="en-US" altLang="en-US" smtClean="0"/>
              <a:t>] &gt; [OH</a:t>
            </a:r>
            <a:r>
              <a:rPr lang="en-US" altLang="en-US" baseline="30000" smtClean="0"/>
              <a:t>-</a:t>
            </a:r>
            <a:r>
              <a:rPr lang="en-US" altLang="en-US" smtClean="0"/>
              <a:t>] = acidic </a:t>
            </a:r>
            <a:endParaRPr lang="en-US" altLang="en-US" baseline="30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2DB3FB-AF52-4260-90B7-C6A195902BC1}" type="slidenum">
              <a:rPr lang="en-US" altLang="en-US" sz="1400" smtClean="0"/>
              <a:pPr>
                <a:spcBef>
                  <a:spcPct val="0"/>
                </a:spcBef>
                <a:buFontTx/>
                <a:buNone/>
              </a:pPr>
              <a:t>30</a:t>
            </a:fld>
            <a:endParaRPr lang="en-US" altLang="en-US" sz="1400" smtClean="0"/>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6789738"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31055B-B731-40A7-BDDE-3E59DCCB19A7}" type="slidenum">
              <a:rPr lang="en-US" altLang="en-US" sz="1400" smtClean="0"/>
              <a:pPr>
                <a:spcBef>
                  <a:spcPct val="0"/>
                </a:spcBef>
                <a:buFontTx/>
                <a:buNone/>
              </a:pPr>
              <a:t>31</a:t>
            </a:fld>
            <a:endParaRPr lang="en-US" altLang="en-US" sz="1400" smtClean="0"/>
          </a:p>
        </p:txBody>
      </p:sp>
      <p:sp>
        <p:nvSpPr>
          <p:cNvPr id="36867" name="Rectangle 5"/>
          <p:cNvSpPr>
            <a:spLocks noGrp="1" noChangeArrowheads="1"/>
          </p:cNvSpPr>
          <p:nvPr>
            <p:ph type="title"/>
          </p:nvPr>
        </p:nvSpPr>
        <p:spPr/>
        <p:txBody>
          <a:bodyPr/>
          <a:lstStyle/>
          <a:p>
            <a:pPr eaLnBrk="1" hangingPunct="1"/>
            <a:r>
              <a:rPr lang="en-US" altLang="en-US" smtClean="0"/>
              <a:t>Sample AP Question </a:t>
            </a:r>
          </a:p>
        </p:txBody>
      </p:sp>
      <p:pic>
        <p:nvPicPr>
          <p:cNvPr id="36868"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746375"/>
            <a:ext cx="8229600" cy="2232025"/>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FF882B-4090-40E7-9FB3-11DFD3125FD2}" type="slidenum">
              <a:rPr lang="en-US" altLang="en-US" sz="1400" smtClean="0"/>
              <a:pPr>
                <a:spcBef>
                  <a:spcPct val="0"/>
                </a:spcBef>
                <a:buFontTx/>
                <a:buNone/>
              </a:pPr>
              <a:t>32</a:t>
            </a:fld>
            <a:endParaRPr lang="en-US" altLang="en-US" sz="1400" smtClean="0"/>
          </a:p>
        </p:txBody>
      </p:sp>
      <p:pic>
        <p:nvPicPr>
          <p:cNvPr id="37891" name="Picture 6" descr="img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ACA59F-2F02-43F2-AF98-51E284C88F9A}" type="slidenum">
              <a:rPr lang="en-US" altLang="en-US" sz="1400" smtClean="0"/>
              <a:pPr>
                <a:spcBef>
                  <a:spcPct val="0"/>
                </a:spcBef>
                <a:buFontTx/>
                <a:buNone/>
              </a:pPr>
              <a:t>33</a:t>
            </a:fld>
            <a:endParaRPr lang="en-US" altLang="en-US" sz="1400" smtClean="0"/>
          </a:p>
        </p:txBody>
      </p:sp>
      <p:pic>
        <p:nvPicPr>
          <p:cNvPr id="38915" name="Picture 5" descr="img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6"/>
          <p:cNvSpPr txBox="1">
            <a:spLocks noChangeArrowheads="1"/>
          </p:cNvSpPr>
          <p:nvPr/>
        </p:nvSpPr>
        <p:spPr bwMode="auto">
          <a:xfrm>
            <a:off x="762000" y="6096000"/>
            <a:ext cx="66294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baseline="0">
                <a:solidFill>
                  <a:schemeClr val="bg1"/>
                </a:solidFill>
              </a:rPr>
              <a:t> </a:t>
            </a:r>
            <a:r>
              <a:rPr lang="en-US" altLang="en-US" sz="2300" baseline="0"/>
              <a:t>Temperature increases as  K</a:t>
            </a:r>
            <a:r>
              <a:rPr lang="en-US" altLang="en-US" sz="2300" baseline="-25000"/>
              <a:t>w </a:t>
            </a:r>
            <a:r>
              <a:rPr lang="en-US" altLang="en-US" sz="2300" baseline="0"/>
              <a:t>increases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DCA18E-102B-4F3A-815C-4E625C19EA24}" type="slidenum">
              <a:rPr lang="en-US" altLang="en-US" sz="1400" smtClean="0"/>
              <a:pPr>
                <a:spcBef>
                  <a:spcPct val="0"/>
                </a:spcBef>
                <a:buFontTx/>
                <a:buNone/>
              </a:pPr>
              <a:t>34</a:t>
            </a:fld>
            <a:endParaRPr lang="en-US" altLang="en-US" sz="1400" smtClean="0"/>
          </a:p>
        </p:txBody>
      </p:sp>
      <p:sp>
        <p:nvSpPr>
          <p:cNvPr id="39939" name="Rectangle 2"/>
          <p:cNvSpPr>
            <a:spLocks noGrp="1" noChangeArrowheads="1"/>
          </p:cNvSpPr>
          <p:nvPr>
            <p:ph type="title"/>
          </p:nvPr>
        </p:nvSpPr>
        <p:spPr/>
        <p:txBody>
          <a:bodyPr/>
          <a:lstStyle/>
          <a:p>
            <a:pPr eaLnBrk="1" hangingPunct="1"/>
            <a:r>
              <a:rPr lang="en-US" altLang="en-US" smtClean="0"/>
              <a:t>Water Quick Facts </a:t>
            </a:r>
          </a:p>
        </p:txBody>
      </p:sp>
      <p:sp>
        <p:nvSpPr>
          <p:cNvPr id="39940" name="Rectangle 3"/>
          <p:cNvSpPr>
            <a:spLocks noGrp="1" noChangeArrowheads="1"/>
          </p:cNvSpPr>
          <p:nvPr>
            <p:ph type="body" idx="1"/>
          </p:nvPr>
        </p:nvSpPr>
        <p:spPr/>
        <p:txBody>
          <a:bodyPr/>
          <a:lstStyle/>
          <a:p>
            <a:pPr eaLnBrk="1" hangingPunct="1">
              <a:lnSpc>
                <a:spcPct val="90000"/>
              </a:lnSpc>
            </a:pPr>
            <a:r>
              <a:rPr lang="en-US" altLang="en-US" sz="2800" smtClean="0"/>
              <a:t>H</a:t>
            </a:r>
            <a:r>
              <a:rPr lang="en-US" altLang="en-US" sz="2800" baseline="-25000" smtClean="0"/>
              <a:t>2</a:t>
            </a:r>
            <a:r>
              <a:rPr lang="en-US" altLang="en-US" sz="2800" smtClean="0"/>
              <a:t>O (l) </a:t>
            </a:r>
            <a:r>
              <a:rPr lang="en-US" altLang="en-US" sz="2800" smtClean="0">
                <a:cs typeface="Arial" panose="020B0604020202020204" pitchFamily="34" charset="0"/>
              </a:rPr>
              <a:t>↔ H</a:t>
            </a:r>
            <a:r>
              <a:rPr lang="en-US" altLang="en-US" sz="2800" baseline="30000" smtClean="0">
                <a:cs typeface="Arial" panose="020B0604020202020204" pitchFamily="34" charset="0"/>
              </a:rPr>
              <a:t>+</a:t>
            </a:r>
            <a:r>
              <a:rPr lang="en-US" altLang="en-US" sz="2800" baseline="-25000" smtClean="0">
                <a:cs typeface="Arial" panose="020B0604020202020204" pitchFamily="34" charset="0"/>
              </a:rPr>
              <a:t> (aq) </a:t>
            </a:r>
            <a:r>
              <a:rPr lang="en-US" altLang="en-US" sz="2800" smtClean="0">
                <a:cs typeface="Arial" panose="020B0604020202020204" pitchFamily="34" charset="0"/>
              </a:rPr>
              <a:t>+ OH</a:t>
            </a:r>
            <a:r>
              <a:rPr lang="en-US" altLang="en-US" sz="2800" baseline="30000" smtClean="0">
                <a:cs typeface="Arial" panose="020B0604020202020204" pitchFamily="34" charset="0"/>
              </a:rPr>
              <a:t>- </a:t>
            </a:r>
            <a:r>
              <a:rPr lang="en-US" altLang="en-US" sz="2800" smtClean="0">
                <a:cs typeface="Arial" panose="020B0604020202020204" pitchFamily="34" charset="0"/>
              </a:rPr>
              <a:t>(aq) </a:t>
            </a:r>
          </a:p>
          <a:p>
            <a:pPr eaLnBrk="1" hangingPunct="1">
              <a:lnSpc>
                <a:spcPct val="90000"/>
              </a:lnSpc>
            </a:pPr>
            <a:endParaRPr lang="en-US" altLang="en-US" sz="2800" smtClean="0">
              <a:cs typeface="Arial" panose="020B0604020202020204" pitchFamily="34" charset="0"/>
            </a:endParaRPr>
          </a:p>
          <a:p>
            <a:pPr eaLnBrk="1" hangingPunct="1">
              <a:lnSpc>
                <a:spcPct val="90000"/>
              </a:lnSpc>
            </a:pPr>
            <a:r>
              <a:rPr lang="en-US" altLang="en-US" sz="2800" smtClean="0">
                <a:cs typeface="Arial" panose="020B0604020202020204" pitchFamily="34" charset="0"/>
              </a:rPr>
              <a:t>K</a:t>
            </a:r>
            <a:r>
              <a:rPr lang="en-US" altLang="en-US" sz="2800" baseline="-25000" smtClean="0">
                <a:cs typeface="Arial" panose="020B0604020202020204" pitchFamily="34" charset="0"/>
              </a:rPr>
              <a:t>w</a:t>
            </a:r>
            <a:r>
              <a:rPr lang="en-US" altLang="en-US" sz="2800" smtClean="0">
                <a:cs typeface="Arial" panose="020B0604020202020204" pitchFamily="34" charset="0"/>
              </a:rPr>
              <a:t> = 1 x 10</a:t>
            </a:r>
            <a:r>
              <a:rPr lang="en-US" altLang="en-US" sz="2800" baseline="30000" smtClean="0">
                <a:cs typeface="Arial" panose="020B0604020202020204" pitchFamily="34" charset="0"/>
              </a:rPr>
              <a:t>-14</a:t>
            </a:r>
            <a:r>
              <a:rPr lang="en-US" altLang="en-US" sz="2800" smtClean="0">
                <a:cs typeface="Arial" panose="020B0604020202020204" pitchFamily="34" charset="0"/>
              </a:rPr>
              <a:t> = [H</a:t>
            </a:r>
            <a:r>
              <a:rPr lang="en-US" altLang="en-US" sz="2800" baseline="30000" smtClean="0">
                <a:cs typeface="Arial" panose="020B0604020202020204" pitchFamily="34" charset="0"/>
              </a:rPr>
              <a:t>+</a:t>
            </a:r>
            <a:r>
              <a:rPr lang="en-US" altLang="en-US" sz="2800" baseline="-25000" smtClean="0">
                <a:cs typeface="Arial" panose="020B0604020202020204" pitchFamily="34" charset="0"/>
              </a:rPr>
              <a:t> </a:t>
            </a:r>
            <a:r>
              <a:rPr lang="en-US" altLang="en-US" sz="2800" smtClean="0">
                <a:cs typeface="Arial" panose="020B0604020202020204" pitchFamily="34" charset="0"/>
              </a:rPr>
              <a:t>] [OH</a:t>
            </a:r>
            <a:r>
              <a:rPr lang="en-US" altLang="en-US" sz="2800" baseline="30000" smtClean="0">
                <a:cs typeface="Arial" panose="020B0604020202020204" pitchFamily="34" charset="0"/>
              </a:rPr>
              <a:t>-</a:t>
            </a:r>
            <a:r>
              <a:rPr lang="en-US" altLang="en-US" sz="2800" smtClean="0">
                <a:cs typeface="Arial" panose="020B0604020202020204" pitchFamily="34" charset="0"/>
              </a:rPr>
              <a:t>]</a:t>
            </a:r>
          </a:p>
          <a:p>
            <a:pPr eaLnBrk="1" hangingPunct="1">
              <a:lnSpc>
                <a:spcPct val="90000"/>
              </a:lnSpc>
            </a:pPr>
            <a:endParaRPr lang="en-US" altLang="en-US" sz="2800" smtClean="0">
              <a:cs typeface="Arial" panose="020B0604020202020204" pitchFamily="34" charset="0"/>
            </a:endParaRPr>
          </a:p>
          <a:p>
            <a:pPr eaLnBrk="1" hangingPunct="1">
              <a:lnSpc>
                <a:spcPct val="90000"/>
              </a:lnSpc>
            </a:pPr>
            <a:r>
              <a:rPr lang="en-US" altLang="en-US" sz="2800" smtClean="0">
                <a:cs typeface="Arial" panose="020B0604020202020204" pitchFamily="34" charset="0"/>
              </a:rPr>
              <a:t>pH + pOH = 14 </a:t>
            </a:r>
          </a:p>
          <a:p>
            <a:pPr eaLnBrk="1" hangingPunct="1">
              <a:lnSpc>
                <a:spcPct val="90000"/>
              </a:lnSpc>
            </a:pPr>
            <a:endParaRPr lang="en-US" altLang="en-US" sz="2800" smtClean="0">
              <a:cs typeface="Arial" panose="020B0604020202020204" pitchFamily="34" charset="0"/>
            </a:endParaRPr>
          </a:p>
          <a:p>
            <a:pPr eaLnBrk="1" hangingPunct="1">
              <a:lnSpc>
                <a:spcPct val="90000"/>
              </a:lnSpc>
            </a:pPr>
            <a:r>
              <a:rPr lang="en-US" altLang="en-US" sz="2800" smtClean="0">
                <a:cs typeface="Arial" panose="020B0604020202020204" pitchFamily="34" charset="0"/>
              </a:rPr>
              <a:t>K</a:t>
            </a:r>
            <a:r>
              <a:rPr lang="en-US" altLang="en-US" sz="2800" baseline="-25000" smtClean="0">
                <a:cs typeface="Arial" panose="020B0604020202020204" pitchFamily="34" charset="0"/>
              </a:rPr>
              <a:t>w</a:t>
            </a:r>
            <a:r>
              <a:rPr lang="en-US" altLang="en-US" sz="2800" smtClean="0">
                <a:cs typeface="Arial" panose="020B0604020202020204" pitchFamily="34" charset="0"/>
              </a:rPr>
              <a:t> = 1 x 10</a:t>
            </a:r>
            <a:r>
              <a:rPr lang="en-US" altLang="en-US" sz="2800" baseline="30000" smtClean="0">
                <a:cs typeface="Arial" panose="020B0604020202020204" pitchFamily="34" charset="0"/>
              </a:rPr>
              <a:t>-14</a:t>
            </a:r>
            <a:r>
              <a:rPr lang="en-US" altLang="en-US" sz="2800" smtClean="0">
                <a:cs typeface="Arial" panose="020B0604020202020204" pitchFamily="34" charset="0"/>
              </a:rPr>
              <a:t> = K</a:t>
            </a:r>
            <a:r>
              <a:rPr lang="en-US" altLang="en-US" sz="2800" baseline="-25000" smtClean="0">
                <a:cs typeface="Arial" panose="020B0604020202020204" pitchFamily="34" charset="0"/>
              </a:rPr>
              <a:t>a</a:t>
            </a:r>
            <a:r>
              <a:rPr lang="en-US" altLang="en-US" sz="2800" smtClean="0">
                <a:cs typeface="Arial" panose="020B0604020202020204" pitchFamily="34" charset="0"/>
              </a:rPr>
              <a:t>K</a:t>
            </a:r>
            <a:r>
              <a:rPr lang="en-US" altLang="en-US" sz="2800" baseline="-25000" smtClean="0">
                <a:cs typeface="Arial" panose="020B0604020202020204" pitchFamily="34" charset="0"/>
              </a:rPr>
              <a:t>b</a:t>
            </a:r>
            <a:endParaRPr lang="en-US" altLang="en-US" sz="2800" smtClean="0">
              <a:cs typeface="Arial" panose="020B0604020202020204" pitchFamily="34" charset="0"/>
            </a:endParaRPr>
          </a:p>
          <a:p>
            <a:pPr eaLnBrk="1" hangingPunct="1">
              <a:lnSpc>
                <a:spcPct val="90000"/>
              </a:lnSpc>
            </a:pPr>
            <a:endParaRPr lang="en-US" altLang="en-US" sz="2800" smtClean="0">
              <a:cs typeface="Arial" panose="020B0604020202020204" pitchFamily="34" charset="0"/>
            </a:endParaRPr>
          </a:p>
          <a:p>
            <a:pPr eaLnBrk="1" hangingPunct="1">
              <a:lnSpc>
                <a:spcPct val="90000"/>
              </a:lnSpc>
            </a:pPr>
            <a:r>
              <a:rPr lang="en-US" altLang="en-US" sz="2800" smtClean="0">
                <a:cs typeface="Arial" panose="020B0604020202020204" pitchFamily="34" charset="0"/>
              </a:rPr>
              <a:t>p K</a:t>
            </a:r>
            <a:r>
              <a:rPr lang="en-US" altLang="en-US" sz="2800" baseline="-25000" smtClean="0">
                <a:cs typeface="Arial" panose="020B0604020202020204" pitchFamily="34" charset="0"/>
              </a:rPr>
              <a:t>a  </a:t>
            </a:r>
            <a:r>
              <a:rPr lang="en-US" altLang="en-US" sz="2800" smtClean="0">
                <a:cs typeface="Arial" panose="020B0604020202020204" pitchFamily="34" charset="0"/>
              </a:rPr>
              <a:t>+ pK</a:t>
            </a:r>
            <a:r>
              <a:rPr lang="en-US" altLang="en-US" sz="2800" baseline="-25000" smtClean="0">
                <a:cs typeface="Arial" panose="020B0604020202020204" pitchFamily="34" charset="0"/>
              </a:rPr>
              <a:t>b</a:t>
            </a:r>
            <a:r>
              <a:rPr lang="en-US" altLang="en-US" sz="2800" smtClean="0">
                <a:cs typeface="Arial" panose="020B0604020202020204" pitchFamily="34" charset="0"/>
              </a:rPr>
              <a:t> = 14</a:t>
            </a:r>
            <a:endParaRPr lang="en-US" altLang="en-US" sz="2800" baseline="-250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r>
              <a:rPr lang="en-US" altLang="en-US" smtClean="0">
                <a:latin typeface="Calibri" panose="020F0502020204030204" pitchFamily="34" charset="0"/>
                <a:ea typeface="MS PGothic" panose="020B0600070205080204" pitchFamily="34" charset="-128"/>
                <a:cs typeface="Calibri" panose="020F0502020204030204" pitchFamily="34" charset="0"/>
              </a:rPr>
              <a:t>A Note on Significant Figures</a:t>
            </a:r>
            <a:endParaRPr lang="en-GB" altLang="en-US" smtClean="0">
              <a:latin typeface="Calibri" panose="020F0502020204030204" pitchFamily="34" charset="0"/>
              <a:ea typeface="MS PGothic" panose="020B0600070205080204" pitchFamily="34" charset="-128"/>
              <a:cs typeface="Calibri" panose="020F0502020204030204" pitchFamily="34" charset="0"/>
            </a:endParaRPr>
          </a:p>
        </p:txBody>
      </p:sp>
      <p:sp>
        <p:nvSpPr>
          <p:cNvPr id="59394" name="Rectangle 2"/>
          <p:cNvSpPr>
            <a:spLocks noGrp="1" noChangeArrowheads="1"/>
          </p:cNvSpPr>
          <p:nvPr>
            <p:ph idx="1"/>
          </p:nvPr>
        </p:nvSpPr>
        <p:spPr/>
        <p:txBody>
          <a:bodyPr/>
          <a:lstStyle/>
          <a:p>
            <a:pPr>
              <a:defRPr/>
            </a:pPr>
            <a:r>
              <a:rPr lang="en-US" altLang="en-US" dirty="0" smtClean="0"/>
              <a:t>Number of decimal places in the log is equal to the number of significant figures in the original number</a:t>
            </a:r>
          </a:p>
          <a:p>
            <a:pPr marL="0" indent="0" algn="ctr">
              <a:buFont typeface="Wingdings" panose="05000000000000000000" pitchFamily="2" charset="2"/>
              <a:buNone/>
              <a:defRPr/>
            </a:pPr>
            <a:endParaRPr lang="en-US" altLang="en-US" dirty="0" smtClean="0"/>
          </a:p>
          <a:p>
            <a:pPr marL="0" indent="0" algn="ctr">
              <a:buFont typeface="Wingdings" panose="05000000000000000000" pitchFamily="2" charset="2"/>
              <a:buNone/>
              <a:defRPr/>
            </a:pPr>
            <a:r>
              <a:rPr lang="en-US" altLang="en-US" dirty="0" smtClean="0"/>
              <a:t>[H</a:t>
            </a:r>
            <a:r>
              <a:rPr lang="en-US" altLang="en-US" baseline="30000" dirty="0" smtClean="0"/>
              <a:t>+</a:t>
            </a:r>
            <a:r>
              <a:rPr lang="en-US" altLang="en-US" dirty="0" smtClean="0"/>
              <a:t>] = 1.0×10</a:t>
            </a:r>
            <a:r>
              <a:rPr lang="en-US" altLang="en-US" baseline="30000" dirty="0" smtClean="0"/>
              <a:t>–9</a:t>
            </a:r>
            <a:r>
              <a:rPr lang="en-US" altLang="en-US" dirty="0" smtClean="0"/>
              <a:t> </a:t>
            </a:r>
            <a:r>
              <a:rPr lang="en-US" altLang="en-US" i="1" dirty="0" smtClean="0"/>
              <a:t>M</a:t>
            </a:r>
          </a:p>
          <a:p>
            <a:pPr marL="0" indent="0" algn="ctr">
              <a:buFont typeface="Wingdings" panose="05000000000000000000" pitchFamily="2" charset="2"/>
              <a:buNone/>
              <a:defRPr/>
            </a:pPr>
            <a:r>
              <a:rPr lang="en-US" altLang="en-US" dirty="0" smtClean="0"/>
              <a:t>pH = 9.00</a:t>
            </a:r>
          </a:p>
          <a:p>
            <a:pPr marL="457200" lvl="1" indent="0">
              <a:buFontTx/>
              <a:buNone/>
              <a:defRPr/>
            </a:pPr>
            <a:endParaRPr lang="en-US" altLang="en-US" dirty="0" smtClean="0"/>
          </a:p>
        </p:txBody>
      </p:sp>
      <p:sp>
        <p:nvSpPr>
          <p:cNvPr id="40964"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40965"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2B81E4-509F-4F9A-A6CB-A6B302316CD7}"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35</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61447" name="TextBox 1"/>
          <p:cNvSpPr txBox="1">
            <a:spLocks noChangeArrowheads="1"/>
          </p:cNvSpPr>
          <p:nvPr/>
        </p:nvSpPr>
        <p:spPr bwMode="auto">
          <a:xfrm>
            <a:off x="4343400" y="3257550"/>
            <a:ext cx="2362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ClrTx/>
              <a:buFontTx/>
              <a:buNone/>
              <a:defRPr/>
            </a:pPr>
            <a:r>
              <a:rPr lang="en-GB" altLang="en-US" sz="2000" dirty="0">
                <a:ln w="0"/>
                <a:solidFill>
                  <a:schemeClr val="tx1"/>
                </a:solidFill>
                <a:effectLst>
                  <a:outerShdw blurRad="38100" dist="19050" dir="2700000" algn="tl" rotWithShape="0">
                    <a:schemeClr val="dk1">
                      <a:alpha val="40000"/>
                    </a:schemeClr>
                  </a:outerShdw>
                </a:effectLst>
              </a:rPr>
              <a:t>2 significant figure</a:t>
            </a:r>
            <a:r>
              <a:rPr lang="en-GB" altLang="en-US" sz="2000" dirty="0"/>
              <a:t>s</a:t>
            </a:r>
          </a:p>
        </p:txBody>
      </p:sp>
      <p:cxnSp>
        <p:nvCxnSpPr>
          <p:cNvPr id="9" name="Straight Arrow Connector 8"/>
          <p:cNvCxnSpPr/>
          <p:nvPr/>
        </p:nvCxnSpPr>
        <p:spPr bwMode="auto">
          <a:xfrm flipH="1" flipV="1">
            <a:off x="5214938" y="4872038"/>
            <a:ext cx="342900" cy="355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968" name="TextBox 15"/>
          <p:cNvSpPr txBox="1">
            <a:spLocks noChangeArrowheads="1"/>
          </p:cNvSpPr>
          <p:nvPr/>
        </p:nvSpPr>
        <p:spPr bwMode="auto">
          <a:xfrm>
            <a:off x="5091113" y="5175250"/>
            <a:ext cx="23622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a:latin typeface="Calibri" panose="020F0502020204030204" pitchFamily="34" charset="0"/>
                <a:ea typeface="MS PGothic" panose="020B0600070205080204" pitchFamily="34" charset="-128"/>
                <a:cs typeface="Calibri" panose="020F0502020204030204" pitchFamily="34" charset="0"/>
              </a:rPr>
              <a:t>2 decimal places </a:t>
            </a:r>
          </a:p>
        </p:txBody>
      </p:sp>
      <p:cxnSp>
        <p:nvCxnSpPr>
          <p:cNvPr id="17" name="Straight Arrow Connector 16"/>
          <p:cNvCxnSpPr/>
          <p:nvPr/>
        </p:nvCxnSpPr>
        <p:spPr bwMode="auto">
          <a:xfrm flipH="1" flipV="1">
            <a:off x="5091113" y="4800600"/>
            <a:ext cx="246062" cy="200025"/>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61DA63-75A3-45BB-AB64-EE9670808564}" type="slidenum">
              <a:rPr lang="en-US" altLang="en-US" sz="1400" smtClean="0"/>
              <a:pPr>
                <a:spcBef>
                  <a:spcPct val="0"/>
                </a:spcBef>
                <a:buFontTx/>
                <a:buNone/>
              </a:pPr>
              <a:t>36</a:t>
            </a:fld>
            <a:endParaRPr lang="en-US" altLang="en-US" sz="1400" smtClean="0"/>
          </a:p>
        </p:txBody>
      </p:sp>
      <p:sp>
        <p:nvSpPr>
          <p:cNvPr id="43011" name="Rectangle 2"/>
          <p:cNvSpPr>
            <a:spLocks noGrp="1" noChangeArrowheads="1"/>
          </p:cNvSpPr>
          <p:nvPr>
            <p:ph type="title"/>
          </p:nvPr>
        </p:nvSpPr>
        <p:spPr/>
        <p:txBody>
          <a:bodyPr/>
          <a:lstStyle/>
          <a:p>
            <a:pPr eaLnBrk="1" hangingPunct="1"/>
            <a:r>
              <a:rPr lang="en-US" altLang="en-US" smtClean="0"/>
              <a:t>Concentrations </a:t>
            </a:r>
          </a:p>
        </p:txBody>
      </p:sp>
      <p:sp>
        <p:nvSpPr>
          <p:cNvPr id="43012" name="Rectangle 3"/>
          <p:cNvSpPr>
            <a:spLocks noGrp="1" noChangeArrowheads="1"/>
          </p:cNvSpPr>
          <p:nvPr>
            <p:ph type="body" idx="1"/>
          </p:nvPr>
        </p:nvSpPr>
        <p:spPr/>
        <p:txBody>
          <a:bodyPr/>
          <a:lstStyle/>
          <a:p>
            <a:pPr eaLnBrk="1" hangingPunct="1"/>
            <a:r>
              <a:rPr lang="en-US" altLang="en-US" smtClean="0"/>
              <a:t>[H</a:t>
            </a:r>
            <a:r>
              <a:rPr lang="en-US" altLang="en-US" baseline="30000" smtClean="0"/>
              <a:t>+</a:t>
            </a:r>
            <a:r>
              <a:rPr lang="en-US" altLang="en-US" smtClean="0"/>
              <a:t>] = [OH</a:t>
            </a:r>
            <a:r>
              <a:rPr lang="en-US" altLang="en-US" baseline="30000" smtClean="0"/>
              <a:t>-</a:t>
            </a:r>
            <a:r>
              <a:rPr lang="en-US" altLang="en-US" smtClean="0"/>
              <a:t>] = Neutral </a:t>
            </a:r>
          </a:p>
          <a:p>
            <a:pPr eaLnBrk="1" hangingPunct="1"/>
            <a:endParaRPr lang="en-US" altLang="en-US" smtClean="0"/>
          </a:p>
          <a:p>
            <a:pPr eaLnBrk="1" hangingPunct="1"/>
            <a:r>
              <a:rPr lang="en-US" altLang="en-US" smtClean="0"/>
              <a:t>[H</a:t>
            </a:r>
            <a:r>
              <a:rPr lang="en-US" altLang="en-US" baseline="30000" smtClean="0"/>
              <a:t>+</a:t>
            </a:r>
            <a:r>
              <a:rPr lang="en-US" altLang="en-US" smtClean="0"/>
              <a:t>] &gt; [OH</a:t>
            </a:r>
            <a:r>
              <a:rPr lang="en-US" altLang="en-US" baseline="30000" smtClean="0"/>
              <a:t>-</a:t>
            </a:r>
            <a:r>
              <a:rPr lang="en-US" altLang="en-US" smtClean="0"/>
              <a:t>] = Acid  </a:t>
            </a:r>
          </a:p>
          <a:p>
            <a:pPr eaLnBrk="1" hangingPunct="1"/>
            <a:endParaRPr lang="en-US" altLang="en-US" smtClean="0"/>
          </a:p>
          <a:p>
            <a:pPr eaLnBrk="1" hangingPunct="1"/>
            <a:r>
              <a:rPr lang="en-US" altLang="en-US" smtClean="0"/>
              <a:t>[H</a:t>
            </a:r>
            <a:r>
              <a:rPr lang="en-US" altLang="en-US" baseline="30000" smtClean="0"/>
              <a:t>+</a:t>
            </a:r>
            <a:r>
              <a:rPr lang="en-US" altLang="en-US" smtClean="0"/>
              <a:t>] &lt; [OH</a:t>
            </a:r>
            <a:r>
              <a:rPr lang="en-US" altLang="en-US" baseline="30000" smtClean="0"/>
              <a:t>-</a:t>
            </a:r>
            <a:r>
              <a:rPr lang="en-US" altLang="en-US" smtClean="0"/>
              <a:t>] = Base  </a:t>
            </a:r>
          </a:p>
          <a:p>
            <a:pPr eaLnBrk="1" hangingPunct="1"/>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3833D8-4808-494C-B48C-3EA2A6E06BB6}" type="slidenum">
              <a:rPr lang="en-US" altLang="en-US" sz="1400" smtClean="0"/>
              <a:pPr>
                <a:spcBef>
                  <a:spcPct val="0"/>
                </a:spcBef>
                <a:buFontTx/>
                <a:buNone/>
              </a:pPr>
              <a:t>37</a:t>
            </a:fld>
            <a:endParaRPr lang="en-US" altLang="en-US" sz="1400" smtClean="0"/>
          </a:p>
        </p:txBody>
      </p:sp>
      <p:sp>
        <p:nvSpPr>
          <p:cNvPr id="44035" name="Rectangle 2"/>
          <p:cNvSpPr>
            <a:spLocks noGrp="1" noChangeArrowheads="1"/>
          </p:cNvSpPr>
          <p:nvPr>
            <p:ph type="title"/>
          </p:nvPr>
        </p:nvSpPr>
        <p:spPr/>
        <p:txBody>
          <a:bodyPr/>
          <a:lstStyle/>
          <a:p>
            <a:pPr eaLnBrk="1" hangingPunct="1"/>
            <a:r>
              <a:rPr lang="en-US" altLang="en-US" smtClean="0"/>
              <a:t>Example </a:t>
            </a:r>
          </a:p>
        </p:txBody>
      </p:sp>
      <p:sp>
        <p:nvSpPr>
          <p:cNvPr id="44036" name="Rectangle 3"/>
          <p:cNvSpPr>
            <a:spLocks noGrp="1" noChangeArrowheads="1"/>
          </p:cNvSpPr>
          <p:nvPr>
            <p:ph type="body" idx="1"/>
          </p:nvPr>
        </p:nvSpPr>
        <p:spPr/>
        <p:txBody>
          <a:bodyPr/>
          <a:lstStyle/>
          <a:p>
            <a:pPr eaLnBrk="1" hangingPunct="1">
              <a:lnSpc>
                <a:spcPct val="90000"/>
              </a:lnSpc>
              <a:buFontTx/>
              <a:buNone/>
            </a:pPr>
            <a:r>
              <a:rPr lang="en-US" altLang="en-US" smtClean="0"/>
              <a:t>Calculate the concentrations using</a:t>
            </a:r>
          </a:p>
          <a:p>
            <a:pPr eaLnBrk="1" hangingPunct="1">
              <a:lnSpc>
                <a:spcPct val="90000"/>
              </a:lnSpc>
              <a:buFontTx/>
              <a:buNone/>
            </a:pPr>
            <a:r>
              <a:rPr lang="en-US" altLang="en-US" smtClean="0"/>
              <a:t> K</a:t>
            </a:r>
            <a:r>
              <a:rPr lang="en-US" altLang="en-US" baseline="-25000" smtClean="0"/>
              <a:t>w</a:t>
            </a:r>
            <a:r>
              <a:rPr lang="en-US" altLang="en-US" smtClean="0"/>
              <a:t>= [H</a:t>
            </a:r>
            <a:r>
              <a:rPr lang="en-US" altLang="en-US" baseline="30000" smtClean="0"/>
              <a:t>+</a:t>
            </a:r>
            <a:r>
              <a:rPr lang="en-US" altLang="en-US" smtClean="0"/>
              <a:t>] [OH</a:t>
            </a:r>
            <a:r>
              <a:rPr lang="en-US" altLang="en-US" baseline="30000" smtClean="0"/>
              <a:t>-</a:t>
            </a:r>
            <a:r>
              <a:rPr lang="en-US" altLang="en-US" smtClean="0"/>
              <a:t>] =10</a:t>
            </a:r>
            <a:r>
              <a:rPr lang="en-US" altLang="en-US" baseline="30000" smtClean="0"/>
              <a:t>-14</a:t>
            </a:r>
            <a:endParaRPr lang="en-US" altLang="en-US" smtClean="0"/>
          </a:p>
          <a:p>
            <a:pPr eaLnBrk="1" hangingPunct="1">
              <a:lnSpc>
                <a:spcPct val="90000"/>
              </a:lnSpc>
              <a:buFontTx/>
              <a:buNone/>
            </a:pPr>
            <a:r>
              <a:rPr lang="en-US" altLang="en-US" smtClean="0"/>
              <a:t>For the following and state if it is an acid, base, or neutral </a:t>
            </a:r>
          </a:p>
          <a:p>
            <a:pPr eaLnBrk="1" hangingPunct="1">
              <a:lnSpc>
                <a:spcPct val="90000"/>
              </a:lnSpc>
              <a:buFontTx/>
              <a:buNone/>
            </a:pPr>
            <a:endParaRPr lang="en-US" altLang="en-US" smtClean="0"/>
          </a:p>
          <a:p>
            <a:pPr eaLnBrk="1" hangingPunct="1">
              <a:lnSpc>
                <a:spcPct val="90000"/>
              </a:lnSpc>
            </a:pPr>
            <a:r>
              <a:rPr lang="en-US" altLang="en-US" smtClean="0"/>
              <a:t>[OH</a:t>
            </a:r>
            <a:r>
              <a:rPr lang="en-US" altLang="en-US" baseline="30000" smtClean="0"/>
              <a:t>-</a:t>
            </a:r>
            <a:r>
              <a:rPr lang="en-US" altLang="en-US" smtClean="0"/>
              <a:t>] = 10</a:t>
            </a:r>
            <a:r>
              <a:rPr lang="en-US" altLang="en-US" baseline="30000" smtClean="0"/>
              <a:t>-5 </a:t>
            </a:r>
            <a:r>
              <a:rPr lang="en-US" altLang="en-US" smtClean="0"/>
              <a:t>M </a:t>
            </a:r>
          </a:p>
          <a:p>
            <a:pPr eaLnBrk="1" hangingPunct="1">
              <a:lnSpc>
                <a:spcPct val="90000"/>
              </a:lnSpc>
            </a:pPr>
            <a:endParaRPr lang="en-US" altLang="en-US" smtClean="0"/>
          </a:p>
          <a:p>
            <a:pPr eaLnBrk="1" hangingPunct="1">
              <a:lnSpc>
                <a:spcPct val="90000"/>
              </a:lnSpc>
            </a:pPr>
            <a:r>
              <a:rPr lang="en-US" altLang="en-US" smtClean="0"/>
              <a:t>[H</a:t>
            </a:r>
            <a:r>
              <a:rPr lang="en-US" altLang="en-US" baseline="30000" smtClean="0"/>
              <a:t>+</a:t>
            </a:r>
            <a:r>
              <a:rPr lang="en-US" altLang="en-US" smtClean="0"/>
              <a:t>] = 10.0</a:t>
            </a:r>
            <a:r>
              <a:rPr lang="en-US" altLang="en-US" baseline="30000" smtClean="0"/>
              <a:t> </a:t>
            </a:r>
            <a:r>
              <a:rPr lang="en-US" altLang="en-US" smtClean="0"/>
              <a:t>M </a:t>
            </a:r>
          </a:p>
          <a:p>
            <a:pPr eaLnBrk="1" hangingPunct="1">
              <a:lnSpc>
                <a:spcPct val="90000"/>
              </a:lnSpc>
              <a:buFontTx/>
              <a:buNone/>
            </a:pPr>
            <a:endParaRPr lang="en-US" altLang="en-US" smtClean="0"/>
          </a:p>
          <a:p>
            <a:pPr eaLnBrk="1" hangingPunct="1">
              <a:lnSpc>
                <a:spcPct val="90000"/>
              </a:lnSpc>
              <a:buFontTx/>
              <a:buNone/>
            </a:pPr>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E5B8E3-DF74-4AB2-9906-9C185D6F8AFC}" type="slidenum">
              <a:rPr lang="en-US" altLang="en-US" sz="1400" smtClean="0"/>
              <a:pPr>
                <a:spcBef>
                  <a:spcPct val="0"/>
                </a:spcBef>
                <a:buFontTx/>
                <a:buNone/>
              </a:pPr>
              <a:t>38</a:t>
            </a:fld>
            <a:endParaRPr lang="en-US" altLang="en-US" sz="1400" smtClean="0"/>
          </a:p>
        </p:txBody>
      </p:sp>
      <p:sp>
        <p:nvSpPr>
          <p:cNvPr id="45059" name="Rectangle 2"/>
          <p:cNvSpPr>
            <a:spLocks noGrp="1" noChangeArrowheads="1"/>
          </p:cNvSpPr>
          <p:nvPr>
            <p:ph type="title"/>
          </p:nvPr>
        </p:nvSpPr>
        <p:spPr/>
        <p:txBody>
          <a:bodyPr/>
          <a:lstStyle/>
          <a:p>
            <a:pPr eaLnBrk="1" hangingPunct="1"/>
            <a:r>
              <a:rPr lang="en-US" altLang="en-US" smtClean="0"/>
              <a:t>Answer </a:t>
            </a:r>
          </a:p>
        </p:txBody>
      </p:sp>
      <p:sp>
        <p:nvSpPr>
          <p:cNvPr id="45060" name="Rectangle 3"/>
          <p:cNvSpPr>
            <a:spLocks noGrp="1" noChangeArrowheads="1"/>
          </p:cNvSpPr>
          <p:nvPr>
            <p:ph type="body" idx="1"/>
          </p:nvPr>
        </p:nvSpPr>
        <p:spPr/>
        <p:txBody>
          <a:bodyPr/>
          <a:lstStyle/>
          <a:p>
            <a:pPr eaLnBrk="1" hangingPunct="1"/>
            <a:r>
              <a:rPr lang="en-US" altLang="en-US" smtClean="0"/>
              <a:t>K</a:t>
            </a:r>
            <a:r>
              <a:rPr lang="en-US" altLang="en-US" baseline="-25000" smtClean="0"/>
              <a:t>w </a:t>
            </a:r>
            <a:r>
              <a:rPr lang="en-US" altLang="en-US" smtClean="0"/>
              <a:t>= 10</a:t>
            </a:r>
            <a:r>
              <a:rPr lang="en-US" altLang="en-US" baseline="30000" smtClean="0"/>
              <a:t>-14</a:t>
            </a:r>
            <a:r>
              <a:rPr lang="en-US" altLang="en-US" smtClean="0"/>
              <a:t>= [H</a:t>
            </a:r>
            <a:r>
              <a:rPr lang="en-US" altLang="en-US" baseline="30000" smtClean="0"/>
              <a:t>+</a:t>
            </a:r>
            <a:r>
              <a:rPr lang="en-US" altLang="en-US" smtClean="0"/>
              <a:t>] [10</a:t>
            </a:r>
            <a:r>
              <a:rPr lang="en-US" altLang="en-US" baseline="30000" smtClean="0"/>
              <a:t>-5</a:t>
            </a:r>
            <a:r>
              <a:rPr lang="en-US" altLang="en-US" smtClean="0"/>
              <a:t>] =  1.0 E</a:t>
            </a:r>
            <a:r>
              <a:rPr lang="en-US" altLang="en-US" baseline="30000" smtClean="0"/>
              <a:t>-9</a:t>
            </a:r>
            <a:r>
              <a:rPr lang="en-US" altLang="en-US" smtClean="0"/>
              <a:t> M </a:t>
            </a:r>
          </a:p>
          <a:p>
            <a:pPr eaLnBrk="1" hangingPunct="1"/>
            <a:endParaRPr lang="en-US" altLang="en-US" smtClean="0"/>
          </a:p>
          <a:p>
            <a:pPr eaLnBrk="1" hangingPunct="1"/>
            <a:r>
              <a:rPr lang="en-US" altLang="en-US" smtClean="0"/>
              <a:t>[H</a:t>
            </a:r>
            <a:r>
              <a:rPr lang="en-US" altLang="en-US" baseline="30000" smtClean="0"/>
              <a:t>+</a:t>
            </a:r>
            <a:r>
              <a:rPr lang="en-US" altLang="en-US" smtClean="0"/>
              <a:t>] &lt; [OH</a:t>
            </a:r>
            <a:r>
              <a:rPr lang="en-US" altLang="en-US" baseline="30000" smtClean="0"/>
              <a:t>-</a:t>
            </a:r>
            <a:r>
              <a:rPr lang="en-US" altLang="en-US" smtClean="0"/>
              <a:t>] = Base</a:t>
            </a:r>
          </a:p>
          <a:p>
            <a:pPr eaLnBrk="1" hangingPunct="1"/>
            <a:endParaRPr lang="en-US" altLang="en-US" smtClean="0"/>
          </a:p>
          <a:p>
            <a:pPr eaLnBrk="1" hangingPunct="1"/>
            <a:r>
              <a:rPr lang="en-US" altLang="en-US" smtClean="0"/>
              <a:t> K</a:t>
            </a:r>
            <a:r>
              <a:rPr lang="en-US" altLang="en-US" baseline="-25000" smtClean="0"/>
              <a:t>w </a:t>
            </a:r>
            <a:r>
              <a:rPr lang="en-US" altLang="en-US" smtClean="0"/>
              <a:t>= 10</a:t>
            </a:r>
            <a:r>
              <a:rPr lang="en-US" altLang="en-US" baseline="30000" smtClean="0"/>
              <a:t>-14</a:t>
            </a:r>
            <a:r>
              <a:rPr lang="en-US" altLang="en-US" smtClean="0"/>
              <a:t>=[10] [OH</a:t>
            </a:r>
            <a:r>
              <a:rPr lang="en-US" altLang="en-US" baseline="30000" smtClean="0"/>
              <a:t>-</a:t>
            </a:r>
            <a:r>
              <a:rPr lang="en-US" altLang="en-US" smtClean="0"/>
              <a:t>] =  1.0</a:t>
            </a:r>
            <a:r>
              <a:rPr lang="en-US" altLang="en-US" baseline="30000" smtClean="0"/>
              <a:t>-15</a:t>
            </a:r>
            <a:r>
              <a:rPr lang="en-US" altLang="en-US" smtClean="0"/>
              <a:t> M</a:t>
            </a:r>
          </a:p>
          <a:p>
            <a:pPr eaLnBrk="1" hangingPunct="1"/>
            <a:r>
              <a:rPr lang="en-US" altLang="en-US" smtClean="0"/>
              <a:t>[H</a:t>
            </a:r>
            <a:r>
              <a:rPr lang="en-US" altLang="en-US" baseline="30000" smtClean="0"/>
              <a:t>+</a:t>
            </a:r>
            <a:r>
              <a:rPr lang="en-US" altLang="en-US" smtClean="0"/>
              <a:t>] &gt;[OH</a:t>
            </a:r>
            <a:r>
              <a:rPr lang="en-US" altLang="en-US" baseline="30000" smtClean="0"/>
              <a:t>-</a:t>
            </a:r>
            <a:r>
              <a:rPr lang="en-US" altLang="en-US" smtClean="0"/>
              <a:t>] = Acid</a:t>
            </a:r>
          </a:p>
          <a:p>
            <a:pPr eaLnBrk="1" hangingPunct="1"/>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AA3797-FD5C-443C-A2C3-11983A7B0254}" type="slidenum">
              <a:rPr lang="en-US" altLang="en-US" sz="1400" smtClean="0"/>
              <a:pPr>
                <a:spcBef>
                  <a:spcPct val="0"/>
                </a:spcBef>
                <a:buFontTx/>
                <a:buNone/>
              </a:pPr>
              <a:t>39</a:t>
            </a:fld>
            <a:endParaRPr lang="en-US" altLang="en-US" sz="1400" smtClean="0"/>
          </a:p>
        </p:txBody>
      </p:sp>
      <p:sp>
        <p:nvSpPr>
          <p:cNvPr id="46083" name="Rectangle 2"/>
          <p:cNvSpPr>
            <a:spLocks noGrp="1" noChangeArrowheads="1"/>
          </p:cNvSpPr>
          <p:nvPr>
            <p:ph type="title"/>
          </p:nvPr>
        </p:nvSpPr>
        <p:spPr/>
        <p:txBody>
          <a:bodyPr/>
          <a:lstStyle/>
          <a:p>
            <a:pPr eaLnBrk="1" hangingPunct="1"/>
            <a:r>
              <a:rPr lang="en-US" altLang="en-US" smtClean="0"/>
              <a:t>Formulas to Memorize</a:t>
            </a:r>
          </a:p>
        </p:txBody>
      </p:sp>
      <p:sp>
        <p:nvSpPr>
          <p:cNvPr id="46084" name="Rectangle 3"/>
          <p:cNvSpPr>
            <a:spLocks noGrp="1" noChangeArrowheads="1"/>
          </p:cNvSpPr>
          <p:nvPr>
            <p:ph type="body" sz="half" idx="1"/>
          </p:nvPr>
        </p:nvSpPr>
        <p:spPr/>
        <p:txBody>
          <a:bodyPr/>
          <a:lstStyle/>
          <a:p>
            <a:pPr eaLnBrk="1" hangingPunct="1">
              <a:buFontTx/>
              <a:buNone/>
            </a:pPr>
            <a:r>
              <a:rPr lang="en-US" altLang="en-US" smtClean="0"/>
              <a:t>pH = -log [H</a:t>
            </a:r>
            <a:r>
              <a:rPr lang="en-US" altLang="en-US" baseline="30000" smtClean="0"/>
              <a:t>+</a:t>
            </a:r>
            <a:r>
              <a:rPr lang="en-US" altLang="en-US" smtClean="0"/>
              <a:t>]</a:t>
            </a:r>
          </a:p>
          <a:p>
            <a:pPr eaLnBrk="1" hangingPunct="1">
              <a:buFontTx/>
              <a:buNone/>
            </a:pPr>
            <a:r>
              <a:rPr lang="en-US" altLang="en-US" smtClean="0"/>
              <a:t>pOH = -log [OH</a:t>
            </a:r>
            <a:r>
              <a:rPr lang="en-US" altLang="en-US" baseline="30000" smtClean="0"/>
              <a:t>-</a:t>
            </a:r>
            <a:r>
              <a:rPr lang="en-US" altLang="en-US" smtClean="0"/>
              <a:t>]             </a:t>
            </a:r>
          </a:p>
          <a:p>
            <a:pPr eaLnBrk="1" hangingPunct="1">
              <a:buFontTx/>
              <a:buNone/>
            </a:pPr>
            <a:endParaRPr lang="en-US" altLang="en-US" smtClean="0"/>
          </a:p>
          <a:p>
            <a:pPr eaLnBrk="1" hangingPunct="1">
              <a:buFontTx/>
              <a:buNone/>
            </a:pPr>
            <a:r>
              <a:rPr lang="en-US" altLang="en-US" smtClean="0"/>
              <a:t>pK = -logK </a:t>
            </a:r>
          </a:p>
          <a:p>
            <a:pPr eaLnBrk="1" hangingPunct="1">
              <a:buFontTx/>
              <a:buNone/>
            </a:pPr>
            <a:endParaRPr lang="en-US" altLang="en-US" smtClean="0"/>
          </a:p>
          <a:p>
            <a:pPr eaLnBrk="1" hangingPunct="1">
              <a:buFontTx/>
              <a:buNone/>
            </a:pPr>
            <a:r>
              <a:rPr lang="en-US" altLang="en-US" smtClean="0"/>
              <a:t>pK</a:t>
            </a:r>
            <a:r>
              <a:rPr lang="en-US" altLang="en-US" baseline="-25000" smtClean="0"/>
              <a:t>w</a:t>
            </a:r>
            <a:r>
              <a:rPr lang="en-US" altLang="en-US" smtClean="0"/>
              <a:t> = - logK</a:t>
            </a:r>
            <a:r>
              <a:rPr lang="en-US" altLang="en-US" baseline="-25000" smtClean="0"/>
              <a:t>w</a:t>
            </a:r>
            <a:r>
              <a:rPr lang="en-US" altLang="en-US" smtClean="0"/>
              <a:t>  </a:t>
            </a:r>
          </a:p>
          <a:p>
            <a:pPr eaLnBrk="1" hangingPunct="1">
              <a:buFontTx/>
              <a:buNone/>
            </a:pPr>
            <a:endParaRPr lang="en-US" altLang="en-US" smtClean="0"/>
          </a:p>
          <a:p>
            <a:pPr eaLnBrk="1" hangingPunct="1">
              <a:buFontTx/>
              <a:buNone/>
            </a:pPr>
            <a:r>
              <a:rPr lang="en-US" altLang="en-US" smtClean="0"/>
              <a:t>pH + pOH =14</a:t>
            </a:r>
          </a:p>
          <a:p>
            <a:pPr eaLnBrk="1" hangingPunct="1">
              <a:buFontTx/>
              <a:buNone/>
            </a:pPr>
            <a:endParaRPr lang="en-US" altLang="en-US" b="1" smtClean="0"/>
          </a:p>
        </p:txBody>
      </p:sp>
      <p:sp>
        <p:nvSpPr>
          <p:cNvPr id="46085" name="Rectangle 4"/>
          <p:cNvSpPr>
            <a:spLocks noGrp="1" noChangeArrowheads="1"/>
          </p:cNvSpPr>
          <p:nvPr>
            <p:ph type="body" sz="half" idx="2"/>
          </p:nvPr>
        </p:nvSpPr>
        <p:spPr>
          <a:xfrm>
            <a:off x="3657600" y="1600200"/>
            <a:ext cx="5029200" cy="4525963"/>
          </a:xfrm>
        </p:spPr>
        <p:txBody>
          <a:bodyPr/>
          <a:lstStyle/>
          <a:p>
            <a:pPr eaLnBrk="1" hangingPunct="1"/>
            <a:r>
              <a:rPr lang="en-US" altLang="en-US" smtClean="0"/>
              <a:t> Note: </a:t>
            </a:r>
          </a:p>
          <a:p>
            <a:pPr eaLnBrk="1" hangingPunct="1">
              <a:buFontTx/>
              <a:buNone/>
            </a:pPr>
            <a:r>
              <a:rPr lang="en-US" altLang="en-US" smtClean="0"/>
              <a:t>pH + pOH = -logK</a:t>
            </a:r>
            <a:r>
              <a:rPr lang="en-US" altLang="en-US" baseline="-25000" smtClean="0"/>
              <a:t>w</a:t>
            </a:r>
            <a:r>
              <a:rPr lang="en-US" altLang="en-US" smtClean="0"/>
              <a:t> =pK</a:t>
            </a:r>
            <a:r>
              <a:rPr lang="en-US" altLang="en-US" baseline="-25000" smtClean="0"/>
              <a:t>w </a:t>
            </a:r>
            <a:r>
              <a:rPr lang="en-US" altLang="en-US" smtClean="0"/>
              <a:t>= 14</a:t>
            </a:r>
          </a:p>
          <a:p>
            <a:pPr eaLnBrk="1" hangingPunct="1">
              <a:buFontTx/>
              <a:buNone/>
            </a:pPr>
            <a:endParaRPr lang="en-US" altLang="en-US" smtClean="0"/>
          </a:p>
          <a:p>
            <a:pPr eaLnBrk="1" hangingPunct="1">
              <a:buFontTx/>
              <a:buNone/>
            </a:pPr>
            <a:r>
              <a:rPr lang="en-US" altLang="en-US" smtClean="0"/>
              <a:t>Acid and base equilibrium constants are expressed as functions of pX thus </a:t>
            </a:r>
          </a:p>
          <a:p>
            <a:pPr eaLnBrk="1" hangingPunct="1">
              <a:buFontTx/>
              <a:buNone/>
            </a:pPr>
            <a:r>
              <a:rPr lang="en-US" altLang="en-US" smtClean="0">
                <a:solidFill>
                  <a:srgbClr val="CC0000"/>
                </a:solidFill>
              </a:rPr>
              <a:t>Acid = pK</a:t>
            </a:r>
            <a:r>
              <a:rPr lang="en-US" altLang="en-US" baseline="-25000" smtClean="0">
                <a:solidFill>
                  <a:srgbClr val="CC0000"/>
                </a:solidFill>
              </a:rPr>
              <a:t>a</a:t>
            </a:r>
          </a:p>
          <a:p>
            <a:pPr eaLnBrk="1" hangingPunct="1">
              <a:buFontTx/>
              <a:buNone/>
            </a:pPr>
            <a:endParaRPr lang="en-US" altLang="en-US" baseline="-25000" smtClean="0"/>
          </a:p>
          <a:p>
            <a:pPr eaLnBrk="1" hangingPunct="1">
              <a:buFontTx/>
              <a:buNone/>
            </a:pPr>
            <a:r>
              <a:rPr lang="en-US" altLang="en-US" smtClean="0">
                <a:solidFill>
                  <a:srgbClr val="0033CC"/>
                </a:solidFill>
              </a:rPr>
              <a:t>Base = pK</a:t>
            </a:r>
            <a:r>
              <a:rPr lang="en-US" altLang="en-US" baseline="-25000" smtClean="0">
                <a:solidFill>
                  <a:srgbClr val="0033CC"/>
                </a:solidFill>
              </a:rPr>
              <a:t>b</a:t>
            </a:r>
            <a:endParaRPr lang="en-US" altLang="en-US" smtClean="0">
              <a:solidFill>
                <a:srgbClr val="0033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CC2F0D-A1BB-4BE9-A178-BEC4D41E098B}" type="slidenum">
              <a:rPr lang="en-US" altLang="en-US" sz="1400" smtClean="0"/>
              <a:pPr>
                <a:spcBef>
                  <a:spcPct val="0"/>
                </a:spcBef>
                <a:buFontTx/>
                <a:buNone/>
              </a:pPr>
              <a:t>4</a:t>
            </a:fld>
            <a:endParaRPr lang="en-US" altLang="en-US" sz="1400" smtClean="0"/>
          </a:p>
        </p:txBody>
      </p:sp>
      <p:sp>
        <p:nvSpPr>
          <p:cNvPr id="7171" name="Rectangle 3"/>
          <p:cNvSpPr>
            <a:spLocks noGrp="1" noChangeArrowheads="1"/>
          </p:cNvSpPr>
          <p:nvPr>
            <p:ph type="body" idx="1"/>
          </p:nvPr>
        </p:nvSpPr>
        <p:spPr/>
        <p:txBody>
          <a:bodyPr/>
          <a:lstStyle/>
          <a:p>
            <a:pPr eaLnBrk="1" hangingPunct="1">
              <a:lnSpc>
                <a:spcPct val="90000"/>
              </a:lnSpc>
            </a:pPr>
            <a:r>
              <a:rPr lang="en-US" altLang="en-US" b="1" u="sng" smtClean="0"/>
              <a:t>Arrhenius acid</a:t>
            </a:r>
            <a:r>
              <a:rPr lang="en-US" altLang="en-US" smtClean="0"/>
              <a:t> - Any substance that ionizes when it dissolves in water to give the H+ ion.  </a:t>
            </a:r>
          </a:p>
          <a:p>
            <a:pPr eaLnBrk="1" hangingPunct="1">
              <a:lnSpc>
                <a:spcPct val="90000"/>
              </a:lnSpc>
              <a:buFontTx/>
              <a:buNone/>
            </a:pPr>
            <a:r>
              <a:rPr lang="en-US" altLang="en-US" smtClean="0"/>
              <a:t>e.g.    </a:t>
            </a:r>
          </a:p>
          <a:p>
            <a:pPr eaLnBrk="1" hangingPunct="1">
              <a:lnSpc>
                <a:spcPct val="90000"/>
              </a:lnSpc>
              <a:buFontTx/>
              <a:buNone/>
            </a:pPr>
            <a:endParaRPr lang="en-US" altLang="en-US" smtClean="0"/>
          </a:p>
          <a:p>
            <a:pPr eaLnBrk="1" hangingPunct="1">
              <a:lnSpc>
                <a:spcPct val="90000"/>
              </a:lnSpc>
              <a:buFontTx/>
              <a:buNone/>
            </a:pPr>
            <a:r>
              <a:rPr lang="en-US" altLang="en-US" b="1" u="sng" smtClean="0"/>
              <a:t>Arrhenius base</a:t>
            </a:r>
            <a:r>
              <a:rPr lang="en-US" altLang="en-US" smtClean="0"/>
              <a:t> - Any substance that ionizes when it dissolves in water to give the OH- ion.  </a:t>
            </a:r>
          </a:p>
          <a:p>
            <a:pPr eaLnBrk="1" hangingPunct="1">
              <a:lnSpc>
                <a:spcPct val="90000"/>
              </a:lnSpc>
              <a:buFontTx/>
              <a:buNone/>
            </a:pPr>
            <a:r>
              <a:rPr lang="en-US" altLang="en-US" smtClean="0"/>
              <a:t>e.g.      </a:t>
            </a:r>
          </a:p>
          <a:p>
            <a:pPr eaLnBrk="1" hangingPunct="1">
              <a:lnSpc>
                <a:spcPct val="90000"/>
              </a:lnSpc>
            </a:pPr>
            <a:endParaRPr lang="en-US" altLang="en-US" smtClean="0"/>
          </a:p>
        </p:txBody>
      </p:sp>
      <p:pic>
        <p:nvPicPr>
          <p:cNvPr id="7172" name="Picture 5" descr="h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124200"/>
            <a:ext cx="52578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na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38800"/>
            <a:ext cx="6172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66B058-1EE3-4037-B7AD-075FF13DFD23}" type="slidenum">
              <a:rPr lang="en-US" altLang="en-US" sz="1400" smtClean="0"/>
              <a:pPr>
                <a:spcBef>
                  <a:spcPct val="0"/>
                </a:spcBef>
                <a:buFontTx/>
                <a:buNone/>
              </a:pPr>
              <a:t>40</a:t>
            </a:fld>
            <a:endParaRPr lang="en-US" altLang="en-US" sz="1400" smtClean="0"/>
          </a:p>
        </p:txBody>
      </p:sp>
      <p:sp>
        <p:nvSpPr>
          <p:cNvPr id="47107" name="Rectangle 3"/>
          <p:cNvSpPr>
            <a:spLocks noGrp="1" noChangeArrowheads="1"/>
          </p:cNvSpPr>
          <p:nvPr>
            <p:ph type="body" idx="1"/>
          </p:nvPr>
        </p:nvSpPr>
        <p:spPr>
          <a:xfrm>
            <a:off x="457200" y="685800"/>
            <a:ext cx="8229600" cy="5440363"/>
          </a:xfrm>
        </p:spPr>
        <p:txBody>
          <a:bodyPr/>
          <a:lstStyle/>
          <a:p>
            <a:pPr eaLnBrk="1" hangingPunct="1"/>
            <a:r>
              <a:rPr lang="en-US" altLang="en-US" smtClean="0"/>
              <a:t>14.2 and 14.3 homework </a:t>
            </a:r>
          </a:p>
          <a:p>
            <a:pPr eaLnBrk="1" hangingPunct="1"/>
            <a:endParaRPr lang="en-US" altLang="en-US" smtClean="0"/>
          </a:p>
          <a:p>
            <a:pPr eaLnBrk="1" hangingPunct="1"/>
            <a:r>
              <a:rPr lang="en-US" altLang="en-US" smtClean="0"/>
              <a:t>41,44,46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5C0DA9-50B9-4D15-A5D8-C75753E5B690}" type="slidenum">
              <a:rPr lang="en-US" altLang="en-US" sz="1400" smtClean="0"/>
              <a:pPr>
                <a:spcBef>
                  <a:spcPct val="0"/>
                </a:spcBef>
                <a:buFontTx/>
                <a:buNone/>
              </a:pPr>
              <a:t>41</a:t>
            </a:fld>
            <a:endParaRPr lang="en-US" altLang="en-US" sz="1400" smtClean="0"/>
          </a:p>
        </p:txBody>
      </p:sp>
      <p:sp>
        <p:nvSpPr>
          <p:cNvPr id="48131" name="Rectangle 2"/>
          <p:cNvSpPr>
            <a:spLocks noGrp="1" noChangeArrowheads="1"/>
          </p:cNvSpPr>
          <p:nvPr>
            <p:ph type="title"/>
          </p:nvPr>
        </p:nvSpPr>
        <p:spPr/>
        <p:txBody>
          <a:bodyPr/>
          <a:lstStyle/>
          <a:p>
            <a:pPr eaLnBrk="1" hangingPunct="1"/>
            <a:r>
              <a:rPr lang="en-US" altLang="en-US" smtClean="0"/>
              <a:t>Solving Strong Acid Equations</a:t>
            </a:r>
          </a:p>
        </p:txBody>
      </p:sp>
      <p:sp>
        <p:nvSpPr>
          <p:cNvPr id="48132" name="Rectangle 3"/>
          <p:cNvSpPr>
            <a:spLocks noGrp="1" noChangeArrowheads="1"/>
          </p:cNvSpPr>
          <p:nvPr>
            <p:ph type="body" idx="1"/>
          </p:nvPr>
        </p:nvSpPr>
        <p:spPr/>
        <p:txBody>
          <a:bodyPr/>
          <a:lstStyle/>
          <a:p>
            <a:pPr eaLnBrk="1" hangingPunct="1"/>
            <a:r>
              <a:rPr lang="en-US" altLang="en-US" smtClean="0"/>
              <a:t>1. Autoionization of water ALWAYS occurs in aqueous solutions. </a:t>
            </a:r>
          </a:p>
          <a:p>
            <a:pPr eaLnBrk="1" hangingPunct="1"/>
            <a:r>
              <a:rPr lang="en-US" altLang="en-US" smtClean="0"/>
              <a:t>2. Determine if autoionization contributes significantly to the acid base character of a solution. (hint look at the Ka values)</a:t>
            </a:r>
          </a:p>
          <a:p>
            <a:pPr eaLnBrk="1" hangingPunct="1"/>
            <a:r>
              <a:rPr lang="en-US" altLang="en-US" smtClean="0"/>
              <a:t>3. Since HA dissociates 100% we can ignore the autoinoization of water. </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751AD0-1726-4C8B-9C76-A7FED8C937BA}" type="slidenum">
              <a:rPr lang="en-US" altLang="en-US" sz="1400" smtClean="0"/>
              <a:pPr>
                <a:spcBef>
                  <a:spcPct val="0"/>
                </a:spcBef>
                <a:buFontTx/>
                <a:buNone/>
              </a:pPr>
              <a:t>42</a:t>
            </a:fld>
            <a:endParaRPr lang="en-US" altLang="en-US" sz="1400" smtClean="0"/>
          </a:p>
        </p:txBody>
      </p:sp>
      <p:sp>
        <p:nvSpPr>
          <p:cNvPr id="49155" name="Rectangle 2"/>
          <p:cNvSpPr>
            <a:spLocks noGrp="1" noChangeArrowheads="1"/>
          </p:cNvSpPr>
          <p:nvPr>
            <p:ph type="title"/>
          </p:nvPr>
        </p:nvSpPr>
        <p:spPr/>
        <p:txBody>
          <a:bodyPr/>
          <a:lstStyle/>
          <a:p>
            <a:pPr eaLnBrk="1" hangingPunct="1"/>
            <a:r>
              <a:rPr lang="en-US" altLang="en-US" smtClean="0"/>
              <a:t>Calculating the pH of weak acids. </a:t>
            </a:r>
          </a:p>
        </p:txBody>
      </p:sp>
      <p:sp>
        <p:nvSpPr>
          <p:cNvPr id="49156" name="Rectangle 3"/>
          <p:cNvSpPr>
            <a:spLocks noGrp="1" noChangeArrowheads="1"/>
          </p:cNvSpPr>
          <p:nvPr>
            <p:ph type="body" idx="1"/>
          </p:nvPr>
        </p:nvSpPr>
        <p:spPr/>
        <p:txBody>
          <a:bodyPr/>
          <a:lstStyle/>
          <a:p>
            <a:pPr marL="609600" indent="-609600" eaLnBrk="1" hangingPunct="1">
              <a:buFontTx/>
              <a:buAutoNum type="arabicPeriod"/>
            </a:pPr>
            <a:r>
              <a:rPr lang="en-US" altLang="en-US" smtClean="0"/>
              <a:t>List the major species in the solution </a:t>
            </a:r>
          </a:p>
          <a:p>
            <a:pPr marL="609600" indent="-609600" eaLnBrk="1" hangingPunct="1">
              <a:buFontTx/>
              <a:buAutoNum type="arabicPeriod"/>
            </a:pPr>
            <a:r>
              <a:rPr lang="en-US" altLang="en-US" smtClean="0"/>
              <a:t>Choose the species that can produce the most H</a:t>
            </a:r>
            <a:r>
              <a:rPr lang="en-US" altLang="en-US" baseline="30000" smtClean="0"/>
              <a:t>+</a:t>
            </a:r>
            <a:r>
              <a:rPr lang="en-US" altLang="en-US" smtClean="0"/>
              <a:t>, and write a balanced equation for the reactions producing the most H</a:t>
            </a:r>
            <a:r>
              <a:rPr lang="en-US" altLang="en-US" baseline="30000" smtClean="0"/>
              <a:t>+</a:t>
            </a:r>
          </a:p>
          <a:p>
            <a:pPr marL="609600" indent="-609600" eaLnBrk="1" hangingPunct="1">
              <a:buFontTx/>
              <a:buAutoNum type="arabicPeriod"/>
            </a:pPr>
            <a:r>
              <a:rPr lang="en-US" altLang="en-US" smtClean="0"/>
              <a:t>Write the equilibrium expression for the dominant equilibrium</a:t>
            </a:r>
          </a:p>
          <a:p>
            <a:pPr marL="609600" indent="-609600" eaLnBrk="1" hangingPunct="1">
              <a:buFontTx/>
              <a:buAutoNum type="arabicPeriod"/>
            </a:pPr>
            <a:r>
              <a:rPr lang="en-US" altLang="en-US" smtClean="0"/>
              <a:t>ICE box ([initial], [change], [equilibrium]</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EA04CC-73D5-4611-8E72-92CB4185A12F}" type="slidenum">
              <a:rPr lang="en-US" altLang="en-US" sz="1400" smtClean="0"/>
              <a:pPr>
                <a:spcBef>
                  <a:spcPct val="0"/>
                </a:spcBef>
                <a:buFontTx/>
                <a:buNone/>
              </a:pPr>
              <a:t>43</a:t>
            </a:fld>
            <a:endParaRPr lang="en-US" altLang="en-US" sz="1400" smtClean="0"/>
          </a:p>
        </p:txBody>
      </p:sp>
      <p:sp>
        <p:nvSpPr>
          <p:cNvPr id="50179" name="Rectangle 2"/>
          <p:cNvSpPr>
            <a:spLocks noGrp="1" noChangeArrowheads="1"/>
          </p:cNvSpPr>
          <p:nvPr>
            <p:ph type="title"/>
          </p:nvPr>
        </p:nvSpPr>
        <p:spPr/>
        <p:txBody>
          <a:bodyPr/>
          <a:lstStyle/>
          <a:p>
            <a:pPr eaLnBrk="1" hangingPunct="1"/>
            <a:r>
              <a:rPr lang="en-US" altLang="en-US" smtClean="0"/>
              <a:t>Solving Strong Acid Equations</a:t>
            </a:r>
          </a:p>
        </p:txBody>
      </p:sp>
      <p:sp>
        <p:nvSpPr>
          <p:cNvPr id="50180" name="Rectangle 3"/>
          <p:cNvSpPr>
            <a:spLocks noGrp="1" noChangeArrowheads="1"/>
          </p:cNvSpPr>
          <p:nvPr>
            <p:ph type="body" idx="1"/>
          </p:nvPr>
        </p:nvSpPr>
        <p:spPr/>
        <p:txBody>
          <a:bodyPr/>
          <a:lstStyle/>
          <a:p>
            <a:pPr eaLnBrk="1" hangingPunct="1"/>
            <a:r>
              <a:rPr lang="en-US" altLang="en-US" sz="2800" smtClean="0"/>
              <a:t>Since Acids dissociate 100% , the final [H</a:t>
            </a:r>
            <a:r>
              <a:rPr lang="en-US" altLang="en-US" sz="2800" baseline="30000" smtClean="0"/>
              <a:t>+</a:t>
            </a:r>
            <a:r>
              <a:rPr lang="en-US" altLang="en-US" sz="2800" smtClean="0"/>
              <a:t>] ions will be the same as the initial [strong acid].</a:t>
            </a:r>
          </a:p>
          <a:p>
            <a:pPr eaLnBrk="1" hangingPunct="1"/>
            <a:endParaRPr lang="en-US" altLang="en-US" sz="2800" smtClean="0"/>
          </a:p>
          <a:p>
            <a:pPr eaLnBrk="1" hangingPunct="1">
              <a:buFontTx/>
              <a:buNone/>
            </a:pPr>
            <a:r>
              <a:rPr lang="en-US" altLang="en-US" sz="2800" smtClean="0"/>
              <a:t>0.010M HCl has a pH of ….</a:t>
            </a:r>
          </a:p>
          <a:p>
            <a:pPr eaLnBrk="1" hangingPunct="1">
              <a:buFontTx/>
              <a:buNone/>
            </a:pPr>
            <a:endParaRPr lang="en-US" altLang="en-US" sz="2800" smtClean="0"/>
          </a:p>
          <a:p>
            <a:pPr eaLnBrk="1" hangingPunct="1">
              <a:buFontTx/>
              <a:buNone/>
            </a:pPr>
            <a:r>
              <a:rPr lang="en-US" altLang="en-US" sz="2800" smtClean="0"/>
              <a:t>pH = -log [H</a:t>
            </a:r>
            <a:r>
              <a:rPr lang="en-US" altLang="en-US" sz="2800" baseline="30000" smtClean="0"/>
              <a:t>+</a:t>
            </a:r>
            <a:r>
              <a:rPr lang="en-US" altLang="en-US" sz="2800" smtClean="0"/>
              <a:t>] = 14 </a:t>
            </a:r>
          </a:p>
          <a:p>
            <a:pPr eaLnBrk="1" hangingPunct="1">
              <a:buFontTx/>
              <a:buNone/>
            </a:pPr>
            <a:r>
              <a:rPr lang="en-US" altLang="en-US" sz="2800" smtClean="0"/>
              <a:t>pH = -log [0.010] </a:t>
            </a:r>
          </a:p>
          <a:p>
            <a:pPr eaLnBrk="1" hangingPunct="1">
              <a:buFontTx/>
              <a:buNone/>
            </a:pPr>
            <a:r>
              <a:rPr lang="en-US" altLang="en-US" sz="2800" smtClean="0"/>
              <a:t>pH =2</a:t>
            </a:r>
          </a:p>
          <a:p>
            <a:pPr eaLnBrk="1" hangingPunct="1">
              <a:buFontTx/>
              <a:buNone/>
            </a:pPr>
            <a:endParaRPr lang="en-US" alt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FAD706-C107-48B2-88FE-649F95AA3685}" type="slidenum">
              <a:rPr lang="en-US" altLang="en-US" sz="1400" smtClean="0"/>
              <a:pPr>
                <a:spcBef>
                  <a:spcPct val="0"/>
                </a:spcBef>
                <a:buFontTx/>
                <a:buNone/>
              </a:pPr>
              <a:t>44</a:t>
            </a:fld>
            <a:endParaRPr lang="en-US" altLang="en-US" sz="1400" smtClean="0"/>
          </a:p>
        </p:txBody>
      </p:sp>
      <p:sp>
        <p:nvSpPr>
          <p:cNvPr id="51203" name="Rectangle 2"/>
          <p:cNvSpPr>
            <a:spLocks noGrp="1" noChangeArrowheads="1"/>
          </p:cNvSpPr>
          <p:nvPr>
            <p:ph type="title"/>
          </p:nvPr>
        </p:nvSpPr>
        <p:spPr/>
        <p:txBody>
          <a:bodyPr/>
          <a:lstStyle/>
          <a:p>
            <a:pPr eaLnBrk="1" hangingPunct="1"/>
            <a:r>
              <a:rPr lang="en-US" altLang="en-US" smtClean="0"/>
              <a:t>Weak Acids </a:t>
            </a:r>
          </a:p>
        </p:txBody>
      </p:sp>
      <p:sp>
        <p:nvSpPr>
          <p:cNvPr id="51204" name="Rectangle 3"/>
          <p:cNvSpPr>
            <a:spLocks noGrp="1" noChangeArrowheads="1"/>
          </p:cNvSpPr>
          <p:nvPr>
            <p:ph type="body" idx="1"/>
          </p:nvPr>
        </p:nvSpPr>
        <p:spPr/>
        <p:txBody>
          <a:bodyPr/>
          <a:lstStyle/>
          <a:p>
            <a:pPr eaLnBrk="1" hangingPunct="1"/>
            <a:r>
              <a:rPr lang="en-US" altLang="en-US" smtClean="0"/>
              <a:t>HB </a:t>
            </a:r>
            <a:r>
              <a:rPr lang="en-US" altLang="en-US" smtClean="0">
                <a:sym typeface="Wingdings" panose="05000000000000000000" pitchFamily="2" charset="2"/>
              </a:rPr>
              <a:t> </a:t>
            </a:r>
            <a:r>
              <a:rPr lang="en-US" altLang="en-US" smtClean="0"/>
              <a:t>H</a:t>
            </a:r>
            <a:r>
              <a:rPr lang="en-US" altLang="en-US" baseline="30000" smtClean="0"/>
              <a:t>+  </a:t>
            </a:r>
            <a:r>
              <a:rPr lang="en-US" altLang="en-US" smtClean="0"/>
              <a:t>+ B</a:t>
            </a:r>
            <a:r>
              <a:rPr lang="en-US" altLang="en-US" baseline="30000" smtClean="0"/>
              <a:t>-</a:t>
            </a:r>
            <a:endParaRPr lang="en-US" altLang="en-US" smtClean="0"/>
          </a:p>
          <a:p>
            <a:pPr eaLnBrk="1" hangingPunct="1"/>
            <a:endParaRPr lang="en-US" altLang="en-US" smtClean="0"/>
          </a:p>
          <a:p>
            <a:pPr eaLnBrk="1" hangingPunct="1"/>
            <a:r>
              <a:rPr lang="en-US" altLang="en-US" smtClean="0"/>
              <a:t>Only a small percentage of weak acids  dissociate into H</a:t>
            </a:r>
            <a:r>
              <a:rPr lang="en-US" altLang="en-US" baseline="30000" smtClean="0"/>
              <a:t>+</a:t>
            </a:r>
            <a:r>
              <a:rPr lang="en-US" altLang="en-US" smtClean="0"/>
              <a:t> and B</a:t>
            </a:r>
            <a:r>
              <a:rPr lang="en-US" altLang="en-US" baseline="30000" smtClean="0"/>
              <a:t>- </a:t>
            </a:r>
            <a:r>
              <a:rPr lang="en-US" altLang="en-US" smtClean="0"/>
              <a:t>(conj base ions)</a:t>
            </a:r>
          </a:p>
          <a:p>
            <a:pPr eaLnBrk="1" hangingPunct="1"/>
            <a:endParaRPr lang="en-US" altLang="en-US" smtClean="0"/>
          </a:p>
          <a:p>
            <a:pPr eaLnBrk="1" hangingPunct="1"/>
            <a:r>
              <a:rPr lang="en-US" altLang="en-US" smtClean="0"/>
              <a:t>K</a:t>
            </a:r>
            <a:r>
              <a:rPr lang="en-US" altLang="en-US" baseline="-25000" smtClean="0"/>
              <a:t>a</a:t>
            </a:r>
            <a:r>
              <a:rPr lang="en-US" altLang="en-US" smtClean="0"/>
              <a:t> =[ H</a:t>
            </a:r>
            <a:r>
              <a:rPr lang="en-US" altLang="en-US" baseline="30000" smtClean="0"/>
              <a:t>+ </a:t>
            </a:r>
            <a:r>
              <a:rPr lang="en-US" altLang="en-US" smtClean="0"/>
              <a:t>]</a:t>
            </a:r>
            <a:r>
              <a:rPr lang="en-US" altLang="en-US" baseline="30000" smtClean="0"/>
              <a:t> </a:t>
            </a:r>
            <a:r>
              <a:rPr lang="en-US" altLang="en-US" smtClean="0"/>
              <a:t> [B</a:t>
            </a:r>
            <a:r>
              <a:rPr lang="en-US" altLang="en-US" baseline="30000" smtClean="0"/>
              <a:t>-</a:t>
            </a:r>
            <a:r>
              <a:rPr lang="en-US" altLang="en-US" smtClean="0"/>
              <a:t>] / [HB]</a:t>
            </a:r>
          </a:p>
          <a:p>
            <a:pPr eaLnBrk="1" hangingPunct="1"/>
            <a:endParaRPr lang="en-US"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E57D56-F93A-4126-82E3-6A8E8F0076A4}" type="slidenum">
              <a:rPr lang="en-US" altLang="en-US" sz="1400" smtClean="0"/>
              <a:pPr>
                <a:spcBef>
                  <a:spcPct val="0"/>
                </a:spcBef>
                <a:buFontTx/>
                <a:buNone/>
              </a:pPr>
              <a:t>45</a:t>
            </a:fld>
            <a:endParaRPr lang="en-US" altLang="en-US" sz="1400" smtClean="0"/>
          </a:p>
        </p:txBody>
      </p:sp>
      <p:sp>
        <p:nvSpPr>
          <p:cNvPr id="52227" name="Rectangle 2"/>
          <p:cNvSpPr>
            <a:spLocks noGrp="1" noChangeArrowheads="1"/>
          </p:cNvSpPr>
          <p:nvPr>
            <p:ph type="title"/>
          </p:nvPr>
        </p:nvSpPr>
        <p:spPr>
          <a:xfrm>
            <a:off x="457200" y="0"/>
            <a:ext cx="8229600" cy="1143000"/>
          </a:xfrm>
        </p:spPr>
        <p:txBody>
          <a:bodyPr/>
          <a:lstStyle/>
          <a:p>
            <a:pPr eaLnBrk="1" hangingPunct="1"/>
            <a:r>
              <a:rPr lang="en-US" altLang="en-US" smtClean="0"/>
              <a:t>Weak Acid Calculations</a:t>
            </a:r>
          </a:p>
        </p:txBody>
      </p:sp>
      <p:sp>
        <p:nvSpPr>
          <p:cNvPr id="52228" name="Rectangle 3"/>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000" b="1" smtClean="0"/>
              <a:t>If you know Ka and [acid] you can find pH </a:t>
            </a:r>
          </a:p>
          <a:p>
            <a:pPr eaLnBrk="1" hangingPunct="1">
              <a:lnSpc>
                <a:spcPct val="80000"/>
              </a:lnSpc>
            </a:pPr>
            <a:endParaRPr lang="en-US" altLang="en-US" sz="2000" b="1" smtClean="0"/>
          </a:p>
          <a:p>
            <a:pPr lvl="1" eaLnBrk="1" hangingPunct="1">
              <a:lnSpc>
                <a:spcPct val="80000"/>
              </a:lnSpc>
            </a:pPr>
            <a:r>
              <a:rPr lang="en-US" altLang="en-US" sz="2000" b="1" smtClean="0"/>
              <a:t>Example: 0.20  M HC</a:t>
            </a:r>
            <a:r>
              <a:rPr lang="en-US" altLang="en-US" sz="2000" b="1" baseline="-25000" smtClean="0"/>
              <a:t>2</a:t>
            </a:r>
            <a:r>
              <a:rPr lang="en-US" altLang="en-US" sz="2000" b="1" smtClean="0"/>
              <a:t>H</a:t>
            </a:r>
            <a:r>
              <a:rPr lang="en-US" altLang="en-US" sz="2000" b="1" baseline="-25000" smtClean="0"/>
              <a:t>3</a:t>
            </a:r>
            <a:r>
              <a:rPr lang="en-US" altLang="en-US" sz="2000" b="1" smtClean="0"/>
              <a:t>O</a:t>
            </a:r>
            <a:r>
              <a:rPr lang="en-US" altLang="en-US" sz="2000" b="1" baseline="-25000" smtClean="0"/>
              <a:t>2</a:t>
            </a:r>
            <a:r>
              <a:rPr lang="en-US" altLang="en-US" sz="2000" b="1" smtClean="0"/>
              <a:t>   Ka  = 1.8x 10</a:t>
            </a:r>
            <a:r>
              <a:rPr lang="en-US" altLang="en-US" sz="2000" b="1" baseline="30000" smtClean="0"/>
              <a:t>-5</a:t>
            </a:r>
          </a:p>
          <a:p>
            <a:pPr lvl="1" eaLnBrk="1" hangingPunct="1">
              <a:lnSpc>
                <a:spcPct val="80000"/>
              </a:lnSpc>
            </a:pPr>
            <a:endParaRPr lang="en-US" altLang="en-US" sz="2000" b="1" baseline="30000" smtClean="0"/>
          </a:p>
          <a:p>
            <a:pPr lvl="1" eaLnBrk="1" hangingPunct="1">
              <a:lnSpc>
                <a:spcPct val="80000"/>
              </a:lnSpc>
            </a:pPr>
            <a:endParaRPr lang="en-US" altLang="en-US" sz="2000" b="1" baseline="30000" smtClean="0"/>
          </a:p>
          <a:p>
            <a:pPr lvl="1" eaLnBrk="1" hangingPunct="1">
              <a:lnSpc>
                <a:spcPct val="80000"/>
              </a:lnSpc>
              <a:buFontTx/>
              <a:buNone/>
            </a:pPr>
            <a:r>
              <a:rPr lang="en-US" altLang="en-US" sz="2000" b="1" smtClean="0"/>
              <a:t>1.8x 10</a:t>
            </a:r>
            <a:r>
              <a:rPr lang="en-US" altLang="en-US" sz="2000" b="1" baseline="30000" smtClean="0"/>
              <a:t>-5 </a:t>
            </a:r>
            <a:r>
              <a:rPr lang="en-US" altLang="en-US" sz="2000" b="1" smtClean="0"/>
              <a:t>=</a:t>
            </a:r>
            <a:r>
              <a:rPr lang="en-US" altLang="en-US" sz="2000" b="1" baseline="30000" smtClean="0"/>
              <a:t>  </a:t>
            </a:r>
            <a:r>
              <a:rPr lang="en-US" altLang="en-US" sz="2000" b="1" u="sng" smtClean="0"/>
              <a:t>[H+] [C</a:t>
            </a:r>
            <a:r>
              <a:rPr lang="en-US" altLang="en-US" sz="2000" b="1" u="sng" baseline="-25000" smtClean="0"/>
              <a:t>2</a:t>
            </a:r>
            <a:r>
              <a:rPr lang="en-US" altLang="en-US" sz="2000" b="1" u="sng" smtClean="0"/>
              <a:t>H</a:t>
            </a:r>
            <a:r>
              <a:rPr lang="en-US" altLang="en-US" sz="2000" b="1" u="sng" baseline="-25000" smtClean="0"/>
              <a:t>3</a:t>
            </a:r>
            <a:r>
              <a:rPr lang="en-US" altLang="en-US" sz="2000" b="1" u="sng" smtClean="0"/>
              <a:t>O</a:t>
            </a:r>
            <a:r>
              <a:rPr lang="en-US" altLang="en-US" sz="2000" b="1" u="sng" baseline="-25000" smtClean="0"/>
              <a:t>2</a:t>
            </a:r>
            <a:r>
              <a:rPr lang="en-US" altLang="en-US" sz="2000" b="1" u="sng" smtClean="0"/>
              <a:t> </a:t>
            </a:r>
            <a:r>
              <a:rPr lang="en-US" altLang="en-US" sz="2000" b="1" u="sng" baseline="30000" smtClean="0"/>
              <a:t>-</a:t>
            </a:r>
            <a:r>
              <a:rPr lang="en-US" altLang="en-US" sz="2000" b="1" u="sng" smtClean="0"/>
              <a:t>]</a:t>
            </a:r>
          </a:p>
          <a:p>
            <a:pPr lvl="1" eaLnBrk="1" hangingPunct="1">
              <a:lnSpc>
                <a:spcPct val="80000"/>
              </a:lnSpc>
              <a:buFontTx/>
              <a:buNone/>
            </a:pPr>
            <a:r>
              <a:rPr lang="en-US" altLang="en-US" sz="2000" b="1" smtClean="0"/>
              <a:t>                        HC</a:t>
            </a:r>
            <a:r>
              <a:rPr lang="en-US" altLang="en-US" sz="2000" b="1" baseline="-25000" smtClean="0"/>
              <a:t>2</a:t>
            </a:r>
            <a:r>
              <a:rPr lang="en-US" altLang="en-US" sz="2000" b="1" smtClean="0"/>
              <a:t>H</a:t>
            </a:r>
            <a:r>
              <a:rPr lang="en-US" altLang="en-US" sz="2000" b="1" baseline="-25000" smtClean="0"/>
              <a:t>3</a:t>
            </a:r>
            <a:r>
              <a:rPr lang="en-US" altLang="en-US" sz="2000" b="1" smtClean="0"/>
              <a:t>O</a:t>
            </a:r>
            <a:r>
              <a:rPr lang="en-US" altLang="en-US" sz="2000" b="1" baseline="-25000" smtClean="0"/>
              <a:t>2</a:t>
            </a:r>
            <a:r>
              <a:rPr lang="en-US" altLang="en-US" sz="2000" b="1" smtClean="0"/>
              <a:t> </a:t>
            </a:r>
          </a:p>
          <a:p>
            <a:pPr lvl="1" eaLnBrk="1" hangingPunct="1">
              <a:lnSpc>
                <a:spcPct val="80000"/>
              </a:lnSpc>
              <a:buFontTx/>
              <a:buNone/>
            </a:pPr>
            <a:endParaRPr lang="en-US" altLang="en-US" sz="2000" b="1" smtClean="0"/>
          </a:p>
          <a:p>
            <a:pPr lvl="1" eaLnBrk="1" hangingPunct="1">
              <a:lnSpc>
                <a:spcPct val="80000"/>
              </a:lnSpc>
              <a:buFontTx/>
              <a:buNone/>
            </a:pPr>
            <a:r>
              <a:rPr lang="en-US" altLang="en-US" sz="2000" b="1" smtClean="0"/>
              <a:t>Every acid molecule that dissociates produces one H+ and oneC</a:t>
            </a:r>
            <a:r>
              <a:rPr lang="en-US" altLang="en-US" sz="2000" b="1" baseline="-25000" smtClean="0"/>
              <a:t>2</a:t>
            </a:r>
            <a:r>
              <a:rPr lang="en-US" altLang="en-US" sz="2000" b="1" smtClean="0"/>
              <a:t>H</a:t>
            </a:r>
            <a:r>
              <a:rPr lang="en-US" altLang="en-US" sz="2000" b="1" baseline="-25000" smtClean="0"/>
              <a:t>3</a:t>
            </a:r>
            <a:r>
              <a:rPr lang="en-US" altLang="en-US" sz="2000" b="1" smtClean="0"/>
              <a:t>O</a:t>
            </a:r>
            <a:r>
              <a:rPr lang="en-US" altLang="en-US" sz="2000" b="1" baseline="-25000" smtClean="0"/>
              <a:t>2</a:t>
            </a:r>
            <a:r>
              <a:rPr lang="en-US" altLang="en-US" sz="2000" b="1" smtClean="0"/>
              <a:t> </a:t>
            </a:r>
            <a:r>
              <a:rPr lang="en-US" altLang="en-US" sz="2000" b="1" baseline="30000" smtClean="0"/>
              <a:t>– </a:t>
            </a:r>
            <a:r>
              <a:rPr lang="en-US" altLang="en-US" sz="2000" b="1" smtClean="0"/>
              <a:t>we can let each of those values = x and write Ka as: </a:t>
            </a:r>
          </a:p>
          <a:p>
            <a:pPr lvl="1" eaLnBrk="1" hangingPunct="1">
              <a:lnSpc>
                <a:spcPct val="80000"/>
              </a:lnSpc>
              <a:buFontTx/>
              <a:buNone/>
            </a:pPr>
            <a:endParaRPr lang="en-US" altLang="en-US" sz="2000" b="1" smtClean="0"/>
          </a:p>
          <a:p>
            <a:pPr lvl="1" eaLnBrk="1" hangingPunct="1">
              <a:lnSpc>
                <a:spcPct val="80000"/>
              </a:lnSpc>
              <a:buFontTx/>
              <a:buNone/>
            </a:pPr>
            <a:r>
              <a:rPr lang="en-US" altLang="en-US" sz="2000" b="1" smtClean="0"/>
              <a:t>1.8x 10</a:t>
            </a:r>
            <a:r>
              <a:rPr lang="en-US" altLang="en-US" sz="2000" b="1" baseline="30000" smtClean="0"/>
              <a:t>-5 </a:t>
            </a:r>
            <a:r>
              <a:rPr lang="en-US" altLang="en-US" sz="2000" b="1" smtClean="0"/>
              <a:t>=</a:t>
            </a:r>
            <a:r>
              <a:rPr lang="en-US" altLang="en-US" sz="2000" b="1" baseline="30000" smtClean="0"/>
              <a:t>        </a:t>
            </a:r>
            <a:r>
              <a:rPr lang="en-US" altLang="en-US" sz="2000" b="1" u="sng" smtClean="0"/>
              <a:t>X</a:t>
            </a:r>
            <a:r>
              <a:rPr lang="en-US" altLang="en-US" sz="2000" b="1" u="sng" baseline="30000" smtClean="0"/>
              <a:t>2</a:t>
            </a:r>
            <a:endParaRPr lang="en-US" altLang="en-US" sz="2000" b="1" u="sng" smtClean="0"/>
          </a:p>
          <a:p>
            <a:pPr lvl="1" eaLnBrk="1" hangingPunct="1">
              <a:lnSpc>
                <a:spcPct val="80000"/>
              </a:lnSpc>
              <a:buFontTx/>
              <a:buNone/>
            </a:pPr>
            <a:r>
              <a:rPr lang="en-US" altLang="en-US" sz="2000" b="1" smtClean="0"/>
              <a:t>                   0.20-</a:t>
            </a:r>
            <a:r>
              <a:rPr lang="en-US" altLang="en-US" sz="2000" b="1" smtClean="0">
                <a:solidFill>
                  <a:srgbClr val="CC0000"/>
                </a:solidFill>
              </a:rPr>
              <a:t>X       </a:t>
            </a:r>
            <a:r>
              <a:rPr lang="en-US" altLang="en-US" sz="1800" b="1" smtClean="0">
                <a:solidFill>
                  <a:srgbClr val="CC0000"/>
                </a:solidFill>
              </a:rPr>
              <a:t>We can ignore this x since it is so small since                   					stronger acid</a:t>
            </a:r>
          </a:p>
          <a:p>
            <a:pPr eaLnBrk="1" hangingPunct="1">
              <a:spcBef>
                <a:spcPct val="50000"/>
              </a:spcBef>
              <a:buFontTx/>
              <a:buNone/>
            </a:pPr>
            <a:endParaRPr lang="en-US" altLang="en-US" sz="2000" b="1" smtClean="0"/>
          </a:p>
          <a:p>
            <a:pPr eaLnBrk="1" hangingPunct="1">
              <a:spcBef>
                <a:spcPct val="50000"/>
              </a:spcBef>
              <a:buFontTx/>
              <a:buNone/>
            </a:pPr>
            <a:r>
              <a:rPr lang="en-US" altLang="en-US" sz="2000" b="1" smtClean="0"/>
              <a:t>Now solve for x  and get 1.9 x 10</a:t>
            </a:r>
            <a:r>
              <a:rPr lang="en-US" altLang="en-US" sz="2000" b="1" baseline="30000" smtClean="0"/>
              <a:t>-3</a:t>
            </a:r>
            <a:r>
              <a:rPr lang="en-US" altLang="en-US" sz="2000" b="1" smtClean="0"/>
              <a:t> = </a:t>
            </a:r>
            <a:r>
              <a:rPr lang="en-US" altLang="en-US" sz="2400" b="1" baseline="30000" smtClean="0"/>
              <a:t> </a:t>
            </a:r>
            <a:r>
              <a:rPr lang="en-US" altLang="en-US" sz="2400" smtClean="0"/>
              <a:t>[H+] </a:t>
            </a:r>
          </a:p>
          <a:p>
            <a:pPr eaLnBrk="1" hangingPunct="1">
              <a:spcBef>
                <a:spcPct val="50000"/>
              </a:spcBef>
              <a:buFontTx/>
              <a:buNone/>
            </a:pPr>
            <a:r>
              <a:rPr lang="en-US" altLang="en-US" sz="2400" smtClean="0"/>
              <a:t>and then us pH = -log[H] to find pH </a:t>
            </a:r>
            <a:endParaRPr lang="en-US" altLang="en-US" sz="2400" b="1" u="sng" smtClean="0"/>
          </a:p>
        </p:txBody>
      </p:sp>
      <p:sp>
        <p:nvSpPr>
          <p:cNvPr id="52229" name="Line 5"/>
          <p:cNvSpPr>
            <a:spLocks noChangeShapeType="1"/>
          </p:cNvSpPr>
          <p:nvPr/>
        </p:nvSpPr>
        <p:spPr bwMode="auto">
          <a:xfrm flipH="1" flipV="1">
            <a:off x="3048000" y="4724400"/>
            <a:ext cx="1066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5AF542-721D-4627-9173-DD6469A9A789}" type="slidenum">
              <a:rPr lang="en-US" altLang="en-US" sz="1400" smtClean="0"/>
              <a:pPr>
                <a:spcBef>
                  <a:spcPct val="0"/>
                </a:spcBef>
                <a:buFontTx/>
                <a:buNone/>
              </a:pPr>
              <a:t>46</a:t>
            </a:fld>
            <a:endParaRPr lang="en-US" altLang="en-US" sz="1400" smtClean="0"/>
          </a:p>
        </p:txBody>
      </p:sp>
      <p:sp>
        <p:nvSpPr>
          <p:cNvPr id="53251" name="Rectangle 2"/>
          <p:cNvSpPr>
            <a:spLocks noGrp="1" noChangeArrowheads="1"/>
          </p:cNvSpPr>
          <p:nvPr>
            <p:ph type="title"/>
          </p:nvPr>
        </p:nvSpPr>
        <p:spPr/>
        <p:txBody>
          <a:bodyPr/>
          <a:lstStyle/>
          <a:p>
            <a:pPr eaLnBrk="1" hangingPunct="1"/>
            <a:r>
              <a:rPr lang="en-US" altLang="en-US" smtClean="0"/>
              <a:t>Weak acid example</a:t>
            </a:r>
          </a:p>
        </p:txBody>
      </p:sp>
      <p:sp>
        <p:nvSpPr>
          <p:cNvPr id="53252" name="Rectangle 3"/>
          <p:cNvSpPr>
            <a:spLocks noGrp="1" noChangeArrowheads="1"/>
          </p:cNvSpPr>
          <p:nvPr>
            <p:ph type="body" idx="1"/>
          </p:nvPr>
        </p:nvSpPr>
        <p:spPr/>
        <p:txBody>
          <a:bodyPr/>
          <a:lstStyle/>
          <a:p>
            <a:pPr eaLnBrk="1" hangingPunct="1"/>
            <a:r>
              <a:rPr lang="en-US" altLang="en-US" smtClean="0"/>
              <a:t>Calculate the pH of a 0.1 M aqueous solution of HOCl (Ka= 3.4x10</a:t>
            </a:r>
            <a:r>
              <a:rPr lang="en-US" altLang="en-US" baseline="30000" smtClean="0"/>
              <a:t>-8</a:t>
            </a:r>
            <a:r>
              <a:rPr lang="en-US" altLang="en-US" smtClean="0"/>
              <a:t> weak acid).</a:t>
            </a:r>
          </a:p>
          <a:p>
            <a:pPr eaLnBrk="1" hangingPunct="1"/>
            <a:endParaRPr lang="en-US" altLang="en-US" smtClean="0"/>
          </a:p>
          <a:p>
            <a:pPr eaLnBrk="1" hangingPunct="1"/>
            <a:endParaRPr lang="en-US" altLang="en-US" smtClean="0"/>
          </a:p>
          <a:p>
            <a:pPr eaLnBrk="1" hangingPunct="1">
              <a:buFontTx/>
              <a:buNone/>
            </a:pPr>
            <a:r>
              <a:rPr lang="en-US" altLang="en-US" smtClean="0"/>
              <a:t>         HOCl </a:t>
            </a:r>
            <a:r>
              <a:rPr lang="en-US" altLang="en-US" smtClean="0">
                <a:cs typeface="Arial" panose="020B0604020202020204" pitchFamily="34" charset="0"/>
              </a:rPr>
              <a:t>↔</a:t>
            </a:r>
            <a:r>
              <a:rPr lang="en-US" altLang="en-US" smtClean="0"/>
              <a:t>    H</a:t>
            </a:r>
            <a:r>
              <a:rPr lang="en-US" altLang="en-US" baseline="30000" smtClean="0"/>
              <a:t>+</a:t>
            </a:r>
            <a:r>
              <a:rPr lang="en-US" altLang="en-US" smtClean="0"/>
              <a:t>  +    OCl</a:t>
            </a:r>
            <a:r>
              <a:rPr lang="en-US" altLang="en-US" baseline="3000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BF7587-8CAA-4EF7-82B0-382A32588361}" type="slidenum">
              <a:rPr lang="en-US" altLang="en-US" sz="1400" smtClean="0"/>
              <a:pPr>
                <a:spcBef>
                  <a:spcPct val="0"/>
                </a:spcBef>
                <a:buFontTx/>
                <a:buNone/>
              </a:pPr>
              <a:t>47</a:t>
            </a:fld>
            <a:endParaRPr lang="en-US" altLang="en-US" sz="1400" smtClean="0"/>
          </a:p>
        </p:txBody>
      </p:sp>
      <p:sp>
        <p:nvSpPr>
          <p:cNvPr id="54275" name="Rectangle 2"/>
          <p:cNvSpPr>
            <a:spLocks noGrp="1" noChangeArrowheads="1"/>
          </p:cNvSpPr>
          <p:nvPr>
            <p:ph type="body" idx="1"/>
          </p:nvPr>
        </p:nvSpPr>
        <p:spPr>
          <a:xfrm>
            <a:off x="381000" y="609600"/>
            <a:ext cx="8229600" cy="4525963"/>
          </a:xfrm>
        </p:spPr>
        <p:txBody>
          <a:bodyPr/>
          <a:lstStyle/>
          <a:p>
            <a:pPr eaLnBrk="1" hangingPunct="1">
              <a:lnSpc>
                <a:spcPct val="90000"/>
              </a:lnSpc>
            </a:pPr>
            <a:r>
              <a:rPr lang="en-US" altLang="en-US" sz="2800" smtClean="0"/>
              <a:t>Ka = 3.4x10</a:t>
            </a:r>
            <a:r>
              <a:rPr lang="en-US" altLang="en-US" sz="2800" baseline="30000" smtClean="0"/>
              <a:t>-8</a:t>
            </a:r>
            <a:r>
              <a:rPr lang="en-US" altLang="en-US" sz="2800" smtClean="0"/>
              <a:t> = [H</a:t>
            </a:r>
            <a:r>
              <a:rPr lang="en-US" altLang="en-US" sz="2800" baseline="30000" smtClean="0"/>
              <a:t>+</a:t>
            </a:r>
            <a:r>
              <a:rPr lang="en-US" altLang="en-US" sz="2800" smtClean="0"/>
              <a:t>][OCl</a:t>
            </a:r>
            <a:r>
              <a:rPr lang="en-US" altLang="en-US" sz="2800" baseline="30000" smtClean="0"/>
              <a:t>-</a:t>
            </a:r>
            <a:r>
              <a:rPr lang="en-US" altLang="en-US" sz="2800" smtClean="0"/>
              <a:t>]/HOCL </a:t>
            </a:r>
          </a:p>
          <a:p>
            <a:pPr eaLnBrk="1" hangingPunct="1">
              <a:lnSpc>
                <a:spcPct val="90000"/>
              </a:lnSpc>
              <a:buFontTx/>
              <a:buNone/>
            </a:pPr>
            <a:r>
              <a:rPr lang="en-US" altLang="en-US" sz="2800" smtClean="0"/>
              <a:t>         HOCL         H</a:t>
            </a:r>
            <a:r>
              <a:rPr lang="en-US" altLang="en-US" sz="2800" baseline="30000" smtClean="0"/>
              <a:t>+</a:t>
            </a:r>
            <a:r>
              <a:rPr lang="en-US" altLang="en-US" sz="2800" smtClean="0"/>
              <a:t>  +    OCl</a:t>
            </a:r>
            <a:r>
              <a:rPr lang="en-US" altLang="en-US" sz="2800" baseline="30000" smtClean="0"/>
              <a:t>-</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I        0.1               0             0</a:t>
            </a:r>
          </a:p>
          <a:p>
            <a:pPr eaLnBrk="1" hangingPunct="1">
              <a:lnSpc>
                <a:spcPct val="90000"/>
              </a:lnSpc>
              <a:buFontTx/>
              <a:buNone/>
            </a:pPr>
            <a:r>
              <a:rPr lang="en-US" altLang="en-US" sz="2800" u="sng" smtClean="0"/>
              <a:t>C        -X               X           X</a:t>
            </a:r>
          </a:p>
          <a:p>
            <a:pPr eaLnBrk="1" hangingPunct="1">
              <a:lnSpc>
                <a:spcPct val="90000"/>
              </a:lnSpc>
              <a:buFontTx/>
              <a:buNone/>
            </a:pPr>
            <a:r>
              <a:rPr lang="en-US" altLang="en-US" sz="2800" smtClean="0"/>
              <a:t>E    0.1-X               X         X </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Substitute E values into Ka equation </a:t>
            </a:r>
          </a:p>
          <a:p>
            <a:pPr eaLnBrk="1" hangingPunct="1">
              <a:lnSpc>
                <a:spcPct val="90000"/>
              </a:lnSpc>
              <a:buFontTx/>
              <a:buNone/>
            </a:pPr>
            <a:r>
              <a:rPr lang="en-US" altLang="en-US" sz="2800" smtClean="0"/>
              <a:t>3.4x10</a:t>
            </a:r>
            <a:r>
              <a:rPr lang="en-US" altLang="en-US" sz="2800" baseline="30000" smtClean="0"/>
              <a:t>-8</a:t>
            </a:r>
            <a:r>
              <a:rPr lang="en-US" altLang="en-US" sz="2800" smtClean="0"/>
              <a:t> =    (</a:t>
            </a:r>
            <a:r>
              <a:rPr lang="en-US" altLang="en-US" sz="2800" u="sng" smtClean="0"/>
              <a:t>x) (x)</a:t>
            </a:r>
          </a:p>
          <a:p>
            <a:pPr eaLnBrk="1" hangingPunct="1">
              <a:lnSpc>
                <a:spcPct val="90000"/>
              </a:lnSpc>
              <a:buFontTx/>
              <a:buNone/>
            </a:pPr>
            <a:r>
              <a:rPr lang="en-US" altLang="en-US" sz="2800" smtClean="0"/>
              <a:t>                    0.1-</a:t>
            </a:r>
            <a:r>
              <a:rPr lang="en-US" altLang="en-US" sz="2800" smtClean="0">
                <a:solidFill>
                  <a:srgbClr val="CC0000"/>
                </a:solidFill>
              </a:rPr>
              <a:t>x</a:t>
            </a:r>
          </a:p>
          <a:p>
            <a:pPr eaLnBrk="1" hangingPunct="1">
              <a:lnSpc>
                <a:spcPct val="90000"/>
              </a:lnSpc>
              <a:buFontTx/>
              <a:buNone/>
            </a:pPr>
            <a:endParaRPr lang="en-US" altLang="en-US" sz="2800" smtClean="0">
              <a:solidFill>
                <a:srgbClr val="CC0000"/>
              </a:solidFill>
            </a:endParaRPr>
          </a:p>
        </p:txBody>
      </p:sp>
      <p:sp>
        <p:nvSpPr>
          <p:cNvPr id="54276" name="Text Box 3"/>
          <p:cNvSpPr txBox="1">
            <a:spLocks noChangeArrowheads="1"/>
          </p:cNvSpPr>
          <p:nvPr/>
        </p:nvSpPr>
        <p:spPr bwMode="auto">
          <a:xfrm>
            <a:off x="6553200" y="2590800"/>
            <a:ext cx="2057400" cy="92551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baseline="0"/>
              <a:t>X = the amount of HOCl that dissociates</a:t>
            </a:r>
            <a:r>
              <a:rPr lang="en-US" altLang="en-US" sz="1800" baseline="0"/>
              <a:t> </a:t>
            </a:r>
          </a:p>
        </p:txBody>
      </p:sp>
      <p:sp>
        <p:nvSpPr>
          <p:cNvPr id="54277" name="Text Box 4"/>
          <p:cNvSpPr txBox="1">
            <a:spLocks noChangeArrowheads="1"/>
          </p:cNvSpPr>
          <p:nvPr/>
        </p:nvSpPr>
        <p:spPr bwMode="auto">
          <a:xfrm>
            <a:off x="3886200" y="4495800"/>
            <a:ext cx="2743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aseline="0"/>
          </a:p>
          <a:p>
            <a:pPr eaLnBrk="1" hangingPunct="1">
              <a:spcBef>
                <a:spcPct val="50000"/>
              </a:spcBef>
              <a:buFontTx/>
              <a:buNone/>
            </a:pPr>
            <a:endParaRPr lang="en-US" altLang="en-US" sz="1800" baseline="0"/>
          </a:p>
        </p:txBody>
      </p:sp>
      <p:sp>
        <p:nvSpPr>
          <p:cNvPr id="54278" name="Text Box 5"/>
          <p:cNvSpPr txBox="1">
            <a:spLocks noChangeArrowheads="1"/>
          </p:cNvSpPr>
          <p:nvPr/>
        </p:nvSpPr>
        <p:spPr bwMode="auto">
          <a:xfrm>
            <a:off x="4191000" y="4648200"/>
            <a:ext cx="3429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aseline="0"/>
          </a:p>
          <a:p>
            <a:pPr eaLnBrk="1" hangingPunct="1">
              <a:spcBef>
                <a:spcPct val="50000"/>
              </a:spcBef>
              <a:buFontTx/>
              <a:buNone/>
            </a:pPr>
            <a:r>
              <a:rPr lang="en-US" altLang="en-US" sz="1800" b="1" baseline="0">
                <a:solidFill>
                  <a:srgbClr val="CC0000"/>
                </a:solidFill>
              </a:rPr>
              <a:t>We can ignore this x since it is so small since stronger acid</a:t>
            </a:r>
            <a:endParaRPr lang="en-US" altLang="en-US" sz="1800" baseline="0"/>
          </a:p>
        </p:txBody>
      </p:sp>
      <p:sp>
        <p:nvSpPr>
          <p:cNvPr id="54279" name="Line 6"/>
          <p:cNvSpPr>
            <a:spLocks noChangeShapeType="1"/>
          </p:cNvSpPr>
          <p:nvPr/>
        </p:nvSpPr>
        <p:spPr bwMode="auto">
          <a:xfrm flipH="1" flipV="1">
            <a:off x="3352800" y="5029200"/>
            <a:ext cx="6096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0" name="Line 7"/>
          <p:cNvSpPr>
            <a:spLocks noChangeShapeType="1"/>
          </p:cNvSpPr>
          <p:nvPr/>
        </p:nvSpPr>
        <p:spPr bwMode="auto">
          <a:xfrm flipH="1">
            <a:off x="2514600" y="1295400"/>
            <a:ext cx="4572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531BEA-E599-4785-8894-F83C37480BDE}" type="slidenum">
              <a:rPr lang="en-US" altLang="en-US" sz="1400" smtClean="0"/>
              <a:pPr>
                <a:spcBef>
                  <a:spcPct val="0"/>
                </a:spcBef>
                <a:buFontTx/>
                <a:buNone/>
              </a:pPr>
              <a:t>48</a:t>
            </a:fld>
            <a:endParaRPr lang="en-US" altLang="en-US" sz="1400" smtClean="0"/>
          </a:p>
        </p:txBody>
      </p:sp>
      <p:sp>
        <p:nvSpPr>
          <p:cNvPr id="55299" name="Rectangle 2"/>
          <p:cNvSpPr>
            <a:spLocks noGrp="1" noChangeArrowheads="1"/>
          </p:cNvSpPr>
          <p:nvPr>
            <p:ph type="body" idx="1"/>
          </p:nvPr>
        </p:nvSpPr>
        <p:spPr>
          <a:xfrm>
            <a:off x="609600" y="609600"/>
            <a:ext cx="8229600" cy="4525963"/>
          </a:xfrm>
        </p:spPr>
        <p:txBody>
          <a:bodyPr/>
          <a:lstStyle/>
          <a:p>
            <a:pPr eaLnBrk="1" hangingPunct="1">
              <a:buFontTx/>
              <a:buNone/>
            </a:pPr>
            <a:r>
              <a:rPr lang="en-US" altLang="en-US" smtClean="0"/>
              <a:t>3.4x10</a:t>
            </a:r>
            <a:r>
              <a:rPr lang="en-US" altLang="en-US" baseline="30000" smtClean="0"/>
              <a:t>-8</a:t>
            </a:r>
            <a:r>
              <a:rPr lang="en-US" altLang="en-US" smtClean="0"/>
              <a:t> =     </a:t>
            </a:r>
            <a:r>
              <a:rPr lang="en-US" altLang="en-US" u="sng" smtClean="0"/>
              <a:t>x</a:t>
            </a:r>
            <a:r>
              <a:rPr lang="en-US" altLang="en-US" u="sng" baseline="30000" smtClean="0"/>
              <a:t>2</a:t>
            </a:r>
            <a:endParaRPr lang="en-US" altLang="en-US" u="sng" smtClean="0"/>
          </a:p>
          <a:p>
            <a:pPr eaLnBrk="1" hangingPunct="1">
              <a:buFontTx/>
              <a:buNone/>
            </a:pPr>
            <a:r>
              <a:rPr lang="en-US" altLang="en-US" smtClean="0"/>
              <a:t>                    0.1</a:t>
            </a:r>
          </a:p>
          <a:p>
            <a:pPr eaLnBrk="1" hangingPunct="1">
              <a:buFontTx/>
              <a:buNone/>
            </a:pPr>
            <a:r>
              <a:rPr lang="en-US" altLang="en-US" smtClean="0"/>
              <a:t>X = 5.9 x 10</a:t>
            </a:r>
            <a:r>
              <a:rPr lang="en-US" altLang="en-US" baseline="30000" smtClean="0"/>
              <a:t>-5 </a:t>
            </a:r>
          </a:p>
          <a:p>
            <a:pPr eaLnBrk="1" hangingPunct="1">
              <a:buFontTx/>
              <a:buNone/>
            </a:pPr>
            <a:r>
              <a:rPr lang="en-US" altLang="en-US" smtClean="0"/>
              <a:t>[H</a:t>
            </a:r>
            <a:r>
              <a:rPr lang="en-US" altLang="en-US" baseline="30000" smtClean="0"/>
              <a:t>+</a:t>
            </a:r>
            <a:r>
              <a:rPr lang="en-US" altLang="en-US" smtClean="0"/>
              <a:t>] = -log 5.9 x 10</a:t>
            </a:r>
            <a:r>
              <a:rPr lang="en-US" altLang="en-US" baseline="30000" smtClean="0"/>
              <a:t>-5 </a:t>
            </a:r>
            <a:endParaRPr lang="en-US" altLang="en-US" smtClean="0"/>
          </a:p>
          <a:p>
            <a:pPr eaLnBrk="1" hangingPunct="1">
              <a:buFontTx/>
              <a:buNone/>
            </a:pPr>
            <a:r>
              <a:rPr lang="en-US" altLang="en-US" smtClean="0"/>
              <a:t>pH = 4.23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538729-0AA2-43BE-B55A-7C8770950468}" type="slidenum">
              <a:rPr lang="en-US" altLang="en-US" sz="1400" smtClean="0"/>
              <a:pPr>
                <a:spcBef>
                  <a:spcPct val="0"/>
                </a:spcBef>
                <a:buFontTx/>
                <a:buNone/>
              </a:pPr>
              <a:t>49</a:t>
            </a:fld>
            <a:endParaRPr lang="en-US" altLang="en-US" sz="1400" smtClean="0"/>
          </a:p>
        </p:txBody>
      </p:sp>
      <p:sp>
        <p:nvSpPr>
          <p:cNvPr id="56323" name="Rectangle 2"/>
          <p:cNvSpPr>
            <a:spLocks noGrp="1" noChangeArrowheads="1"/>
          </p:cNvSpPr>
          <p:nvPr>
            <p:ph type="title"/>
          </p:nvPr>
        </p:nvSpPr>
        <p:spPr/>
        <p:txBody>
          <a:bodyPr/>
          <a:lstStyle/>
          <a:p>
            <a:pPr eaLnBrk="1" hangingPunct="1"/>
            <a:r>
              <a:rPr lang="en-US" altLang="en-US" smtClean="0"/>
              <a:t>pH of a mixture of weak acids</a:t>
            </a:r>
          </a:p>
        </p:txBody>
      </p:sp>
      <p:sp>
        <p:nvSpPr>
          <p:cNvPr id="56324" name="Rectangle 3"/>
          <p:cNvSpPr>
            <a:spLocks noGrp="1" noChangeArrowheads="1"/>
          </p:cNvSpPr>
          <p:nvPr>
            <p:ph type="body" idx="1"/>
          </p:nvPr>
        </p:nvSpPr>
        <p:spPr/>
        <p:txBody>
          <a:bodyPr/>
          <a:lstStyle/>
          <a:p>
            <a:pPr eaLnBrk="1" hangingPunct="1"/>
            <a:r>
              <a:rPr lang="en-US" altLang="en-US" smtClean="0"/>
              <a:t>Always look to your Ka values to identify the stronger acid and use that data to do your ICE box calculations. </a:t>
            </a:r>
          </a:p>
          <a:p>
            <a:pPr eaLnBrk="1" hangingPunct="1"/>
            <a:endParaRPr lang="en-US" altLang="en-US" smtClean="0"/>
          </a:p>
          <a:p>
            <a:pPr eaLnBrk="1" hangingPunct="1"/>
            <a:r>
              <a:rPr lang="en-US" altLang="en-US" smtClean="0"/>
              <a:t>Ka values are in your text on page A24</a:t>
            </a:r>
          </a:p>
          <a:p>
            <a:pPr eaLnBrk="1" hangingPunct="1"/>
            <a:r>
              <a:rPr lang="en-US" altLang="en-US" smtClean="0"/>
              <a:t>I will give you Ka’s or a way to calculate them on a test or quiz.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A8805D-DAA5-44DE-93D6-A2538B5536A5}" type="slidenum">
              <a:rPr lang="en-US" altLang="en-US" sz="1400" smtClean="0"/>
              <a:pPr>
                <a:spcBef>
                  <a:spcPct val="0"/>
                </a:spcBef>
                <a:buFontTx/>
                <a:buNone/>
              </a:pPr>
              <a:t>5</a:t>
            </a:fld>
            <a:endParaRPr lang="en-US" altLang="en-US" sz="1400" smtClean="0"/>
          </a:p>
        </p:txBody>
      </p:sp>
      <p:sp>
        <p:nvSpPr>
          <p:cNvPr id="8195" name="Rectangle 3"/>
          <p:cNvSpPr>
            <a:spLocks noGrp="1" noChangeArrowheads="1"/>
          </p:cNvSpPr>
          <p:nvPr>
            <p:ph type="body" idx="1"/>
          </p:nvPr>
        </p:nvSpPr>
        <p:spPr>
          <a:xfrm>
            <a:off x="457200" y="304800"/>
            <a:ext cx="8305800" cy="5821363"/>
          </a:xfrm>
        </p:spPr>
        <p:txBody>
          <a:bodyPr/>
          <a:lstStyle/>
          <a:p>
            <a:pPr eaLnBrk="1" hangingPunct="1">
              <a:lnSpc>
                <a:spcPct val="90000"/>
              </a:lnSpc>
              <a:buFontTx/>
              <a:buNone/>
            </a:pPr>
            <a:endParaRPr lang="en-US" altLang="en-US" sz="2400" smtClean="0"/>
          </a:p>
          <a:p>
            <a:pPr eaLnBrk="1" hangingPunct="1">
              <a:lnSpc>
                <a:spcPct val="90000"/>
              </a:lnSpc>
            </a:pPr>
            <a:r>
              <a:rPr lang="en-US" altLang="en-US" sz="2400" smtClean="0"/>
              <a:t>The theory </a:t>
            </a:r>
            <a:r>
              <a:rPr lang="en-US" altLang="en-US" sz="2400" u="sng" smtClean="0"/>
              <a:t>can only classify substances when they are dissolved in water</a:t>
            </a:r>
            <a:r>
              <a:rPr lang="en-US" altLang="en-US" sz="2400" smtClean="0"/>
              <a:t> since the definitions are based upon the dissociation of compounds in water. </a:t>
            </a:r>
          </a:p>
          <a:p>
            <a:pPr eaLnBrk="1" hangingPunct="1">
              <a:lnSpc>
                <a:spcPct val="90000"/>
              </a:lnSpc>
              <a:buFontTx/>
              <a:buNone/>
            </a:pPr>
            <a:endParaRPr lang="en-US" altLang="en-US" sz="2400" smtClean="0"/>
          </a:p>
          <a:p>
            <a:pPr eaLnBrk="1" hangingPunct="1">
              <a:lnSpc>
                <a:spcPct val="90000"/>
              </a:lnSpc>
            </a:pPr>
            <a:r>
              <a:rPr lang="en-US" altLang="en-US" sz="2400" smtClean="0"/>
              <a:t>It does not explain why some compounds containing hydrogen such as HCl dissolve in water to give acidic solutions and why others such as CH</a:t>
            </a:r>
            <a:r>
              <a:rPr lang="en-US" altLang="en-US" sz="2400" baseline="-25000" smtClean="0"/>
              <a:t>4</a:t>
            </a:r>
            <a:r>
              <a:rPr lang="en-US" altLang="en-US" sz="2400" smtClean="0"/>
              <a:t> do not. </a:t>
            </a:r>
          </a:p>
          <a:p>
            <a:pPr eaLnBrk="1" hangingPunct="1">
              <a:lnSpc>
                <a:spcPct val="90000"/>
              </a:lnSpc>
              <a:buFontTx/>
              <a:buNone/>
            </a:pPr>
            <a:endParaRPr lang="en-US" altLang="en-US" sz="2400" smtClean="0"/>
          </a:p>
          <a:p>
            <a:pPr eaLnBrk="1" hangingPunct="1">
              <a:lnSpc>
                <a:spcPct val="90000"/>
              </a:lnSpc>
            </a:pPr>
            <a:r>
              <a:rPr lang="en-US" altLang="en-US" sz="2400" smtClean="0"/>
              <a:t>The theory can only classify substances as bases if they contain the OH</a:t>
            </a:r>
            <a:r>
              <a:rPr lang="en-US" altLang="en-US" sz="2400" baseline="30000" smtClean="0"/>
              <a:t>-</a:t>
            </a:r>
            <a:r>
              <a:rPr lang="en-US" altLang="en-US" sz="2400" smtClean="0"/>
              <a:t> ion and cannot explain why some compounds that don't contain the OH</a:t>
            </a:r>
            <a:r>
              <a:rPr lang="en-US" altLang="en-US" sz="2400" baseline="30000" smtClean="0"/>
              <a:t>-</a:t>
            </a:r>
            <a:r>
              <a:rPr lang="en-US" altLang="en-US" sz="2400" smtClean="0"/>
              <a:t> such as Na</a:t>
            </a:r>
            <a:r>
              <a:rPr lang="en-US" altLang="en-US" sz="2400" baseline="-25000" smtClean="0"/>
              <a:t>2</a:t>
            </a:r>
            <a:r>
              <a:rPr lang="en-US" altLang="en-US" sz="2400" smtClean="0"/>
              <a:t>CO</a:t>
            </a:r>
            <a:r>
              <a:rPr lang="en-US" altLang="en-US" sz="2400" baseline="-25000" smtClean="0"/>
              <a:t>3 </a:t>
            </a:r>
            <a:r>
              <a:rPr lang="en-US" altLang="en-US" sz="2400" smtClean="0"/>
              <a:t>have base-like characteristics. </a:t>
            </a:r>
            <a:br>
              <a:rPr lang="en-US" altLang="en-US" sz="2400" smtClean="0"/>
            </a:br>
            <a:endParaRPr lang="en-US" altLang="en-US" sz="2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4D40B1-600C-4D0B-9496-C36A185D9208}" type="slidenum">
              <a:rPr lang="en-US" altLang="en-US" sz="1400" smtClean="0"/>
              <a:pPr>
                <a:spcBef>
                  <a:spcPct val="0"/>
                </a:spcBef>
                <a:buFontTx/>
                <a:buNone/>
              </a:pPr>
              <a:t>50</a:t>
            </a:fld>
            <a:endParaRPr lang="en-US" altLang="en-US" sz="1400" smtClean="0"/>
          </a:p>
        </p:txBody>
      </p:sp>
      <p:sp>
        <p:nvSpPr>
          <p:cNvPr id="57347" name="Rectangle 2"/>
          <p:cNvSpPr>
            <a:spLocks noGrp="1" noChangeArrowheads="1"/>
          </p:cNvSpPr>
          <p:nvPr>
            <p:ph type="title"/>
          </p:nvPr>
        </p:nvSpPr>
        <p:spPr/>
        <p:txBody>
          <a:bodyPr/>
          <a:lstStyle/>
          <a:p>
            <a:pPr eaLnBrk="1" hangingPunct="1"/>
            <a:r>
              <a:rPr lang="en-US" altLang="en-US" smtClean="0"/>
              <a:t>Percent Dissociation (aka % ionization)  </a:t>
            </a:r>
          </a:p>
        </p:txBody>
      </p:sp>
      <p:sp>
        <p:nvSpPr>
          <p:cNvPr id="57348" name="Rectangle 3"/>
          <p:cNvSpPr>
            <a:spLocks noGrp="1" noChangeArrowheads="1"/>
          </p:cNvSpPr>
          <p:nvPr>
            <p:ph type="body" idx="1"/>
          </p:nvPr>
        </p:nvSpPr>
        <p:spPr>
          <a:extLst>
            <a:ext uri="{909E8E84-426E-40DD-AFC4-6F175D3DCCD1}">
              <a14:hiddenFill xmlns:a14="http://schemas.microsoft.com/office/drawing/2010/main">
                <a:solidFill>
                  <a:srgbClr val="FF9900"/>
                </a:solidFill>
              </a14:hiddenFill>
            </a:ext>
          </a:extLst>
        </p:spPr>
        <p:txBody>
          <a:bodyPr/>
          <a:lstStyle/>
          <a:p>
            <a:pPr eaLnBrk="1" hangingPunct="1">
              <a:buFontTx/>
              <a:buNone/>
            </a:pPr>
            <a:r>
              <a:rPr lang="en-US" altLang="en-US" smtClean="0"/>
              <a:t>% dissociation =</a:t>
            </a:r>
            <a:r>
              <a:rPr lang="en-US" altLang="en-US" u="sng" smtClean="0"/>
              <a:t> </a:t>
            </a:r>
            <a:r>
              <a:rPr lang="en-US" altLang="en-US" smtClean="0"/>
              <a:t>[ H</a:t>
            </a:r>
            <a:r>
              <a:rPr lang="en-US" altLang="en-US" baseline="30000" smtClean="0"/>
              <a:t>+</a:t>
            </a:r>
            <a:r>
              <a:rPr lang="en-US" altLang="en-US" smtClean="0"/>
              <a:t>]</a:t>
            </a:r>
            <a:r>
              <a:rPr lang="en-US" altLang="en-US" baseline="-25000" smtClean="0"/>
              <a:t>final</a:t>
            </a:r>
            <a:r>
              <a:rPr lang="en-US" altLang="en-US" u="sng" baseline="-25000" smtClean="0"/>
              <a:t>     </a:t>
            </a:r>
            <a:r>
              <a:rPr lang="en-US" altLang="en-US" smtClean="0"/>
              <a:t>X 100% </a:t>
            </a:r>
          </a:p>
          <a:p>
            <a:pPr eaLnBrk="1" hangingPunct="1">
              <a:buFontTx/>
              <a:buNone/>
            </a:pPr>
            <a:r>
              <a:rPr lang="en-US" altLang="en-US" smtClean="0"/>
              <a:t>                           [ H</a:t>
            </a:r>
            <a:r>
              <a:rPr lang="en-US" altLang="en-US" baseline="30000" smtClean="0"/>
              <a:t>+</a:t>
            </a:r>
            <a:r>
              <a:rPr lang="en-US" altLang="en-US" smtClean="0"/>
              <a:t>]</a:t>
            </a:r>
            <a:r>
              <a:rPr lang="en-US" altLang="en-US" baseline="-25000" smtClean="0"/>
              <a:t>initial</a:t>
            </a:r>
          </a:p>
          <a:p>
            <a:pPr eaLnBrk="1" hangingPunct="1">
              <a:buFontTx/>
              <a:buNone/>
            </a:pPr>
            <a:endParaRPr lang="en-US" altLang="en-US" smtClean="0"/>
          </a:p>
          <a:p>
            <a:pPr eaLnBrk="1" hangingPunct="1">
              <a:buFontTx/>
              <a:buNone/>
            </a:pPr>
            <a:r>
              <a:rPr lang="en-US" altLang="en-US" smtClean="0"/>
              <a:t>This equation allows us to identify for the exact concentration of [ H</a:t>
            </a:r>
            <a:r>
              <a:rPr lang="en-US" altLang="en-US" baseline="30000" smtClean="0"/>
              <a:t>+</a:t>
            </a:r>
            <a:r>
              <a:rPr lang="en-US" altLang="en-US" smtClean="0"/>
              <a:t>] that must dissociate for the equation to reach equilibrium. </a:t>
            </a:r>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smtClean="0"/>
          </a:p>
          <a:p>
            <a:pPr eaLnBrk="1" hangingPunct="1">
              <a:buFontTx/>
              <a:buNone/>
            </a:pPr>
            <a:endParaRPr lang="en-US" altLang="en-US" smtClean="0"/>
          </a:p>
        </p:txBody>
      </p:sp>
      <p:sp>
        <p:nvSpPr>
          <p:cNvPr id="57349" name="Line 4"/>
          <p:cNvSpPr>
            <a:spLocks noChangeShapeType="1"/>
          </p:cNvSpPr>
          <p:nvPr/>
        </p:nvSpPr>
        <p:spPr bwMode="auto">
          <a:xfrm>
            <a:off x="3429000" y="2133600"/>
            <a:ext cx="236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latin typeface="Calibri" panose="020F0502020204030204" pitchFamily="34" charset="0"/>
                <a:ea typeface="MS PGothic" panose="020B0600070205080204" pitchFamily="34" charset="-128"/>
                <a:cs typeface="Calibri" panose="020F0502020204030204" pitchFamily="34" charset="0"/>
              </a:rPr>
              <a:t>Percent Dissociation</a:t>
            </a:r>
          </a:p>
        </p:txBody>
      </p:sp>
      <p:sp>
        <p:nvSpPr>
          <p:cNvPr id="58371" name="Rectangle 3"/>
          <p:cNvSpPr>
            <a:spLocks noGrp="1" noChangeArrowheads="1"/>
          </p:cNvSpPr>
          <p:nvPr>
            <p:ph idx="1"/>
          </p:nvPr>
        </p:nvSpPr>
        <p:spPr/>
        <p:txBody>
          <a:bodyPr/>
          <a:lstStyle/>
          <a:p>
            <a:r>
              <a:rPr lang="en-US" altLang="en-US" smtClean="0">
                <a:latin typeface="Calibri" panose="020F0502020204030204" pitchFamily="34" charset="0"/>
                <a:ea typeface="MS PGothic" panose="020B0600070205080204" pitchFamily="34" charset="-128"/>
                <a:cs typeface="Calibri" panose="020F0502020204030204" pitchFamily="34" charset="0"/>
              </a:rPr>
              <a:t>Definition </a:t>
            </a:r>
          </a:p>
          <a:p>
            <a:endParaRPr lang="en-US" altLang="en-US" smtClean="0">
              <a:latin typeface="Calibri" panose="020F0502020204030204" pitchFamily="34" charset="0"/>
              <a:ea typeface="MS PGothic" panose="020B0600070205080204" pitchFamily="34" charset="-128"/>
              <a:cs typeface="Calibri" panose="020F0502020204030204" pitchFamily="34" charset="0"/>
            </a:endParaRPr>
          </a:p>
          <a:p>
            <a:endParaRPr lang="en-US" altLang="en-US" sz="2400" smtClean="0">
              <a:latin typeface="Calibri" panose="020F0502020204030204" pitchFamily="34" charset="0"/>
              <a:ea typeface="MS PGothic" panose="020B0600070205080204" pitchFamily="34" charset="-128"/>
              <a:cs typeface="Calibri" panose="020F0502020204030204" pitchFamily="34" charset="0"/>
            </a:endParaRPr>
          </a:p>
          <a:p>
            <a:r>
              <a:rPr lang="en-IN" altLang="en-US" smtClean="0">
                <a:latin typeface="Calibri" panose="020F0502020204030204" pitchFamily="34" charset="0"/>
                <a:ea typeface="MS PGothic" panose="020B0600070205080204" pitchFamily="34" charset="-128"/>
                <a:cs typeface="Calibri" panose="020F0502020204030204" pitchFamily="34" charset="0"/>
              </a:rPr>
              <a:t>For a solution of any weak acid HA:</a:t>
            </a:r>
          </a:p>
          <a:p>
            <a:pPr lvl="1"/>
            <a:r>
              <a:rPr lang="en-IN" altLang="en-US" smtClean="0">
                <a:latin typeface="Calibri" panose="020F0502020204030204" pitchFamily="34" charset="0"/>
                <a:ea typeface="MS PGothic" panose="020B0600070205080204" pitchFamily="34" charset="-128"/>
                <a:cs typeface="Calibri" panose="020F0502020204030204" pitchFamily="34" charset="0"/>
              </a:rPr>
              <a:t>[H</a:t>
            </a:r>
            <a:r>
              <a:rPr lang="en-IN" altLang="en-US" baseline="30000" smtClean="0">
                <a:latin typeface="Calibri" panose="020F0502020204030204" pitchFamily="34" charset="0"/>
                <a:ea typeface="MS PGothic" panose="020B0600070205080204" pitchFamily="34" charset="-128"/>
                <a:cs typeface="Calibri" panose="020F0502020204030204" pitchFamily="34" charset="0"/>
              </a:rPr>
              <a:t>+</a:t>
            </a:r>
            <a:r>
              <a:rPr lang="en-IN" altLang="en-US" smtClean="0">
                <a:latin typeface="Calibri" panose="020F0502020204030204" pitchFamily="34" charset="0"/>
                <a:ea typeface="MS PGothic" panose="020B0600070205080204" pitchFamily="34" charset="-128"/>
                <a:cs typeface="Calibri" panose="020F0502020204030204" pitchFamily="34" charset="0"/>
              </a:rPr>
              <a:t>] decreases as [HA]</a:t>
            </a:r>
            <a:r>
              <a:rPr lang="en-IN" altLang="en-US" baseline="-25000" smtClean="0">
                <a:latin typeface="Calibri" panose="020F0502020204030204" pitchFamily="34" charset="0"/>
                <a:ea typeface="MS PGothic" panose="020B0600070205080204" pitchFamily="34" charset="-128"/>
                <a:cs typeface="Calibri" panose="020F0502020204030204" pitchFamily="34" charset="0"/>
              </a:rPr>
              <a:t>0</a:t>
            </a:r>
            <a:r>
              <a:rPr lang="en-IN" altLang="en-US" smtClean="0">
                <a:latin typeface="Calibri" panose="020F0502020204030204" pitchFamily="34" charset="0"/>
                <a:ea typeface="MS PGothic" panose="020B0600070205080204" pitchFamily="34" charset="-128"/>
                <a:cs typeface="Calibri" panose="020F0502020204030204" pitchFamily="34" charset="0"/>
              </a:rPr>
              <a:t> decreases</a:t>
            </a:r>
          </a:p>
          <a:p>
            <a:pPr lvl="1"/>
            <a:r>
              <a:rPr lang="en-IN" altLang="en-US" smtClean="0">
                <a:latin typeface="Calibri" panose="020F0502020204030204" pitchFamily="34" charset="0"/>
                <a:ea typeface="MS PGothic" panose="020B0600070205080204" pitchFamily="34" charset="-128"/>
                <a:cs typeface="Calibri" panose="020F0502020204030204" pitchFamily="34" charset="0"/>
              </a:rPr>
              <a:t>Percent dissociation increases as [HA]</a:t>
            </a:r>
            <a:r>
              <a:rPr lang="en-IN" altLang="en-US" baseline="-25000" smtClean="0">
                <a:latin typeface="Calibri" panose="020F0502020204030204" pitchFamily="34" charset="0"/>
                <a:ea typeface="MS PGothic" panose="020B0600070205080204" pitchFamily="34" charset="-128"/>
                <a:cs typeface="Calibri" panose="020F0502020204030204" pitchFamily="34" charset="0"/>
              </a:rPr>
              <a:t>0</a:t>
            </a:r>
            <a:r>
              <a:rPr lang="en-IN" altLang="en-US" smtClean="0">
                <a:latin typeface="Calibri" panose="020F0502020204030204" pitchFamily="34" charset="0"/>
                <a:ea typeface="MS PGothic" panose="020B0600070205080204" pitchFamily="34" charset="-128"/>
                <a:cs typeface="Calibri" panose="020F0502020204030204" pitchFamily="34" charset="0"/>
              </a:rPr>
              <a:t> decreases</a:t>
            </a:r>
            <a:endParaRPr lang="en-US" altLang="en-US" smtClean="0">
              <a:latin typeface="Calibri" panose="020F0502020204030204" pitchFamily="34" charset="0"/>
              <a:ea typeface="MS PGothic" panose="020B0600070205080204" pitchFamily="34" charset="-128"/>
              <a:cs typeface="Calibri" panose="020F0502020204030204" pitchFamily="34" charset="0"/>
            </a:endParaRPr>
          </a:p>
        </p:txBody>
      </p:sp>
      <p:sp>
        <p:nvSpPr>
          <p:cNvPr id="58372"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58373"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F5899E-7E0F-4A54-A091-2AD11F6349E4}"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51</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graphicFrame>
        <p:nvGraphicFramePr>
          <p:cNvPr id="58374" name="Object 3"/>
          <p:cNvGraphicFramePr>
            <a:graphicFrameLocks noChangeAspect="1"/>
          </p:cNvGraphicFramePr>
          <p:nvPr/>
        </p:nvGraphicFramePr>
        <p:xfrm>
          <a:off x="700088" y="2133600"/>
          <a:ext cx="7742237" cy="990600"/>
        </p:xfrm>
        <a:graphic>
          <a:graphicData uri="http://schemas.openxmlformats.org/presentationml/2006/ole">
            <mc:AlternateContent xmlns:mc="http://schemas.openxmlformats.org/markup-compatibility/2006">
              <mc:Choice xmlns:v="urn:schemas-microsoft-com:vml" Requires="v">
                <p:oleObj spid="_x0000_s58376" name="Equation" r:id="rId4" imgW="3670300" imgH="469900" progId="Equation.DSMT4">
                  <p:embed/>
                </p:oleObj>
              </mc:Choice>
              <mc:Fallback>
                <p:oleObj name="Equation" r:id="rId4" imgW="3670300" imgH="469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2133600"/>
                        <a:ext cx="77422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095D10-BC66-415B-BC93-EE25DCE2E0D5}" type="slidenum">
              <a:rPr lang="en-US" altLang="en-US" sz="1400" smtClean="0"/>
              <a:pPr>
                <a:spcBef>
                  <a:spcPct val="0"/>
                </a:spcBef>
                <a:buFontTx/>
                <a:buNone/>
              </a:pPr>
              <a:t>52</a:t>
            </a:fld>
            <a:endParaRPr lang="en-US" altLang="en-US" sz="1400" smtClean="0"/>
          </a:p>
        </p:txBody>
      </p:sp>
      <p:sp>
        <p:nvSpPr>
          <p:cNvPr id="60419" name="Rectangle 2"/>
          <p:cNvSpPr>
            <a:spLocks noGrp="1" noChangeArrowheads="1"/>
          </p:cNvSpPr>
          <p:nvPr>
            <p:ph type="title"/>
          </p:nvPr>
        </p:nvSpPr>
        <p:spPr/>
        <p:txBody>
          <a:bodyPr/>
          <a:lstStyle/>
          <a:p>
            <a:pPr eaLnBrk="1" hangingPunct="1"/>
            <a:r>
              <a:rPr lang="en-US" altLang="en-US" smtClean="0"/>
              <a:t>Example </a:t>
            </a:r>
          </a:p>
        </p:txBody>
      </p:sp>
      <p:sp>
        <p:nvSpPr>
          <p:cNvPr id="60420" name="Rectangle 3"/>
          <p:cNvSpPr>
            <a:spLocks noGrp="1" noChangeArrowheads="1"/>
          </p:cNvSpPr>
          <p:nvPr>
            <p:ph type="body" idx="1"/>
          </p:nvPr>
        </p:nvSpPr>
        <p:spPr/>
        <p:txBody>
          <a:bodyPr/>
          <a:lstStyle/>
          <a:p>
            <a:pPr eaLnBrk="1" hangingPunct="1">
              <a:lnSpc>
                <a:spcPct val="90000"/>
              </a:lnSpc>
              <a:buFontTx/>
              <a:buNone/>
            </a:pPr>
            <a:r>
              <a:rPr lang="en-US" altLang="en-US" smtClean="0"/>
              <a:t>Calculate the % dissociation for 1.0 M HC</a:t>
            </a:r>
            <a:r>
              <a:rPr lang="en-US" altLang="en-US" baseline="-25000" smtClean="0"/>
              <a:t>2</a:t>
            </a:r>
            <a:r>
              <a:rPr lang="en-US" altLang="en-US" smtClean="0"/>
              <a:t>H</a:t>
            </a:r>
            <a:r>
              <a:rPr lang="en-US" altLang="en-US" baseline="-25000" smtClean="0"/>
              <a:t>3</a:t>
            </a:r>
            <a:r>
              <a:rPr lang="en-US" altLang="en-US" smtClean="0"/>
              <a:t>O</a:t>
            </a:r>
            <a:r>
              <a:rPr lang="en-US" altLang="en-US" baseline="-25000" smtClean="0"/>
              <a:t>2</a:t>
            </a:r>
            <a:endParaRPr lang="en-US" altLang="en-US" smtClean="0"/>
          </a:p>
          <a:p>
            <a:pPr eaLnBrk="1" hangingPunct="1">
              <a:lnSpc>
                <a:spcPct val="90000"/>
              </a:lnSpc>
              <a:buFontTx/>
              <a:buNone/>
            </a:pPr>
            <a:r>
              <a:rPr lang="en-US" altLang="en-US" smtClean="0"/>
              <a:t>Ka = 1.8 X 10</a:t>
            </a:r>
            <a:r>
              <a:rPr lang="en-US" altLang="en-US" baseline="30000" smtClean="0"/>
              <a:t>-5</a:t>
            </a:r>
          </a:p>
          <a:p>
            <a:pPr eaLnBrk="1" hangingPunct="1">
              <a:lnSpc>
                <a:spcPct val="90000"/>
              </a:lnSpc>
              <a:buFontTx/>
              <a:buNone/>
            </a:pPr>
            <a:endParaRPr lang="en-US" altLang="en-US" baseline="30000" smtClean="0"/>
          </a:p>
          <a:p>
            <a:pPr eaLnBrk="1" hangingPunct="1">
              <a:lnSpc>
                <a:spcPct val="90000"/>
              </a:lnSpc>
              <a:buFontTx/>
              <a:buNone/>
            </a:pPr>
            <a:r>
              <a:rPr lang="en-US" altLang="en-US" smtClean="0"/>
              <a:t>      HC</a:t>
            </a:r>
            <a:r>
              <a:rPr lang="en-US" altLang="en-US" baseline="-25000" smtClean="0"/>
              <a:t>2</a:t>
            </a:r>
            <a:r>
              <a:rPr lang="en-US" altLang="en-US" smtClean="0"/>
              <a:t>H</a:t>
            </a:r>
            <a:r>
              <a:rPr lang="en-US" altLang="en-US" baseline="-25000" smtClean="0"/>
              <a:t>3</a:t>
            </a:r>
            <a:r>
              <a:rPr lang="en-US" altLang="en-US" smtClean="0"/>
              <a:t>O</a:t>
            </a:r>
            <a:r>
              <a:rPr lang="en-US" altLang="en-US" baseline="-25000" smtClean="0"/>
              <a:t>2               </a:t>
            </a:r>
            <a:r>
              <a:rPr lang="en-US" altLang="en-US" smtClean="0"/>
              <a:t>H</a:t>
            </a:r>
            <a:r>
              <a:rPr lang="en-US" altLang="en-US" baseline="30000" smtClean="0"/>
              <a:t>+</a:t>
            </a:r>
            <a:r>
              <a:rPr lang="en-US" altLang="en-US" smtClean="0"/>
              <a:t> + C</a:t>
            </a:r>
            <a:r>
              <a:rPr lang="en-US" altLang="en-US" baseline="-25000" smtClean="0"/>
              <a:t>2</a:t>
            </a:r>
            <a:r>
              <a:rPr lang="en-US" altLang="en-US" smtClean="0"/>
              <a:t>H</a:t>
            </a:r>
            <a:r>
              <a:rPr lang="en-US" altLang="en-US" baseline="-25000" smtClean="0"/>
              <a:t>3</a:t>
            </a:r>
            <a:r>
              <a:rPr lang="en-US" altLang="en-US" smtClean="0"/>
              <a:t>O</a:t>
            </a:r>
            <a:r>
              <a:rPr lang="en-US" altLang="en-US" baseline="-25000" smtClean="0"/>
              <a:t>2 </a:t>
            </a:r>
          </a:p>
          <a:p>
            <a:pPr eaLnBrk="1" hangingPunct="1">
              <a:lnSpc>
                <a:spcPct val="90000"/>
              </a:lnSpc>
              <a:buFontTx/>
              <a:buNone/>
            </a:pPr>
            <a:endParaRPr lang="en-US" altLang="en-US" baseline="-25000" smtClean="0"/>
          </a:p>
          <a:p>
            <a:pPr eaLnBrk="1" hangingPunct="1">
              <a:lnSpc>
                <a:spcPct val="90000"/>
              </a:lnSpc>
              <a:buFontTx/>
              <a:buNone/>
            </a:pPr>
            <a:r>
              <a:rPr lang="en-US" altLang="en-US" smtClean="0"/>
              <a:t>I       1.0                   0        0 </a:t>
            </a:r>
          </a:p>
          <a:p>
            <a:pPr eaLnBrk="1" hangingPunct="1">
              <a:lnSpc>
                <a:spcPct val="90000"/>
              </a:lnSpc>
              <a:buFontTx/>
              <a:buNone/>
            </a:pPr>
            <a:r>
              <a:rPr lang="en-US" altLang="en-US" u="sng" smtClean="0"/>
              <a:t>C      -X                    X       X</a:t>
            </a:r>
            <a:r>
              <a:rPr lang="en-US" altLang="en-US" smtClean="0"/>
              <a:t> </a:t>
            </a:r>
          </a:p>
          <a:p>
            <a:pPr eaLnBrk="1" hangingPunct="1">
              <a:lnSpc>
                <a:spcPct val="90000"/>
              </a:lnSpc>
              <a:buFontTx/>
              <a:buNone/>
            </a:pPr>
            <a:r>
              <a:rPr lang="en-US" altLang="en-US" smtClean="0"/>
              <a:t>E     1.0-X                X       X</a:t>
            </a:r>
          </a:p>
        </p:txBody>
      </p:sp>
      <p:sp>
        <p:nvSpPr>
          <p:cNvPr id="60421" name="Line 4"/>
          <p:cNvSpPr>
            <a:spLocks noChangeShapeType="1"/>
          </p:cNvSpPr>
          <p:nvPr/>
        </p:nvSpPr>
        <p:spPr bwMode="auto">
          <a:xfrm>
            <a:off x="2895600" y="3429000"/>
            <a:ext cx="8382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630379-EC69-4E45-9067-51DB7D706B0D}" type="slidenum">
              <a:rPr lang="en-US" altLang="en-US" sz="1400" smtClean="0"/>
              <a:pPr>
                <a:spcBef>
                  <a:spcPct val="0"/>
                </a:spcBef>
                <a:buFontTx/>
                <a:buNone/>
              </a:pPr>
              <a:t>53</a:t>
            </a:fld>
            <a:endParaRPr lang="en-US" altLang="en-US" sz="1400" smtClean="0"/>
          </a:p>
        </p:txBody>
      </p:sp>
      <p:sp>
        <p:nvSpPr>
          <p:cNvPr id="61443" name="Rectangle 2"/>
          <p:cNvSpPr>
            <a:spLocks noGrp="1" noChangeArrowheads="1"/>
          </p:cNvSpPr>
          <p:nvPr>
            <p:ph type="body" idx="1"/>
          </p:nvPr>
        </p:nvSpPr>
        <p:spPr>
          <a:xfrm>
            <a:off x="381000" y="381000"/>
            <a:ext cx="8229600" cy="4525963"/>
          </a:xfrm>
        </p:spPr>
        <p:txBody>
          <a:bodyPr/>
          <a:lstStyle/>
          <a:p>
            <a:pPr eaLnBrk="1" hangingPunct="1">
              <a:buFontTx/>
              <a:buNone/>
            </a:pPr>
            <a:r>
              <a:rPr lang="en-US" altLang="en-US" smtClean="0"/>
              <a:t>Ka = 1.8 X 10</a:t>
            </a:r>
            <a:r>
              <a:rPr lang="en-US" altLang="en-US" baseline="30000" smtClean="0"/>
              <a:t>-5 </a:t>
            </a:r>
            <a:r>
              <a:rPr lang="en-US" altLang="en-US" smtClean="0"/>
              <a:t>= X</a:t>
            </a:r>
            <a:r>
              <a:rPr lang="en-US" altLang="en-US" baseline="30000" smtClean="0"/>
              <a:t>2</a:t>
            </a:r>
            <a:r>
              <a:rPr lang="en-US" altLang="en-US" smtClean="0"/>
              <a:t>/ 1.0 </a:t>
            </a:r>
          </a:p>
          <a:p>
            <a:pPr eaLnBrk="1" hangingPunct="1">
              <a:buFontTx/>
              <a:buNone/>
            </a:pPr>
            <a:r>
              <a:rPr lang="en-US" altLang="en-US" smtClean="0"/>
              <a:t>[X] = 4.2 x 10</a:t>
            </a:r>
            <a:r>
              <a:rPr lang="en-US" altLang="en-US" baseline="30000" smtClean="0"/>
              <a:t>-3</a:t>
            </a:r>
            <a:endParaRPr lang="en-US" altLang="en-US" smtClean="0"/>
          </a:p>
          <a:p>
            <a:pPr eaLnBrk="1" hangingPunct="1">
              <a:buFontTx/>
              <a:buNone/>
            </a:pPr>
            <a:endParaRPr lang="en-US" altLang="en-US" smtClean="0"/>
          </a:p>
          <a:p>
            <a:pPr eaLnBrk="1" hangingPunct="1">
              <a:buFontTx/>
              <a:buNone/>
            </a:pPr>
            <a:r>
              <a:rPr lang="en-US" altLang="en-US" smtClean="0"/>
              <a:t>% diss = [H+</a:t>
            </a:r>
            <a:r>
              <a:rPr lang="en-US" altLang="en-US" baseline="-25000" smtClean="0"/>
              <a:t> </a:t>
            </a:r>
            <a:r>
              <a:rPr lang="en-US" altLang="en-US" smtClean="0"/>
              <a:t>]/ HC</a:t>
            </a:r>
            <a:r>
              <a:rPr lang="en-US" altLang="en-US" baseline="-25000" smtClean="0"/>
              <a:t>2</a:t>
            </a:r>
            <a:r>
              <a:rPr lang="en-US" altLang="en-US" smtClean="0"/>
              <a:t>H</a:t>
            </a:r>
            <a:r>
              <a:rPr lang="en-US" altLang="en-US" baseline="-25000" smtClean="0"/>
              <a:t>3</a:t>
            </a:r>
            <a:r>
              <a:rPr lang="en-US" altLang="en-US" smtClean="0"/>
              <a:t>O</a:t>
            </a:r>
            <a:r>
              <a:rPr lang="en-US" altLang="en-US" baseline="-25000" smtClean="0"/>
              <a:t>2</a:t>
            </a:r>
            <a:r>
              <a:rPr lang="en-US" altLang="en-US" smtClean="0"/>
              <a:t> * 100 </a:t>
            </a:r>
          </a:p>
          <a:p>
            <a:pPr eaLnBrk="1" hangingPunct="1">
              <a:buFontTx/>
              <a:buNone/>
            </a:pPr>
            <a:endParaRPr lang="en-US" altLang="en-US" smtClean="0"/>
          </a:p>
          <a:p>
            <a:pPr eaLnBrk="1" hangingPunct="1">
              <a:buFontTx/>
              <a:buNone/>
            </a:pPr>
            <a:r>
              <a:rPr lang="en-US" altLang="en-US" smtClean="0"/>
              <a:t>           = 4.2 x 10</a:t>
            </a:r>
            <a:r>
              <a:rPr lang="en-US" altLang="en-US" baseline="30000" smtClean="0"/>
              <a:t>-3</a:t>
            </a:r>
            <a:r>
              <a:rPr lang="en-US" altLang="en-US" smtClean="0"/>
              <a:t>/ 1.0 </a:t>
            </a:r>
          </a:p>
          <a:p>
            <a:pPr eaLnBrk="1" hangingPunct="1">
              <a:buFontTx/>
              <a:buNone/>
            </a:pPr>
            <a:r>
              <a:rPr lang="en-US" altLang="en-US" smtClean="0"/>
              <a:t>           =   0.42%</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4A58F4-9DDF-4DED-8D05-0807E62C0220}" type="slidenum">
              <a:rPr lang="en-US" altLang="en-US" sz="1400" smtClean="0"/>
              <a:pPr>
                <a:spcBef>
                  <a:spcPct val="0"/>
                </a:spcBef>
                <a:buFontTx/>
                <a:buNone/>
              </a:pPr>
              <a:t>54</a:t>
            </a:fld>
            <a:endParaRPr lang="en-US" altLang="en-US" sz="1400" smtClean="0"/>
          </a:p>
        </p:txBody>
      </p:sp>
      <p:sp>
        <p:nvSpPr>
          <p:cNvPr id="62467" name="Rectangle 2"/>
          <p:cNvSpPr>
            <a:spLocks noGrp="1" noChangeArrowheads="1"/>
          </p:cNvSpPr>
          <p:nvPr>
            <p:ph type="title"/>
          </p:nvPr>
        </p:nvSpPr>
        <p:spPr>
          <a:xfrm>
            <a:off x="228600" y="2362200"/>
            <a:ext cx="8229600" cy="1143000"/>
          </a:xfrm>
        </p:spPr>
        <p:txBody>
          <a:bodyPr/>
          <a:lstStyle/>
          <a:p>
            <a:pPr eaLnBrk="1" hangingPunct="1"/>
            <a:r>
              <a:rPr lang="en-US" altLang="en-US" smtClean="0"/>
              <a:t>Homework</a:t>
            </a:r>
            <a:br>
              <a:rPr lang="en-US" altLang="en-US" smtClean="0"/>
            </a:br>
            <a:r>
              <a:rPr lang="en-US" altLang="en-US" smtClean="0"/>
              <a:t>57, 63, 66, 67,  </a:t>
            </a:r>
            <a:br>
              <a:rPr lang="en-US" altLang="en-US" smtClean="0"/>
            </a:br>
            <a:endParaRPr lang="en-US"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77A4CA-943B-4058-8EF4-B95C932D88E2}" type="slidenum">
              <a:rPr lang="en-US" altLang="en-US" sz="1400" smtClean="0"/>
              <a:pPr>
                <a:spcBef>
                  <a:spcPct val="0"/>
                </a:spcBef>
                <a:buFontTx/>
                <a:buNone/>
              </a:pPr>
              <a:t>55</a:t>
            </a:fld>
            <a:endParaRPr lang="en-US" altLang="en-US" sz="1400" smtClean="0"/>
          </a:p>
        </p:txBody>
      </p:sp>
      <p:sp>
        <p:nvSpPr>
          <p:cNvPr id="63491" name="Rectangle 2"/>
          <p:cNvSpPr>
            <a:spLocks noGrp="1" noChangeArrowheads="1"/>
          </p:cNvSpPr>
          <p:nvPr>
            <p:ph type="title"/>
          </p:nvPr>
        </p:nvSpPr>
        <p:spPr/>
        <p:txBody>
          <a:bodyPr/>
          <a:lstStyle/>
          <a:p>
            <a:pPr eaLnBrk="1" hangingPunct="1"/>
            <a:r>
              <a:rPr lang="en-US" altLang="en-US" smtClean="0"/>
              <a:t>14.6 Bases</a:t>
            </a:r>
          </a:p>
        </p:txBody>
      </p:sp>
      <p:sp>
        <p:nvSpPr>
          <p:cNvPr id="63492" name="Rectangle 3"/>
          <p:cNvSpPr>
            <a:spLocks noGrp="1" noChangeArrowheads="1"/>
          </p:cNvSpPr>
          <p:nvPr>
            <p:ph type="body" idx="1"/>
          </p:nvPr>
        </p:nvSpPr>
        <p:spPr>
          <a:xfrm>
            <a:off x="457200" y="1295400"/>
            <a:ext cx="8229600" cy="5334000"/>
          </a:xfrm>
        </p:spPr>
        <p:txBody>
          <a:bodyPr/>
          <a:lstStyle/>
          <a:p>
            <a:pPr eaLnBrk="1" hangingPunct="1"/>
            <a:endParaRPr lang="en-US" altLang="en-US" smtClean="0"/>
          </a:p>
          <a:p>
            <a:pPr eaLnBrk="1" hangingPunct="1"/>
            <a:r>
              <a:rPr lang="en-US" altLang="en-US" smtClean="0"/>
              <a:t>When strong bases are dissolved in aqueous solutions they dissociate 100% in OH</a:t>
            </a:r>
            <a:r>
              <a:rPr lang="en-US" altLang="en-US" baseline="30000" smtClean="0"/>
              <a:t>-</a:t>
            </a:r>
            <a:r>
              <a:rPr lang="en-US" altLang="en-US" smtClean="0"/>
              <a:t>, so we can treat strong base equations like we treat strong acid equations. </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48268B-7372-446B-94F6-953897EF53A9}" type="slidenum">
              <a:rPr lang="en-US" altLang="en-US" sz="1400" smtClean="0"/>
              <a:pPr>
                <a:spcBef>
                  <a:spcPct val="0"/>
                </a:spcBef>
                <a:buFontTx/>
                <a:buNone/>
              </a:pPr>
              <a:t>56</a:t>
            </a:fld>
            <a:endParaRPr lang="en-US" altLang="en-US" sz="1400" smtClean="0"/>
          </a:p>
        </p:txBody>
      </p:sp>
      <p:sp>
        <p:nvSpPr>
          <p:cNvPr id="64515" name="Rectangle 3"/>
          <p:cNvSpPr>
            <a:spLocks noGrp="1" noChangeArrowheads="1"/>
          </p:cNvSpPr>
          <p:nvPr>
            <p:ph type="body" idx="1"/>
          </p:nvPr>
        </p:nvSpPr>
        <p:spPr>
          <a:xfrm>
            <a:off x="457200" y="457200"/>
            <a:ext cx="8382000" cy="6096000"/>
          </a:xfrm>
        </p:spPr>
        <p:txBody>
          <a:bodyPr/>
          <a:lstStyle/>
          <a:p>
            <a:pPr eaLnBrk="1" hangingPunct="1"/>
            <a:r>
              <a:rPr lang="en-US" altLang="en-US" smtClean="0"/>
              <a:t>All hydroxides of group 1A and 2A are strong bases. </a:t>
            </a:r>
          </a:p>
          <a:p>
            <a:pPr eaLnBrk="1" hangingPunct="1">
              <a:buFontTx/>
              <a:buNone/>
            </a:pPr>
            <a:endParaRPr lang="en-US" altLang="en-US" smtClean="0"/>
          </a:p>
          <a:p>
            <a:pPr eaLnBrk="1" hangingPunct="1"/>
            <a:r>
              <a:rPr lang="en-US" altLang="en-US" smtClean="0"/>
              <a:t>Exception Be(OH)</a:t>
            </a:r>
            <a:r>
              <a:rPr lang="en-US" altLang="en-US" baseline="-25000" smtClean="0"/>
              <a:t>2</a:t>
            </a:r>
            <a:r>
              <a:rPr lang="en-US" altLang="en-US" smtClean="0"/>
              <a:t>  </a:t>
            </a:r>
          </a:p>
          <a:p>
            <a:pPr eaLnBrk="1" hangingPunct="1"/>
            <a:endParaRPr lang="en-US" altLang="en-US" smtClean="0"/>
          </a:p>
          <a:p>
            <a:pPr eaLnBrk="1" hangingPunct="1"/>
            <a:r>
              <a:rPr lang="en-US" altLang="en-US" smtClean="0"/>
              <a:t>Strong bases will have large K</a:t>
            </a:r>
            <a:r>
              <a:rPr lang="en-US" altLang="en-US" baseline="-25000" smtClean="0"/>
              <a:t>b</a:t>
            </a:r>
            <a:r>
              <a:rPr lang="en-US" altLang="en-US" smtClean="0"/>
              <a:t> values. </a:t>
            </a:r>
          </a:p>
          <a:p>
            <a:pPr eaLnBrk="1" hangingPunct="1"/>
            <a:endParaRPr lang="en-US" altLang="en-US" smtClean="0"/>
          </a:p>
          <a:p>
            <a:pPr eaLnBrk="1" hangingPunct="1"/>
            <a:r>
              <a:rPr lang="en-US" altLang="en-US" smtClean="0"/>
              <a:t>Alkaline earth hydroxides are  not very soluble and will not dissociate easy in solution.</a:t>
            </a:r>
          </a:p>
          <a:p>
            <a:pPr eaLnBrk="1" hangingPunct="1">
              <a:buFontTx/>
              <a:buNone/>
            </a:pP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413DBC-1D8E-43B9-AB14-3861F4B2D3F0}" type="slidenum">
              <a:rPr lang="en-US" altLang="en-US" sz="1400" smtClean="0"/>
              <a:pPr>
                <a:spcBef>
                  <a:spcPct val="0"/>
                </a:spcBef>
                <a:buFontTx/>
                <a:buNone/>
              </a:pPr>
              <a:t>57</a:t>
            </a:fld>
            <a:endParaRPr lang="en-US" altLang="en-US" sz="1400" smtClean="0"/>
          </a:p>
        </p:txBody>
      </p:sp>
      <p:sp>
        <p:nvSpPr>
          <p:cNvPr id="65539" name="Rectangle 2"/>
          <p:cNvSpPr>
            <a:spLocks noGrp="1" noChangeArrowheads="1"/>
          </p:cNvSpPr>
          <p:nvPr>
            <p:ph type="title"/>
          </p:nvPr>
        </p:nvSpPr>
        <p:spPr/>
        <p:txBody>
          <a:bodyPr/>
          <a:lstStyle/>
          <a:p>
            <a:pPr eaLnBrk="1" hangingPunct="1"/>
            <a:r>
              <a:rPr lang="en-US" altLang="en-US" smtClean="0"/>
              <a:t>Weak Bases </a:t>
            </a:r>
          </a:p>
        </p:txBody>
      </p:sp>
      <p:sp>
        <p:nvSpPr>
          <p:cNvPr id="65540" name="Rectangle 3"/>
          <p:cNvSpPr>
            <a:spLocks noGrp="1" noChangeArrowheads="1"/>
          </p:cNvSpPr>
          <p:nvPr>
            <p:ph type="body" idx="1"/>
          </p:nvPr>
        </p:nvSpPr>
        <p:spPr>
          <a:xfrm>
            <a:off x="457200" y="1600200"/>
            <a:ext cx="8458200" cy="4876800"/>
          </a:xfrm>
        </p:spPr>
        <p:txBody>
          <a:bodyPr/>
          <a:lstStyle/>
          <a:p>
            <a:pPr eaLnBrk="1" hangingPunct="1">
              <a:buFontTx/>
              <a:buNone/>
            </a:pPr>
            <a:r>
              <a:rPr lang="en-US" altLang="en-US" sz="2800" smtClean="0"/>
              <a:t>B </a:t>
            </a:r>
            <a:r>
              <a:rPr lang="en-US" altLang="en-US" sz="2800" baseline="-25000" smtClean="0"/>
              <a:t>(aq)</a:t>
            </a:r>
            <a:r>
              <a:rPr lang="en-US" altLang="en-US" sz="2800" smtClean="0"/>
              <a:t> +   H</a:t>
            </a:r>
            <a:r>
              <a:rPr lang="en-US" altLang="en-US" sz="2800" baseline="-25000" smtClean="0"/>
              <a:t>2</a:t>
            </a:r>
            <a:r>
              <a:rPr lang="en-US" altLang="en-US" sz="2800" smtClean="0"/>
              <a:t>O              BH</a:t>
            </a:r>
            <a:r>
              <a:rPr lang="en-US" altLang="en-US" sz="2800" baseline="30000" smtClean="0"/>
              <a:t>+ </a:t>
            </a:r>
            <a:r>
              <a:rPr lang="en-US" altLang="en-US" sz="2800" baseline="-25000" smtClean="0"/>
              <a:t>(aq) </a:t>
            </a:r>
            <a:r>
              <a:rPr lang="en-US" altLang="en-US" sz="2800" smtClean="0"/>
              <a:t>+    OH</a:t>
            </a:r>
            <a:r>
              <a:rPr lang="en-US" altLang="en-US" sz="2800" baseline="30000" smtClean="0"/>
              <a:t>-</a:t>
            </a:r>
            <a:r>
              <a:rPr lang="en-US" altLang="en-US" sz="2800" baseline="-25000" smtClean="0"/>
              <a:t>(aq)</a:t>
            </a:r>
          </a:p>
          <a:p>
            <a:pPr eaLnBrk="1" hangingPunct="1">
              <a:buFontTx/>
              <a:buNone/>
            </a:pPr>
            <a:r>
              <a:rPr lang="en-US" altLang="en-US" sz="2800" smtClean="0">
                <a:solidFill>
                  <a:srgbClr val="0033CC"/>
                </a:solidFill>
              </a:rPr>
              <a:t>Base    </a:t>
            </a:r>
            <a:r>
              <a:rPr lang="en-US" altLang="en-US" sz="2800" smtClean="0">
                <a:solidFill>
                  <a:srgbClr val="CC0000"/>
                </a:solidFill>
              </a:rPr>
              <a:t>Acid          Conj.  Acid</a:t>
            </a:r>
            <a:r>
              <a:rPr lang="en-US" altLang="en-US" sz="2800" smtClean="0">
                <a:solidFill>
                  <a:srgbClr val="0033CC"/>
                </a:solidFill>
              </a:rPr>
              <a:t>    Conj Base</a:t>
            </a:r>
          </a:p>
          <a:p>
            <a:pPr eaLnBrk="1" hangingPunct="1">
              <a:buFontTx/>
              <a:buNone/>
            </a:pPr>
            <a:endParaRPr lang="en-US" altLang="en-US" sz="2800" smtClean="0"/>
          </a:p>
          <a:p>
            <a:pPr eaLnBrk="1" hangingPunct="1">
              <a:buFontTx/>
              <a:buNone/>
            </a:pPr>
            <a:r>
              <a:rPr lang="en-US" altLang="en-US" sz="2800" smtClean="0"/>
              <a:t>React with water to form conjugate acid of the base and OH</a:t>
            </a:r>
            <a:r>
              <a:rPr lang="en-US" altLang="en-US" sz="2800" baseline="30000" smtClean="0"/>
              <a:t>-</a:t>
            </a:r>
            <a:r>
              <a:rPr lang="en-US" altLang="en-US" sz="2800" smtClean="0"/>
              <a:t> ion. </a:t>
            </a:r>
          </a:p>
          <a:p>
            <a:pPr eaLnBrk="1" hangingPunct="1">
              <a:buFontTx/>
              <a:buNone/>
            </a:pPr>
            <a:endParaRPr lang="en-US" altLang="en-US" sz="2800" smtClean="0"/>
          </a:p>
          <a:p>
            <a:pPr eaLnBrk="1" hangingPunct="1">
              <a:buFontTx/>
              <a:buNone/>
            </a:pPr>
            <a:r>
              <a:rPr lang="en-US" altLang="en-US" sz="2800" smtClean="0"/>
              <a:t>Small K</a:t>
            </a:r>
            <a:r>
              <a:rPr lang="en-US" altLang="en-US" sz="2800" baseline="-25000" smtClean="0"/>
              <a:t>b</a:t>
            </a:r>
            <a:r>
              <a:rPr lang="en-US" altLang="en-US" sz="2800" smtClean="0"/>
              <a:t> values </a:t>
            </a:r>
          </a:p>
          <a:p>
            <a:pPr eaLnBrk="1" hangingPunct="1">
              <a:buFontTx/>
              <a:buNone/>
            </a:pPr>
            <a:endParaRPr lang="en-US" altLang="en-US" sz="2800" smtClean="0"/>
          </a:p>
          <a:p>
            <a:pPr eaLnBrk="1" hangingPunct="1">
              <a:buFontTx/>
              <a:buNone/>
            </a:pPr>
            <a:r>
              <a:rPr lang="en-US" altLang="en-US" sz="2800" smtClean="0"/>
              <a:t>See Table 14.3 for a list of weak bases to know. </a:t>
            </a:r>
          </a:p>
          <a:p>
            <a:pPr eaLnBrk="1" hangingPunct="1">
              <a:buFontTx/>
              <a:buNone/>
            </a:pPr>
            <a:endParaRPr lang="en-US" altLang="en-US" sz="2800" smtClean="0"/>
          </a:p>
          <a:p>
            <a:pPr eaLnBrk="1" hangingPunct="1">
              <a:buFontTx/>
              <a:buNone/>
            </a:pPr>
            <a:endParaRPr lang="en-US" altLang="en-US" sz="2800" smtClean="0"/>
          </a:p>
        </p:txBody>
      </p:sp>
      <p:sp>
        <p:nvSpPr>
          <p:cNvPr id="65541" name="Line 4"/>
          <p:cNvSpPr>
            <a:spLocks noChangeShapeType="1"/>
          </p:cNvSpPr>
          <p:nvPr/>
        </p:nvSpPr>
        <p:spPr bwMode="auto">
          <a:xfrm>
            <a:off x="2743200" y="1828800"/>
            <a:ext cx="10668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FFC762-6CD4-4E3B-8776-B7C4909241D5}" type="slidenum">
              <a:rPr lang="en-US" altLang="en-US" sz="1400" smtClean="0"/>
              <a:pPr>
                <a:spcBef>
                  <a:spcPct val="0"/>
                </a:spcBef>
                <a:buFontTx/>
                <a:buNone/>
              </a:pPr>
              <a:t>58</a:t>
            </a:fld>
            <a:endParaRPr lang="en-US" altLang="en-US" sz="1400" smtClean="0"/>
          </a:p>
        </p:txBody>
      </p:sp>
      <p:sp>
        <p:nvSpPr>
          <p:cNvPr id="66563" name="Rectangle 2"/>
          <p:cNvSpPr>
            <a:spLocks noGrp="1" noChangeArrowheads="1"/>
          </p:cNvSpPr>
          <p:nvPr>
            <p:ph type="title"/>
          </p:nvPr>
        </p:nvSpPr>
        <p:spPr/>
        <p:txBody>
          <a:bodyPr/>
          <a:lstStyle/>
          <a:p>
            <a:pPr eaLnBrk="1" hangingPunct="1"/>
            <a:r>
              <a:rPr lang="en-US" altLang="en-US" smtClean="0"/>
              <a:t>Example </a:t>
            </a:r>
          </a:p>
        </p:txBody>
      </p:sp>
      <p:sp>
        <p:nvSpPr>
          <p:cNvPr id="66564" name="Rectangle 3"/>
          <p:cNvSpPr>
            <a:spLocks noGrp="1" noChangeArrowheads="1"/>
          </p:cNvSpPr>
          <p:nvPr>
            <p:ph type="body" idx="1"/>
          </p:nvPr>
        </p:nvSpPr>
        <p:spPr/>
        <p:txBody>
          <a:bodyPr/>
          <a:lstStyle/>
          <a:p>
            <a:pPr eaLnBrk="1" hangingPunct="1">
              <a:buFontTx/>
              <a:buNone/>
            </a:pPr>
            <a:r>
              <a:rPr lang="en-US" altLang="en-US" smtClean="0"/>
              <a:t>Calculate the pH of 0.05 M solution of pyridine, K</a:t>
            </a:r>
            <a:r>
              <a:rPr lang="en-US" altLang="en-US" baseline="-25000" smtClean="0"/>
              <a:t>b</a:t>
            </a:r>
            <a:r>
              <a:rPr lang="en-US" altLang="en-US" smtClean="0"/>
              <a:t> = 1.7 x 10</a:t>
            </a:r>
            <a:r>
              <a:rPr lang="en-US" altLang="en-US" baseline="30000" smtClean="0"/>
              <a:t>-9</a:t>
            </a:r>
          </a:p>
          <a:p>
            <a:pPr eaLnBrk="1" hangingPunct="1">
              <a:buFontTx/>
              <a:buNone/>
            </a:pPr>
            <a:endParaRPr lang="en-US" altLang="en-US" baseline="30000" smtClean="0"/>
          </a:p>
          <a:p>
            <a:pPr eaLnBrk="1" hangingPunct="1">
              <a:buFontTx/>
              <a:buNone/>
            </a:pPr>
            <a:r>
              <a:rPr lang="en-US" altLang="en-US" smtClean="0">
                <a:solidFill>
                  <a:srgbClr val="0033CC"/>
                </a:solidFill>
              </a:rPr>
              <a:t>**** K</a:t>
            </a:r>
            <a:r>
              <a:rPr lang="en-US" altLang="en-US" baseline="-25000" smtClean="0">
                <a:solidFill>
                  <a:srgbClr val="0033CC"/>
                </a:solidFill>
              </a:rPr>
              <a:t>b</a:t>
            </a:r>
            <a:r>
              <a:rPr lang="en-US" altLang="en-US" smtClean="0">
                <a:solidFill>
                  <a:srgbClr val="0033CC"/>
                </a:solidFill>
              </a:rPr>
              <a:t> is small and tells us pyridine a weak base</a:t>
            </a:r>
          </a:p>
          <a:p>
            <a:pPr eaLnBrk="1" hangingPunct="1">
              <a:buFontTx/>
              <a:buNone/>
            </a:pPr>
            <a:endParaRPr lang="en-US" altLang="en-US" smtClean="0">
              <a:solidFill>
                <a:srgbClr val="0033CC"/>
              </a:solidFill>
            </a:endParaRPr>
          </a:p>
          <a:p>
            <a:pPr eaLnBrk="1" hangingPunct="1">
              <a:buFontTx/>
              <a:buNone/>
            </a:pPr>
            <a:r>
              <a:rPr lang="en-US" altLang="en-US" smtClean="0">
                <a:solidFill>
                  <a:srgbClr val="0033CC"/>
                </a:solidFill>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5000CA-54D4-4EFD-A943-0C14D05B2E3A}" type="slidenum">
              <a:rPr lang="en-US" altLang="en-US" sz="1400" smtClean="0"/>
              <a:pPr>
                <a:spcBef>
                  <a:spcPct val="0"/>
                </a:spcBef>
                <a:buFontTx/>
                <a:buNone/>
              </a:pPr>
              <a:t>59</a:t>
            </a:fld>
            <a:endParaRPr lang="en-US" altLang="en-US" sz="1400" smtClean="0"/>
          </a:p>
        </p:txBody>
      </p:sp>
      <p:sp>
        <p:nvSpPr>
          <p:cNvPr id="67587" name="Rectangle 2"/>
          <p:cNvSpPr>
            <a:spLocks noGrp="1" noChangeArrowheads="1"/>
          </p:cNvSpPr>
          <p:nvPr>
            <p:ph type="title"/>
          </p:nvPr>
        </p:nvSpPr>
        <p:spPr/>
        <p:txBody>
          <a:bodyPr/>
          <a:lstStyle/>
          <a:p>
            <a:pPr eaLnBrk="1" hangingPunct="1"/>
            <a:r>
              <a:rPr lang="en-US" altLang="en-US" smtClean="0"/>
              <a:t>Answer</a:t>
            </a:r>
          </a:p>
        </p:txBody>
      </p:sp>
      <p:sp>
        <p:nvSpPr>
          <p:cNvPr id="67588" name="Rectangle 3"/>
          <p:cNvSpPr>
            <a:spLocks noGrp="1" noChangeArrowheads="1"/>
          </p:cNvSpPr>
          <p:nvPr>
            <p:ph type="body" idx="1"/>
          </p:nvPr>
        </p:nvSpPr>
        <p:spPr>
          <a:xfrm>
            <a:off x="457200" y="1600200"/>
            <a:ext cx="8382000" cy="5257800"/>
          </a:xfrm>
        </p:spPr>
        <p:txBody>
          <a:bodyPr/>
          <a:lstStyle/>
          <a:p>
            <a:pPr eaLnBrk="1" hangingPunct="1">
              <a:buFontTx/>
              <a:buNone/>
            </a:pPr>
            <a:r>
              <a:rPr lang="en-US" altLang="en-US" smtClean="0"/>
              <a:t>B </a:t>
            </a:r>
            <a:r>
              <a:rPr lang="en-US" altLang="en-US" baseline="-25000" smtClean="0"/>
              <a:t>(aq)</a:t>
            </a:r>
            <a:r>
              <a:rPr lang="en-US" altLang="en-US" smtClean="0"/>
              <a:t> +   H</a:t>
            </a:r>
            <a:r>
              <a:rPr lang="en-US" altLang="en-US" baseline="-25000" smtClean="0"/>
              <a:t>2</a:t>
            </a:r>
            <a:r>
              <a:rPr lang="en-US" altLang="en-US" smtClean="0"/>
              <a:t>O              BH</a:t>
            </a:r>
            <a:r>
              <a:rPr lang="en-US" altLang="en-US" baseline="30000" smtClean="0"/>
              <a:t>+ </a:t>
            </a:r>
            <a:r>
              <a:rPr lang="en-US" altLang="en-US" baseline="-25000" smtClean="0"/>
              <a:t>(aq) </a:t>
            </a:r>
            <a:r>
              <a:rPr lang="en-US" altLang="en-US" smtClean="0"/>
              <a:t>+    OH</a:t>
            </a:r>
            <a:r>
              <a:rPr lang="en-US" altLang="en-US" baseline="30000" smtClean="0"/>
              <a:t>-</a:t>
            </a:r>
            <a:r>
              <a:rPr lang="en-US" altLang="en-US" baseline="-25000" smtClean="0"/>
              <a:t>(aq)</a:t>
            </a:r>
          </a:p>
          <a:p>
            <a:pPr eaLnBrk="1" hangingPunct="1">
              <a:buFontTx/>
              <a:buNone/>
            </a:pPr>
            <a:r>
              <a:rPr lang="en-US" altLang="en-US" smtClean="0">
                <a:solidFill>
                  <a:srgbClr val="0033CC"/>
                </a:solidFill>
              </a:rPr>
              <a:t>Base    </a:t>
            </a:r>
            <a:r>
              <a:rPr lang="en-US" altLang="en-US" smtClean="0">
                <a:solidFill>
                  <a:srgbClr val="CC0000"/>
                </a:solidFill>
              </a:rPr>
              <a:t>Acid          Conj.  Acid</a:t>
            </a:r>
            <a:r>
              <a:rPr lang="en-US" altLang="en-US" smtClean="0">
                <a:solidFill>
                  <a:srgbClr val="0033CC"/>
                </a:solidFill>
              </a:rPr>
              <a:t>    Conj Base</a:t>
            </a:r>
          </a:p>
          <a:p>
            <a:pPr eaLnBrk="1" hangingPunct="1">
              <a:buFontTx/>
              <a:buNone/>
            </a:pPr>
            <a:r>
              <a:rPr lang="en-US" altLang="en-US" sz="2300" smtClean="0">
                <a:solidFill>
                  <a:srgbClr val="0033CC"/>
                </a:solidFill>
              </a:rPr>
              <a:t>(</a:t>
            </a:r>
            <a:r>
              <a:rPr lang="en-US" altLang="en-US" sz="2300" smtClean="0"/>
              <a:t> H</a:t>
            </a:r>
            <a:r>
              <a:rPr lang="en-US" altLang="en-US" sz="2300" baseline="-25000" smtClean="0"/>
              <a:t>2</a:t>
            </a:r>
            <a:r>
              <a:rPr lang="en-US" altLang="en-US" sz="2300" smtClean="0"/>
              <a:t>O is  and acid so </a:t>
            </a:r>
            <a:r>
              <a:rPr lang="en-US" altLang="en-US" sz="2300" smtClean="0">
                <a:solidFill>
                  <a:srgbClr val="0033CC"/>
                </a:solidFill>
              </a:rPr>
              <a:t>we can ignore </a:t>
            </a:r>
            <a:r>
              <a:rPr lang="en-US" altLang="en-US" sz="2300" smtClean="0"/>
              <a:t> it since we are given k</a:t>
            </a:r>
            <a:r>
              <a:rPr lang="en-US" altLang="en-US" sz="2300" baseline="-25000" smtClean="0"/>
              <a:t>b</a:t>
            </a:r>
            <a:r>
              <a:rPr lang="en-US" altLang="en-US" sz="2300" smtClean="0"/>
              <a:t>) </a:t>
            </a:r>
            <a:endParaRPr lang="en-US" altLang="en-US" sz="2300" smtClean="0">
              <a:solidFill>
                <a:srgbClr val="0033CC"/>
              </a:solidFill>
            </a:endParaRPr>
          </a:p>
          <a:p>
            <a:pPr eaLnBrk="1" hangingPunct="1">
              <a:buFontTx/>
              <a:buNone/>
            </a:pPr>
            <a:endParaRPr lang="en-US" altLang="en-US" sz="2300" smtClean="0"/>
          </a:p>
          <a:p>
            <a:pPr eaLnBrk="1" hangingPunct="1">
              <a:buFontTx/>
              <a:buNone/>
            </a:pPr>
            <a:r>
              <a:rPr lang="en-US" altLang="en-US" smtClean="0"/>
              <a:t>I   0.05                       0                   0</a:t>
            </a:r>
          </a:p>
          <a:p>
            <a:pPr eaLnBrk="1" hangingPunct="1">
              <a:buFontTx/>
              <a:buNone/>
            </a:pPr>
            <a:r>
              <a:rPr lang="en-US" altLang="en-US" u="sng" smtClean="0"/>
              <a:t>C   -x                        x                    x </a:t>
            </a:r>
          </a:p>
          <a:p>
            <a:pPr eaLnBrk="1" hangingPunct="1">
              <a:buFontTx/>
              <a:buNone/>
            </a:pPr>
            <a:r>
              <a:rPr lang="en-US" altLang="en-US" smtClean="0"/>
              <a:t>E    0.05-x                x                     x</a:t>
            </a:r>
          </a:p>
          <a:p>
            <a:pPr eaLnBrk="1" hangingPunct="1">
              <a:buFontTx/>
              <a:buNone/>
            </a:pPr>
            <a:r>
              <a:rPr lang="en-US" altLang="en-US" smtClean="0"/>
              <a:t> </a:t>
            </a:r>
          </a:p>
          <a:p>
            <a:pPr eaLnBrk="1" hangingPunct="1">
              <a:buFontTx/>
              <a:buNone/>
            </a:pPr>
            <a:endParaRPr lang="en-US" altLang="en-US" u="sng" smtClean="0"/>
          </a:p>
        </p:txBody>
      </p:sp>
      <p:sp>
        <p:nvSpPr>
          <p:cNvPr id="67589" name="Line 4"/>
          <p:cNvSpPr>
            <a:spLocks noChangeShapeType="1"/>
          </p:cNvSpPr>
          <p:nvPr/>
        </p:nvSpPr>
        <p:spPr bwMode="auto">
          <a:xfrm>
            <a:off x="3124200" y="1828800"/>
            <a:ext cx="10668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E38A90-88AE-4CA1-AFF2-D9BA0B9F8DB7}" type="slidenum">
              <a:rPr lang="en-US" altLang="en-US" sz="1400" smtClean="0"/>
              <a:pPr>
                <a:spcBef>
                  <a:spcPct val="0"/>
                </a:spcBef>
                <a:buFontTx/>
                <a:buNone/>
              </a:pPr>
              <a:t>6</a:t>
            </a:fld>
            <a:endParaRPr lang="en-US" altLang="en-US" sz="1400" smtClean="0"/>
          </a:p>
        </p:txBody>
      </p:sp>
      <p:sp>
        <p:nvSpPr>
          <p:cNvPr id="9219" name="Rectangle 5"/>
          <p:cNvSpPr>
            <a:spLocks noGrp="1" noChangeArrowheads="1"/>
          </p:cNvSpPr>
          <p:nvPr>
            <p:ph type="body" sz="half" idx="1"/>
          </p:nvPr>
        </p:nvSpPr>
        <p:spPr>
          <a:xfrm>
            <a:off x="457200" y="1447800"/>
            <a:ext cx="7696200" cy="4678363"/>
          </a:xfrm>
        </p:spPr>
        <p:txBody>
          <a:bodyPr/>
          <a:lstStyle/>
          <a:p>
            <a:pPr eaLnBrk="1" hangingPunct="1">
              <a:buFontTx/>
              <a:buNone/>
            </a:pPr>
            <a:r>
              <a:rPr lang="en-US" altLang="en-US" smtClean="0">
                <a:solidFill>
                  <a:srgbClr val="CC0000"/>
                </a:solidFill>
              </a:rPr>
              <a:t>Acid:</a:t>
            </a:r>
            <a:r>
              <a:rPr lang="en-US" altLang="en-US" smtClean="0"/>
              <a:t> </a:t>
            </a:r>
            <a:r>
              <a:rPr lang="en-US" altLang="en-US" smtClean="0">
                <a:solidFill>
                  <a:srgbClr val="CC0000"/>
                </a:solidFill>
              </a:rPr>
              <a:t>substance that can </a:t>
            </a:r>
            <a:r>
              <a:rPr lang="en-US" altLang="en-US" u="sng" smtClean="0">
                <a:solidFill>
                  <a:srgbClr val="CC0000"/>
                </a:solidFill>
              </a:rPr>
              <a:t>donate</a:t>
            </a:r>
            <a:r>
              <a:rPr lang="en-US" altLang="en-US" smtClean="0">
                <a:solidFill>
                  <a:srgbClr val="CC0000"/>
                </a:solidFill>
              </a:rPr>
              <a:t> a proton (+)</a:t>
            </a:r>
          </a:p>
          <a:p>
            <a:pPr eaLnBrk="1" hangingPunct="1">
              <a:buFontTx/>
              <a:buNone/>
            </a:pPr>
            <a:endParaRPr lang="en-US" altLang="en-US" smtClean="0">
              <a:solidFill>
                <a:srgbClr val="CC0000"/>
              </a:solidFill>
            </a:endParaRPr>
          </a:p>
          <a:p>
            <a:pPr eaLnBrk="1" hangingPunct="1">
              <a:buFontTx/>
              <a:buNone/>
            </a:pPr>
            <a:r>
              <a:rPr lang="en-US" altLang="en-US" smtClean="0">
                <a:solidFill>
                  <a:srgbClr val="0033CC"/>
                </a:solidFill>
              </a:rPr>
              <a:t>Base: substance that </a:t>
            </a:r>
            <a:r>
              <a:rPr lang="en-US" altLang="en-US" u="sng" smtClean="0">
                <a:solidFill>
                  <a:srgbClr val="0033CC"/>
                </a:solidFill>
              </a:rPr>
              <a:t>accepts</a:t>
            </a:r>
            <a:r>
              <a:rPr lang="en-US" altLang="en-US" smtClean="0">
                <a:solidFill>
                  <a:srgbClr val="0033CC"/>
                </a:solidFill>
              </a:rPr>
              <a:t> a proton (+)</a:t>
            </a:r>
          </a:p>
          <a:p>
            <a:pPr eaLnBrk="1" hangingPunct="1">
              <a:buFontTx/>
              <a:buNone/>
            </a:pPr>
            <a:endParaRPr lang="en-US" altLang="en-US" smtClean="0">
              <a:solidFill>
                <a:srgbClr val="0033CC"/>
              </a:solidFill>
            </a:endParaRPr>
          </a:p>
          <a:p>
            <a:pPr eaLnBrk="1" hangingPunct="1">
              <a:buFontTx/>
              <a:buNone/>
            </a:pPr>
            <a:r>
              <a:rPr lang="en-US" altLang="en-US" smtClean="0"/>
              <a:t>Unlike Arrhenius concept this is applicable in both aqueous and non-aqueous states. </a:t>
            </a:r>
          </a:p>
        </p:txBody>
      </p:sp>
      <p:sp>
        <p:nvSpPr>
          <p:cNvPr id="9220" name="Rectangle 7"/>
          <p:cNvSpPr>
            <a:spLocks noGrp="1" noChangeArrowheads="1"/>
          </p:cNvSpPr>
          <p:nvPr>
            <p:ph type="title"/>
          </p:nvPr>
        </p:nvSpPr>
        <p:spPr/>
        <p:txBody>
          <a:bodyPr/>
          <a:lstStyle/>
          <a:p>
            <a:pPr eaLnBrk="1" hangingPunct="1"/>
            <a:r>
              <a:rPr lang="en-US" altLang="en-US" sz="4000" smtClean="0"/>
              <a:t>Bronsted Lowery Acid Base Concept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E8E178-0A54-4697-A917-5CD3850023F5}" type="slidenum">
              <a:rPr lang="en-US" altLang="en-US" sz="1400" smtClean="0"/>
              <a:pPr>
                <a:spcBef>
                  <a:spcPct val="0"/>
                </a:spcBef>
                <a:buFontTx/>
                <a:buNone/>
              </a:pPr>
              <a:t>60</a:t>
            </a:fld>
            <a:endParaRPr lang="en-US" altLang="en-US" sz="1400" smtClean="0"/>
          </a:p>
        </p:txBody>
      </p:sp>
      <p:sp>
        <p:nvSpPr>
          <p:cNvPr id="68611" name="Rectangle 3"/>
          <p:cNvSpPr>
            <a:spLocks noGrp="1" noChangeArrowheads="1"/>
          </p:cNvSpPr>
          <p:nvPr>
            <p:ph type="body" sz="half" idx="1"/>
          </p:nvPr>
        </p:nvSpPr>
        <p:spPr>
          <a:xfrm>
            <a:off x="457200" y="457200"/>
            <a:ext cx="8153400" cy="6096000"/>
          </a:xfrm>
        </p:spPr>
        <p:txBody>
          <a:bodyPr/>
          <a:lstStyle/>
          <a:p>
            <a:pPr eaLnBrk="1" hangingPunct="1">
              <a:lnSpc>
                <a:spcPct val="90000"/>
              </a:lnSpc>
              <a:buFontTx/>
              <a:buNone/>
            </a:pPr>
            <a:endParaRPr lang="en-US" altLang="en-US" b="1" smtClean="0"/>
          </a:p>
          <a:p>
            <a:pPr eaLnBrk="1" hangingPunct="1">
              <a:lnSpc>
                <a:spcPct val="90000"/>
              </a:lnSpc>
              <a:buFontTx/>
              <a:buNone/>
            </a:pPr>
            <a:r>
              <a:rPr lang="en-US" altLang="en-US" sz="3200" b="1" smtClean="0"/>
              <a:t>1.7 x 10</a:t>
            </a:r>
            <a:r>
              <a:rPr lang="en-US" altLang="en-US" sz="3200" b="1" baseline="30000" smtClean="0"/>
              <a:t>-9 </a:t>
            </a:r>
            <a:r>
              <a:rPr lang="en-US" altLang="en-US" sz="3200" b="1" smtClean="0"/>
              <a:t>=     </a:t>
            </a:r>
            <a:r>
              <a:rPr lang="en-US" altLang="en-US" sz="3200" b="1" u="sng" smtClean="0">
                <a:solidFill>
                  <a:srgbClr val="0033CC"/>
                </a:solidFill>
              </a:rPr>
              <a:t>x</a:t>
            </a:r>
            <a:r>
              <a:rPr lang="en-US" altLang="en-US" sz="3200" b="1" u="sng" baseline="30000" smtClean="0">
                <a:solidFill>
                  <a:srgbClr val="0033CC"/>
                </a:solidFill>
              </a:rPr>
              <a:t>2</a:t>
            </a:r>
            <a:r>
              <a:rPr lang="en-US" altLang="en-US" sz="3200" b="1" u="sng" smtClean="0"/>
              <a:t>  </a:t>
            </a:r>
          </a:p>
          <a:p>
            <a:pPr eaLnBrk="1" hangingPunct="1">
              <a:lnSpc>
                <a:spcPct val="90000"/>
              </a:lnSpc>
              <a:buFontTx/>
              <a:buNone/>
            </a:pPr>
            <a:r>
              <a:rPr lang="en-US" altLang="en-US" sz="3200" b="1" smtClean="0"/>
              <a:t>                     0.05</a:t>
            </a:r>
            <a:endParaRPr lang="en-US" altLang="en-US" b="1" smtClean="0"/>
          </a:p>
          <a:p>
            <a:pPr eaLnBrk="1" hangingPunct="1">
              <a:lnSpc>
                <a:spcPct val="90000"/>
              </a:lnSpc>
              <a:buFontTx/>
              <a:buNone/>
            </a:pPr>
            <a:r>
              <a:rPr lang="en-US" altLang="en-US" b="1" smtClean="0">
                <a:solidFill>
                  <a:srgbClr val="0033CC"/>
                </a:solidFill>
              </a:rPr>
              <a:t>[x]</a:t>
            </a:r>
            <a:r>
              <a:rPr lang="en-US" altLang="en-US" b="1" smtClean="0"/>
              <a:t>  =  [OH</a:t>
            </a:r>
            <a:r>
              <a:rPr lang="en-US" altLang="en-US" b="1" baseline="30000" smtClean="0"/>
              <a:t>-</a:t>
            </a:r>
            <a:r>
              <a:rPr lang="en-US" altLang="en-US" b="1" smtClean="0"/>
              <a:t>]  =  9.2 x 10</a:t>
            </a:r>
            <a:r>
              <a:rPr lang="en-US" altLang="en-US" b="1" baseline="30000" smtClean="0"/>
              <a:t>-6</a:t>
            </a:r>
            <a:endParaRPr lang="en-US" altLang="en-US" b="1" smtClean="0"/>
          </a:p>
          <a:p>
            <a:pPr eaLnBrk="1" hangingPunct="1">
              <a:lnSpc>
                <a:spcPct val="90000"/>
              </a:lnSpc>
              <a:buFontTx/>
              <a:buNone/>
            </a:pPr>
            <a:endParaRPr lang="en-US" altLang="en-US" b="1" smtClean="0"/>
          </a:p>
          <a:p>
            <a:pPr eaLnBrk="1" hangingPunct="1">
              <a:lnSpc>
                <a:spcPct val="90000"/>
              </a:lnSpc>
              <a:buFontTx/>
              <a:buNone/>
            </a:pPr>
            <a:r>
              <a:rPr lang="en-US" altLang="en-US" b="1" smtClean="0"/>
              <a:t>pOH  =  - log (9.2 x 10</a:t>
            </a:r>
            <a:r>
              <a:rPr lang="en-US" altLang="en-US" b="1" baseline="30000" smtClean="0"/>
              <a:t>-6</a:t>
            </a:r>
            <a:r>
              <a:rPr lang="en-US" altLang="en-US" b="1" smtClean="0"/>
              <a:t>)  =  5.04</a:t>
            </a:r>
          </a:p>
          <a:p>
            <a:pPr eaLnBrk="1" hangingPunct="1">
              <a:lnSpc>
                <a:spcPct val="90000"/>
              </a:lnSpc>
              <a:buFontTx/>
              <a:buNone/>
            </a:pPr>
            <a:endParaRPr lang="en-US" altLang="en-US" b="1" smtClean="0"/>
          </a:p>
          <a:p>
            <a:pPr eaLnBrk="1" hangingPunct="1">
              <a:lnSpc>
                <a:spcPct val="90000"/>
              </a:lnSpc>
              <a:buFontTx/>
              <a:buNone/>
            </a:pPr>
            <a:r>
              <a:rPr lang="en-US" altLang="en-US" b="1" smtClean="0"/>
              <a:t>pH + pOH  = 14</a:t>
            </a:r>
          </a:p>
          <a:p>
            <a:pPr eaLnBrk="1" hangingPunct="1">
              <a:lnSpc>
                <a:spcPct val="90000"/>
              </a:lnSpc>
              <a:buFontTx/>
              <a:buNone/>
            </a:pPr>
            <a:endParaRPr lang="en-US" altLang="en-US" b="1" smtClean="0"/>
          </a:p>
          <a:p>
            <a:pPr eaLnBrk="1" hangingPunct="1">
              <a:lnSpc>
                <a:spcPct val="90000"/>
              </a:lnSpc>
              <a:buFontTx/>
              <a:buNone/>
            </a:pPr>
            <a:r>
              <a:rPr lang="en-US" altLang="en-US" b="1" smtClean="0"/>
              <a:t>pH + 5.04  =  14           </a:t>
            </a:r>
          </a:p>
          <a:p>
            <a:pPr eaLnBrk="1" hangingPunct="1">
              <a:lnSpc>
                <a:spcPct val="90000"/>
              </a:lnSpc>
              <a:buFontTx/>
              <a:buNone/>
            </a:pPr>
            <a:endParaRPr lang="en-US" altLang="en-US" b="1" smtClean="0"/>
          </a:p>
          <a:p>
            <a:pPr eaLnBrk="1" hangingPunct="1">
              <a:lnSpc>
                <a:spcPct val="90000"/>
              </a:lnSpc>
              <a:buFontTx/>
              <a:buNone/>
            </a:pPr>
            <a:r>
              <a:rPr lang="en-US" altLang="en-US" b="1" smtClean="0"/>
              <a:t>pH  =  8.96</a:t>
            </a:r>
            <a:r>
              <a:rPr lang="en-US" altLang="en-US" b="1" u="sng"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26C921-AB3B-4769-A2F7-BA01617103E3}" type="slidenum">
              <a:rPr lang="en-US" altLang="en-US" sz="1400" smtClean="0"/>
              <a:pPr>
                <a:spcBef>
                  <a:spcPct val="0"/>
                </a:spcBef>
                <a:buFontTx/>
                <a:buNone/>
              </a:pPr>
              <a:t>61</a:t>
            </a:fld>
            <a:endParaRPr lang="en-US" altLang="en-US" sz="1400" smtClean="0"/>
          </a:p>
        </p:txBody>
      </p:sp>
      <p:sp>
        <p:nvSpPr>
          <p:cNvPr id="69635" name="Rectangle 2"/>
          <p:cNvSpPr>
            <a:spLocks noGrp="1" noChangeArrowheads="1"/>
          </p:cNvSpPr>
          <p:nvPr>
            <p:ph type="title"/>
          </p:nvPr>
        </p:nvSpPr>
        <p:spPr/>
        <p:txBody>
          <a:bodyPr/>
          <a:lstStyle/>
          <a:p>
            <a:pPr eaLnBrk="1" hangingPunct="1"/>
            <a:r>
              <a:rPr lang="en-US" altLang="en-US" smtClean="0"/>
              <a:t>Other Questions </a:t>
            </a:r>
          </a:p>
        </p:txBody>
      </p:sp>
      <p:sp>
        <p:nvSpPr>
          <p:cNvPr id="69636" name="Rectangle 3"/>
          <p:cNvSpPr>
            <a:spLocks noGrp="1" noChangeArrowheads="1"/>
          </p:cNvSpPr>
          <p:nvPr>
            <p:ph type="body" idx="1"/>
          </p:nvPr>
        </p:nvSpPr>
        <p:spPr/>
        <p:txBody>
          <a:bodyPr/>
          <a:lstStyle/>
          <a:p>
            <a:pPr eaLnBrk="1" hangingPunct="1"/>
            <a:r>
              <a:rPr lang="en-US" altLang="en-US" smtClean="0"/>
              <a:t>Which of the following compounds produce the highest pOH as a 0.05M solution. (look for the highest K</a:t>
            </a:r>
            <a:r>
              <a:rPr lang="en-US" altLang="en-US" baseline="-25000" smtClean="0"/>
              <a:t>b</a:t>
            </a:r>
            <a:r>
              <a:rPr lang="en-US" altLang="en-US" smtClean="0"/>
              <a:t>)</a:t>
            </a:r>
          </a:p>
          <a:p>
            <a:pPr eaLnBrk="1" hangingPunct="1"/>
            <a:endParaRPr lang="en-US" altLang="en-US" smtClean="0"/>
          </a:p>
          <a:p>
            <a:pPr eaLnBrk="1" hangingPunct="1"/>
            <a:r>
              <a:rPr lang="en-US" altLang="en-US" smtClean="0"/>
              <a:t>Ammonia (K</a:t>
            </a:r>
            <a:r>
              <a:rPr lang="en-US" altLang="en-US" baseline="-25000" smtClean="0"/>
              <a:t>b</a:t>
            </a:r>
            <a:r>
              <a:rPr lang="en-US" altLang="en-US" smtClean="0"/>
              <a:t> =  1.8 x 10</a:t>
            </a:r>
            <a:r>
              <a:rPr lang="en-US" altLang="en-US" baseline="30000" smtClean="0"/>
              <a:t>-5</a:t>
            </a:r>
            <a:r>
              <a:rPr lang="en-US" altLang="en-US" smtClean="0"/>
              <a:t>)</a:t>
            </a:r>
          </a:p>
          <a:p>
            <a:pPr eaLnBrk="1" hangingPunct="1"/>
            <a:r>
              <a:rPr lang="en-US" altLang="en-US" smtClean="0"/>
              <a:t>Methylene (K</a:t>
            </a:r>
            <a:r>
              <a:rPr lang="en-US" altLang="en-US" baseline="-25000" smtClean="0"/>
              <a:t>b</a:t>
            </a:r>
            <a:r>
              <a:rPr lang="en-US" altLang="en-US" smtClean="0"/>
              <a:t> =  4.4 x 10</a:t>
            </a:r>
            <a:r>
              <a:rPr lang="en-US" altLang="en-US" baseline="30000" smtClean="0"/>
              <a:t>-4</a:t>
            </a:r>
            <a:r>
              <a:rPr lang="en-US" altLang="en-US" smtClean="0"/>
              <a:t>)</a:t>
            </a:r>
          </a:p>
          <a:p>
            <a:pPr eaLnBrk="1" hangingPunct="1"/>
            <a:r>
              <a:rPr lang="en-US" altLang="en-US" smtClean="0"/>
              <a:t>Dimethylamine (K</a:t>
            </a:r>
            <a:r>
              <a:rPr lang="en-US" altLang="en-US" baseline="-25000" smtClean="0"/>
              <a:t>b</a:t>
            </a:r>
            <a:r>
              <a:rPr lang="en-US" altLang="en-US" smtClean="0"/>
              <a:t> =  5.4 x 10</a:t>
            </a:r>
            <a:r>
              <a:rPr lang="en-US" altLang="en-US" baseline="30000" smtClean="0"/>
              <a:t>-4</a:t>
            </a:r>
            <a:r>
              <a:rPr lang="en-US" altLang="en-US" smtClean="0"/>
              <a:t>)</a:t>
            </a:r>
          </a:p>
          <a:p>
            <a:pPr eaLnBrk="1" hangingPunct="1"/>
            <a:r>
              <a:rPr lang="en-US" altLang="en-US" smtClean="0"/>
              <a:t>Pyridine (K</a:t>
            </a:r>
            <a:r>
              <a:rPr lang="en-US" altLang="en-US" baseline="-25000" smtClean="0"/>
              <a:t>b</a:t>
            </a:r>
            <a:r>
              <a:rPr lang="en-US" altLang="en-US" smtClean="0"/>
              <a:t> =  1.7 x 10</a:t>
            </a:r>
            <a:r>
              <a:rPr lang="en-US" altLang="en-US" baseline="30000" smtClean="0"/>
              <a:t>-9</a:t>
            </a:r>
            <a:r>
              <a:rPr lang="en-US" altLang="en-US" smtClean="0"/>
              <a:t>)</a:t>
            </a:r>
          </a:p>
          <a:p>
            <a:pPr eaLnBrk="1" hangingPunct="1"/>
            <a:endParaRPr lang="en-US" alt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FBA78D-0695-4B77-AFDA-EFDA65658E07}" type="slidenum">
              <a:rPr lang="en-US" altLang="en-US" sz="1400" smtClean="0"/>
              <a:pPr>
                <a:spcBef>
                  <a:spcPct val="0"/>
                </a:spcBef>
                <a:buFontTx/>
                <a:buNone/>
              </a:pPr>
              <a:t>62</a:t>
            </a:fld>
            <a:endParaRPr lang="en-US" altLang="en-US" sz="1400" smtClean="0"/>
          </a:p>
        </p:txBody>
      </p:sp>
      <p:sp>
        <p:nvSpPr>
          <p:cNvPr id="70659" name="Rectangle 2"/>
          <p:cNvSpPr>
            <a:spLocks noGrp="1" noChangeArrowheads="1"/>
          </p:cNvSpPr>
          <p:nvPr>
            <p:ph type="title"/>
          </p:nvPr>
        </p:nvSpPr>
        <p:spPr/>
        <p:txBody>
          <a:bodyPr/>
          <a:lstStyle/>
          <a:p>
            <a:pPr eaLnBrk="1" hangingPunct="1"/>
            <a:r>
              <a:rPr lang="en-US" altLang="en-US" smtClean="0"/>
              <a:t>Another Formula(s) </a:t>
            </a:r>
          </a:p>
        </p:txBody>
      </p:sp>
      <p:sp>
        <p:nvSpPr>
          <p:cNvPr id="70660" name="Rectangle 3"/>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                       K</a:t>
            </a:r>
            <a:r>
              <a:rPr lang="en-US" altLang="en-US" baseline="-25000" smtClean="0"/>
              <a:t>a</a:t>
            </a:r>
            <a:r>
              <a:rPr lang="en-US" altLang="en-US" smtClean="0"/>
              <a:t> x K</a:t>
            </a:r>
            <a:r>
              <a:rPr lang="en-US" altLang="en-US" sz="2800" baseline="-25000" smtClean="0"/>
              <a:t>b</a:t>
            </a:r>
            <a:r>
              <a:rPr lang="en-US" altLang="en-US" sz="2800" smtClean="0"/>
              <a:t> = K</a:t>
            </a:r>
            <a:r>
              <a:rPr lang="en-US" altLang="en-US" sz="2800" baseline="-25000" smtClean="0"/>
              <a:t>w</a:t>
            </a:r>
          </a:p>
          <a:p>
            <a:pPr eaLnBrk="1" hangingPunct="1">
              <a:buFontTx/>
              <a:buNone/>
            </a:pPr>
            <a:r>
              <a:rPr lang="en-US" altLang="en-US" sz="2800" baseline="-25000" smtClean="0"/>
              <a:t>                                        </a:t>
            </a:r>
            <a:r>
              <a:rPr lang="en-US" altLang="en-US" sz="2800" smtClean="0"/>
              <a:t>p</a:t>
            </a:r>
            <a:r>
              <a:rPr lang="en-US" altLang="en-US" sz="2800" baseline="-25000" smtClean="0"/>
              <a:t>ka </a:t>
            </a:r>
            <a:r>
              <a:rPr lang="en-US" altLang="en-US" sz="2800" smtClean="0"/>
              <a:t>+ p</a:t>
            </a:r>
            <a:r>
              <a:rPr lang="en-US" altLang="en-US" sz="2800" baseline="-25000" smtClean="0"/>
              <a:t>kb</a:t>
            </a:r>
            <a:r>
              <a:rPr lang="en-US" altLang="en-US" sz="2800" smtClean="0"/>
              <a:t> = 14</a:t>
            </a:r>
          </a:p>
          <a:p>
            <a:pPr eaLnBrk="1" hangingPunct="1">
              <a:buFontTx/>
              <a:buNone/>
            </a:pPr>
            <a:r>
              <a:rPr lang="en-US" altLang="en-US" sz="2800" smtClean="0"/>
              <a:t>                          p</a:t>
            </a:r>
            <a:r>
              <a:rPr lang="en-US" altLang="en-US" sz="2800" baseline="-25000" smtClean="0"/>
              <a:t>ka </a:t>
            </a:r>
            <a:r>
              <a:rPr lang="en-US" altLang="en-US" sz="2800" smtClean="0"/>
              <a:t>= -log </a:t>
            </a:r>
            <a:r>
              <a:rPr lang="en-US" altLang="en-US" smtClean="0"/>
              <a:t>K</a:t>
            </a:r>
            <a:r>
              <a:rPr lang="en-US" altLang="en-US" baseline="-25000" smtClean="0"/>
              <a:t>a</a:t>
            </a:r>
          </a:p>
          <a:p>
            <a:pPr eaLnBrk="1" hangingPunct="1">
              <a:buFontTx/>
              <a:buNone/>
            </a:pPr>
            <a:r>
              <a:rPr lang="en-US" altLang="en-US" baseline="-25000" smtClean="0"/>
              <a:t>                                </a:t>
            </a:r>
            <a:r>
              <a:rPr lang="en-US" altLang="en-US" sz="2800" smtClean="0"/>
              <a:t>p</a:t>
            </a:r>
            <a:r>
              <a:rPr lang="en-US" altLang="en-US" sz="2800" baseline="-25000" smtClean="0"/>
              <a:t>kb </a:t>
            </a:r>
            <a:r>
              <a:rPr lang="en-US" altLang="en-US" sz="2800" smtClean="0"/>
              <a:t>= -log </a:t>
            </a:r>
            <a:r>
              <a:rPr lang="en-US" altLang="en-US" smtClean="0"/>
              <a:t>K</a:t>
            </a:r>
            <a:r>
              <a:rPr lang="en-US" altLang="en-US" baseline="-25000" smtClean="0"/>
              <a:t>b</a:t>
            </a:r>
            <a:endParaRPr lang="en-US" altLang="en-US" sz="2800" smtClean="0"/>
          </a:p>
          <a:p>
            <a:pPr eaLnBrk="1" hangingPunct="1">
              <a:buFontTx/>
              <a:buNone/>
            </a:pPr>
            <a:endParaRPr lang="en-US" altLang="en-US" sz="2800"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607DDE-8476-4461-B173-3FC2DC481756}" type="slidenum">
              <a:rPr lang="en-US" altLang="en-US" sz="1400" smtClean="0"/>
              <a:pPr>
                <a:spcBef>
                  <a:spcPct val="0"/>
                </a:spcBef>
                <a:buFontTx/>
                <a:buNone/>
              </a:pPr>
              <a:t>63</a:t>
            </a:fld>
            <a:endParaRPr lang="en-US" altLang="en-US" sz="1400" smtClean="0"/>
          </a:p>
        </p:txBody>
      </p:sp>
      <p:sp>
        <p:nvSpPr>
          <p:cNvPr id="71683" name="Text Box 11"/>
          <p:cNvSpPr txBox="1">
            <a:spLocks noChangeArrowheads="1"/>
          </p:cNvSpPr>
          <p:nvPr/>
        </p:nvSpPr>
        <p:spPr bwMode="auto">
          <a:xfrm>
            <a:off x="2286000" y="1336675"/>
            <a:ext cx="3886200"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aseline="0">
                <a:cs typeface="Times New Roman" panose="02020603050405020304" pitchFamily="18" charset="0"/>
              </a:rPr>
              <a:t>K</a:t>
            </a:r>
            <a:r>
              <a:rPr lang="en-US" altLang="en-US" sz="1500" baseline="-30000">
                <a:cs typeface="Times New Roman" panose="02020603050405020304" pitchFamily="18" charset="0"/>
              </a:rPr>
              <a:t>w</a:t>
            </a:r>
            <a:r>
              <a:rPr lang="en-US" altLang="en-US" sz="1500">
                <a:cs typeface="Times New Roman" panose="02020603050405020304" pitchFamily="18" charset="0"/>
              </a:rPr>
              <a:t> = 1.0 x 10-14 = [H+] [</a:t>
            </a:r>
            <a:r>
              <a:rPr lang="en-US" altLang="en-US" sz="1500" baseline="0">
                <a:cs typeface="Times New Roman" panose="02020603050405020304" pitchFamily="18" charset="0"/>
              </a:rPr>
              <a:t>OH</a:t>
            </a:r>
            <a:r>
              <a:rPr lang="en-US" altLang="en-US" sz="1500">
                <a:cs typeface="Times New Roman" panose="02020603050405020304" pitchFamily="18" charset="0"/>
              </a:rPr>
              <a:t>-]</a:t>
            </a:r>
            <a:endParaRPr lang="en-US" altLang="en-US" sz="1800" baseline="0"/>
          </a:p>
        </p:txBody>
      </p:sp>
      <p:sp>
        <p:nvSpPr>
          <p:cNvPr id="71684" name="Line 7"/>
          <p:cNvSpPr>
            <a:spLocks noChangeShapeType="1"/>
          </p:cNvSpPr>
          <p:nvPr/>
        </p:nvSpPr>
        <p:spPr bwMode="auto">
          <a:xfrm>
            <a:off x="2286000" y="2822575"/>
            <a:ext cx="3886200"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85" name="Line 6"/>
          <p:cNvSpPr>
            <a:spLocks noChangeShapeType="1"/>
          </p:cNvSpPr>
          <p:nvPr/>
        </p:nvSpPr>
        <p:spPr bwMode="auto">
          <a:xfrm>
            <a:off x="6057900" y="3051175"/>
            <a:ext cx="0" cy="137160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86" name="Line 5"/>
          <p:cNvSpPr>
            <a:spLocks noChangeShapeType="1"/>
          </p:cNvSpPr>
          <p:nvPr/>
        </p:nvSpPr>
        <p:spPr bwMode="auto">
          <a:xfrm>
            <a:off x="2286000" y="2936875"/>
            <a:ext cx="0" cy="137160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87" name="Line 4"/>
          <p:cNvSpPr>
            <a:spLocks noChangeShapeType="1"/>
          </p:cNvSpPr>
          <p:nvPr/>
        </p:nvSpPr>
        <p:spPr bwMode="auto">
          <a:xfrm>
            <a:off x="2171700" y="4537075"/>
            <a:ext cx="3886200"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88" name="Text Box 10"/>
          <p:cNvSpPr txBox="1">
            <a:spLocks noChangeArrowheads="1"/>
          </p:cNvSpPr>
          <p:nvPr/>
        </p:nvSpPr>
        <p:spPr bwMode="auto">
          <a:xfrm>
            <a:off x="2286000" y="4994275"/>
            <a:ext cx="3886200"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aseline="0">
                <a:cs typeface="Times New Roman" panose="02020603050405020304" pitchFamily="18" charset="0"/>
              </a:rPr>
              <a:t>pH + pOH =  14</a:t>
            </a:r>
            <a:endParaRPr lang="en-US" altLang="en-US" sz="1800" baseline="0"/>
          </a:p>
        </p:txBody>
      </p:sp>
      <p:sp>
        <p:nvSpPr>
          <p:cNvPr id="71689" name="Text Box 8"/>
          <p:cNvSpPr txBox="1">
            <a:spLocks noChangeArrowheads="1"/>
          </p:cNvSpPr>
          <p:nvPr/>
        </p:nvSpPr>
        <p:spPr bwMode="auto">
          <a:xfrm>
            <a:off x="6743700" y="2479675"/>
            <a:ext cx="1828800" cy="2171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baseline="0">
              <a:cs typeface="Times New Roman" panose="02020603050405020304" pitchFamily="18" charset="0"/>
            </a:endParaRPr>
          </a:p>
          <a:p>
            <a:pPr>
              <a:spcBef>
                <a:spcPct val="0"/>
              </a:spcBef>
              <a:buFontTx/>
              <a:buNone/>
            </a:pPr>
            <a:r>
              <a:rPr lang="en-US" altLang="en-US" sz="2000" b="1" baseline="0">
                <a:cs typeface="Times New Roman" panose="02020603050405020304" pitchFamily="18" charset="0"/>
              </a:rPr>
              <a:t>[OH</a:t>
            </a:r>
            <a:r>
              <a:rPr lang="en-US" altLang="en-US" sz="2000" b="1">
                <a:cs typeface="Times New Roman" panose="02020603050405020304" pitchFamily="18" charset="0"/>
              </a:rPr>
              <a:t>-]</a:t>
            </a:r>
            <a:endParaRPr lang="en-US" altLang="en-US" sz="1100" baseline="0"/>
          </a:p>
          <a:p>
            <a:pPr>
              <a:spcBef>
                <a:spcPct val="0"/>
              </a:spcBef>
              <a:buFontTx/>
              <a:buNone/>
            </a:pPr>
            <a:r>
              <a:rPr lang="en-US" altLang="en-US" sz="1500" baseline="0">
                <a:cs typeface="Times New Roman" panose="02020603050405020304" pitchFamily="18" charset="0"/>
              </a:rPr>
              <a:t>pOH = - log [OH</a:t>
            </a:r>
            <a:r>
              <a:rPr lang="en-US" altLang="en-US" sz="1500">
                <a:cs typeface="Times New Roman" panose="02020603050405020304" pitchFamily="18" charset="0"/>
              </a:rPr>
              <a:t>-]</a:t>
            </a:r>
            <a:endParaRPr lang="en-US" altLang="en-US" sz="1100" baseline="0"/>
          </a:p>
          <a:p>
            <a:pPr>
              <a:spcBef>
                <a:spcPct val="0"/>
              </a:spcBef>
              <a:buFontTx/>
              <a:buNone/>
            </a:pPr>
            <a:r>
              <a:rPr lang="en-US" altLang="en-US" sz="1500" baseline="0">
                <a:cs typeface="Times New Roman" panose="02020603050405020304" pitchFamily="18" charset="0"/>
              </a:rPr>
              <a:t>10 </a:t>
            </a:r>
            <a:r>
              <a:rPr lang="en-US" altLang="en-US" sz="1500">
                <a:cs typeface="Times New Roman" panose="02020603050405020304" pitchFamily="18" charset="0"/>
              </a:rPr>
              <a:t>- pOH  =</a:t>
            </a:r>
            <a:r>
              <a:rPr lang="en-US" altLang="en-US" sz="1500" baseline="0">
                <a:cs typeface="Times New Roman" panose="02020603050405020304" pitchFamily="18" charset="0"/>
              </a:rPr>
              <a:t>  [OH</a:t>
            </a:r>
            <a:r>
              <a:rPr lang="en-US" altLang="en-US" sz="1500">
                <a:cs typeface="Times New Roman" panose="02020603050405020304" pitchFamily="18" charset="0"/>
              </a:rPr>
              <a:t>-]</a:t>
            </a:r>
            <a:endParaRPr lang="en-US" altLang="en-US" sz="1100" baseline="0"/>
          </a:p>
          <a:p>
            <a:pPr>
              <a:spcBef>
                <a:spcPct val="0"/>
              </a:spcBef>
              <a:buFontTx/>
              <a:buNone/>
            </a:pPr>
            <a:r>
              <a:rPr lang="en-US" altLang="en-US" sz="2000" b="1" baseline="0">
                <a:cs typeface="Times New Roman" panose="02020603050405020304" pitchFamily="18" charset="0"/>
              </a:rPr>
              <a:t>pOH</a:t>
            </a:r>
            <a:endParaRPr lang="en-US" altLang="en-US" sz="1100" baseline="0"/>
          </a:p>
          <a:p>
            <a:pPr>
              <a:spcBef>
                <a:spcPct val="0"/>
              </a:spcBef>
              <a:buFontTx/>
              <a:buNone/>
            </a:pPr>
            <a:endParaRPr lang="en-US" altLang="en-US" sz="1800" baseline="0"/>
          </a:p>
        </p:txBody>
      </p:sp>
      <p:sp>
        <p:nvSpPr>
          <p:cNvPr id="71690" name="Text Box 9"/>
          <p:cNvSpPr txBox="1">
            <a:spLocks noChangeArrowheads="1"/>
          </p:cNvSpPr>
          <p:nvPr/>
        </p:nvSpPr>
        <p:spPr bwMode="auto">
          <a:xfrm>
            <a:off x="228600" y="2708275"/>
            <a:ext cx="1828800" cy="2171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baseline="0">
                <a:cs typeface="Times New Roman" panose="02020603050405020304" pitchFamily="18" charset="0"/>
              </a:rPr>
              <a:t>                 [H</a:t>
            </a:r>
            <a:r>
              <a:rPr lang="en-US" altLang="en-US" sz="2000" b="1">
                <a:cs typeface="Times New Roman" panose="02020603050405020304" pitchFamily="18" charset="0"/>
              </a:rPr>
              <a:t>+]</a:t>
            </a:r>
            <a:endParaRPr lang="en-US" altLang="en-US" sz="1100" baseline="0"/>
          </a:p>
          <a:p>
            <a:pPr>
              <a:spcBef>
                <a:spcPct val="0"/>
              </a:spcBef>
              <a:buFontTx/>
              <a:buNone/>
            </a:pPr>
            <a:r>
              <a:rPr lang="en-US" altLang="en-US" sz="1500" baseline="0">
                <a:cs typeface="Times New Roman" panose="02020603050405020304" pitchFamily="18" charset="0"/>
              </a:rPr>
              <a:t>pH = - log [H</a:t>
            </a:r>
            <a:r>
              <a:rPr lang="en-US" altLang="en-US" sz="1500">
                <a:cs typeface="Times New Roman" panose="02020603050405020304" pitchFamily="18" charset="0"/>
              </a:rPr>
              <a:t>+]</a:t>
            </a:r>
            <a:endParaRPr lang="en-US" altLang="en-US" sz="1100" baseline="0"/>
          </a:p>
          <a:p>
            <a:pPr>
              <a:spcBef>
                <a:spcPct val="0"/>
              </a:spcBef>
              <a:buFontTx/>
              <a:buNone/>
            </a:pPr>
            <a:r>
              <a:rPr lang="en-US" altLang="en-US" sz="1500" baseline="0">
                <a:cs typeface="Times New Roman" panose="02020603050405020304" pitchFamily="18" charset="0"/>
              </a:rPr>
              <a:t>10 </a:t>
            </a:r>
            <a:r>
              <a:rPr lang="en-US" altLang="en-US" sz="1500">
                <a:cs typeface="Times New Roman" panose="02020603050405020304" pitchFamily="18" charset="0"/>
              </a:rPr>
              <a:t>- pH  =</a:t>
            </a:r>
            <a:r>
              <a:rPr lang="en-US" altLang="en-US" sz="1500" baseline="0">
                <a:cs typeface="Times New Roman" panose="02020603050405020304" pitchFamily="18" charset="0"/>
              </a:rPr>
              <a:t>  [H</a:t>
            </a:r>
            <a:r>
              <a:rPr lang="en-US" altLang="en-US" sz="1500">
                <a:cs typeface="Times New Roman" panose="02020603050405020304" pitchFamily="18" charset="0"/>
              </a:rPr>
              <a:t>+]</a:t>
            </a:r>
            <a:endParaRPr lang="en-US" altLang="en-US" sz="1100" baseline="0"/>
          </a:p>
          <a:p>
            <a:pPr>
              <a:spcBef>
                <a:spcPct val="0"/>
              </a:spcBef>
              <a:buFontTx/>
              <a:buNone/>
            </a:pPr>
            <a:r>
              <a:rPr lang="en-US" altLang="en-US" sz="1600" b="1" baseline="0">
                <a:cs typeface="Times New Roman" panose="02020603050405020304" pitchFamily="18" charset="0"/>
              </a:rPr>
              <a:t>                </a:t>
            </a:r>
            <a:r>
              <a:rPr lang="en-US" altLang="en-US" sz="2000" b="1" baseline="0">
                <a:cs typeface="Times New Roman" panose="02020603050405020304" pitchFamily="18" charset="0"/>
              </a:rPr>
              <a:t>pH</a:t>
            </a:r>
            <a:endParaRPr lang="en-US" altLang="en-US" sz="1100" baseline="0"/>
          </a:p>
          <a:p>
            <a:pPr>
              <a:spcBef>
                <a:spcPct val="0"/>
              </a:spcBef>
              <a:buFontTx/>
              <a:buNone/>
            </a:pPr>
            <a:r>
              <a:rPr lang="en-US" altLang="en-US" sz="1400" baseline="0">
                <a:cs typeface="Times New Roman" panose="02020603050405020304" pitchFamily="18" charset="0"/>
              </a:rPr>
              <a:t> </a:t>
            </a:r>
            <a:endParaRPr lang="en-US" altLang="en-US" sz="1800" baseline="0"/>
          </a:p>
        </p:txBody>
      </p:sp>
      <p:sp>
        <p:nvSpPr>
          <p:cNvPr id="71691" name="Rectangle 12"/>
          <p:cNvSpPr>
            <a:spLocks noChangeArrowheads="1"/>
          </p:cNvSpPr>
          <p:nvPr/>
        </p:nvSpPr>
        <p:spPr bwMode="auto">
          <a:xfrm>
            <a:off x="2895600" y="381000"/>
            <a:ext cx="26035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u="sng" baseline="0">
                <a:cs typeface="Times New Roman" panose="02020603050405020304" pitchFamily="18" charset="0"/>
              </a:rPr>
              <a:t>pH Calculation Flow Chart </a:t>
            </a:r>
            <a:endParaRPr lang="en-US" altLang="en-US" sz="1100" baseline="0"/>
          </a:p>
          <a:p>
            <a:pPr>
              <a:spcBef>
                <a:spcPct val="0"/>
              </a:spcBef>
              <a:buFontTx/>
              <a:buNone/>
            </a:pPr>
            <a:endParaRPr lang="en-US" altLang="en-US" sz="1800" baseline="0"/>
          </a:p>
        </p:txBody>
      </p:sp>
      <p:sp>
        <p:nvSpPr>
          <p:cNvPr id="71692" name="Rectangle 13"/>
          <p:cNvSpPr>
            <a:spLocks noChangeArrowheads="1"/>
          </p:cNvSpPr>
          <p:nvPr/>
        </p:nvSpPr>
        <p:spPr bwMode="auto">
          <a:xfrm>
            <a:off x="0" y="1317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B3C774-03B1-46E3-8FDD-B2F765B3D3CF}" type="slidenum">
              <a:rPr lang="en-US" altLang="en-US" sz="1400" smtClean="0"/>
              <a:pPr>
                <a:spcBef>
                  <a:spcPct val="0"/>
                </a:spcBef>
                <a:buFontTx/>
                <a:buNone/>
              </a:pPr>
              <a:t>64</a:t>
            </a:fld>
            <a:endParaRPr lang="en-US" altLang="en-US" sz="1400" smtClean="0"/>
          </a:p>
        </p:txBody>
      </p:sp>
      <p:sp>
        <p:nvSpPr>
          <p:cNvPr id="72707" name="Rectangle 2"/>
          <p:cNvSpPr>
            <a:spLocks noGrp="1" noChangeArrowheads="1"/>
          </p:cNvSpPr>
          <p:nvPr>
            <p:ph type="title"/>
          </p:nvPr>
        </p:nvSpPr>
        <p:spPr/>
        <p:txBody>
          <a:bodyPr/>
          <a:lstStyle/>
          <a:p>
            <a:pPr eaLnBrk="1" hangingPunct="1"/>
            <a:r>
              <a:rPr lang="en-US" altLang="en-US" smtClean="0"/>
              <a:t>Example </a:t>
            </a:r>
          </a:p>
        </p:txBody>
      </p:sp>
      <p:sp>
        <p:nvSpPr>
          <p:cNvPr id="72708" name="Rectangle 3"/>
          <p:cNvSpPr>
            <a:spLocks noGrp="1" noChangeArrowheads="1"/>
          </p:cNvSpPr>
          <p:nvPr>
            <p:ph type="body" idx="1"/>
          </p:nvPr>
        </p:nvSpPr>
        <p:spPr/>
        <p:txBody>
          <a:bodyPr/>
          <a:lstStyle/>
          <a:p>
            <a:pPr eaLnBrk="1" hangingPunct="1"/>
            <a:r>
              <a:rPr lang="en-US" altLang="en-US" smtClean="0"/>
              <a:t>Calculate the K</a:t>
            </a:r>
            <a:r>
              <a:rPr lang="en-US" altLang="en-US" baseline="-25000" smtClean="0"/>
              <a:t>a</a:t>
            </a:r>
            <a:r>
              <a:rPr lang="en-US" altLang="en-US" smtClean="0"/>
              <a:t> for NH</a:t>
            </a:r>
            <a:r>
              <a:rPr lang="en-US" altLang="en-US" baseline="-25000" smtClean="0"/>
              <a:t>4</a:t>
            </a:r>
            <a:r>
              <a:rPr lang="en-US" altLang="en-US" baseline="30000" smtClean="0"/>
              <a:t>+</a:t>
            </a:r>
            <a:r>
              <a:rPr lang="en-US" altLang="en-US" smtClean="0"/>
              <a:t>  if K</a:t>
            </a:r>
            <a:r>
              <a:rPr lang="en-US" altLang="en-US" baseline="-25000" smtClean="0"/>
              <a:t>b </a:t>
            </a:r>
            <a:r>
              <a:rPr lang="en-US" altLang="en-US" smtClean="0"/>
              <a:t> for </a:t>
            </a:r>
          </a:p>
          <a:p>
            <a:pPr eaLnBrk="1" hangingPunct="1">
              <a:buFontTx/>
              <a:buNone/>
            </a:pPr>
            <a:r>
              <a:rPr lang="en-US" altLang="en-US" smtClean="0"/>
              <a:t>NH</a:t>
            </a:r>
            <a:r>
              <a:rPr lang="en-US" altLang="en-US" baseline="-25000" smtClean="0"/>
              <a:t>4</a:t>
            </a:r>
            <a:r>
              <a:rPr lang="en-US" altLang="en-US" baseline="30000" smtClean="0"/>
              <a:t>+</a:t>
            </a:r>
            <a:r>
              <a:rPr lang="en-US" altLang="en-US" smtClean="0"/>
              <a:t> = 1.8 x 10</a:t>
            </a:r>
            <a:r>
              <a:rPr lang="en-US" altLang="en-US" baseline="30000" smtClean="0"/>
              <a:t>-5</a:t>
            </a:r>
          </a:p>
          <a:p>
            <a:pPr eaLnBrk="1" hangingPunct="1">
              <a:buFontTx/>
              <a:buNone/>
            </a:pPr>
            <a:endParaRPr lang="en-US" altLang="en-US" baseline="30000" smtClean="0"/>
          </a:p>
          <a:p>
            <a:pPr eaLnBrk="1" hangingPunct="1">
              <a:buFontTx/>
              <a:buNone/>
            </a:pPr>
            <a:endParaRPr lang="en-US" altLang="en-US" baseline="30000" smtClean="0"/>
          </a:p>
          <a:p>
            <a:pPr eaLnBrk="1" hangingPunct="1">
              <a:buFontTx/>
              <a:buNone/>
            </a:pPr>
            <a:r>
              <a:rPr lang="en-US" altLang="en-US" smtClean="0"/>
              <a:t>K</a:t>
            </a:r>
            <a:r>
              <a:rPr lang="en-US" altLang="en-US" baseline="-25000" smtClean="0"/>
              <a:t>a </a:t>
            </a:r>
            <a:r>
              <a:rPr lang="en-US" altLang="en-US" smtClean="0"/>
              <a:t>NH</a:t>
            </a:r>
            <a:r>
              <a:rPr lang="en-US" altLang="en-US" baseline="-25000" smtClean="0"/>
              <a:t>4</a:t>
            </a:r>
            <a:r>
              <a:rPr lang="en-US" altLang="en-US" baseline="30000" smtClean="0"/>
              <a:t>+</a:t>
            </a:r>
            <a:r>
              <a:rPr lang="en-US" altLang="en-US" smtClean="0"/>
              <a:t> = K</a:t>
            </a:r>
            <a:r>
              <a:rPr lang="en-US" altLang="en-US" baseline="-25000" smtClean="0"/>
              <a:t>w </a:t>
            </a:r>
            <a:r>
              <a:rPr lang="en-US" altLang="en-US" smtClean="0"/>
              <a:t>/ K</a:t>
            </a:r>
            <a:r>
              <a:rPr lang="en-US" altLang="en-US" baseline="-25000" smtClean="0"/>
              <a:t>b </a:t>
            </a:r>
            <a:endParaRPr lang="en-US" altLang="en-US" smtClean="0"/>
          </a:p>
          <a:p>
            <a:pPr eaLnBrk="1" hangingPunct="1">
              <a:buFontTx/>
              <a:buNone/>
            </a:pPr>
            <a:endParaRPr lang="en-US" altLang="en-US" smtClean="0"/>
          </a:p>
          <a:p>
            <a:pPr eaLnBrk="1" hangingPunct="1">
              <a:buFontTx/>
              <a:buNone/>
            </a:pPr>
            <a:r>
              <a:rPr lang="en-US" altLang="en-US" smtClean="0"/>
              <a:t>K</a:t>
            </a:r>
            <a:r>
              <a:rPr lang="en-US" altLang="en-US" baseline="-25000" smtClean="0"/>
              <a:t>a </a:t>
            </a:r>
            <a:r>
              <a:rPr lang="en-US" altLang="en-US" smtClean="0"/>
              <a:t> = 1.0 x 10</a:t>
            </a:r>
            <a:r>
              <a:rPr lang="en-US" altLang="en-US" baseline="30000" smtClean="0"/>
              <a:t>-14</a:t>
            </a:r>
            <a:r>
              <a:rPr lang="en-US" altLang="en-US" smtClean="0"/>
              <a:t> / 1.8 x 10</a:t>
            </a:r>
            <a:r>
              <a:rPr lang="en-US" altLang="en-US" baseline="30000" smtClean="0"/>
              <a:t>-5</a:t>
            </a:r>
          </a:p>
          <a:p>
            <a:pPr eaLnBrk="1" hangingPunct="1">
              <a:buFontTx/>
              <a:buNone/>
            </a:pPr>
            <a:endParaRPr lang="en-US" altLang="en-US" baseline="30000" smtClean="0"/>
          </a:p>
          <a:p>
            <a:pPr eaLnBrk="1" hangingPunct="1">
              <a:buFontTx/>
              <a:buNone/>
            </a:pPr>
            <a:endParaRPr lang="en-US" altLang="en-US" baseline="-250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33445D-0A7E-44E5-8213-52A91CA0555E}" type="slidenum">
              <a:rPr lang="en-US" altLang="en-US" sz="1400" smtClean="0"/>
              <a:pPr>
                <a:spcBef>
                  <a:spcPct val="0"/>
                </a:spcBef>
                <a:buFontTx/>
                <a:buNone/>
              </a:pPr>
              <a:t>65</a:t>
            </a:fld>
            <a:endParaRPr lang="en-US" altLang="en-US" sz="1400" smtClean="0"/>
          </a:p>
        </p:txBody>
      </p:sp>
      <p:sp>
        <p:nvSpPr>
          <p:cNvPr id="73731" name="Rectangle 2"/>
          <p:cNvSpPr>
            <a:spLocks noGrp="1" noChangeArrowheads="1"/>
          </p:cNvSpPr>
          <p:nvPr>
            <p:ph type="title"/>
          </p:nvPr>
        </p:nvSpPr>
        <p:spPr/>
        <p:txBody>
          <a:bodyPr/>
          <a:lstStyle/>
          <a:p>
            <a:pPr eaLnBrk="1" hangingPunct="1"/>
            <a:r>
              <a:rPr lang="en-US" altLang="en-US" smtClean="0"/>
              <a:t>Lewis Acid’s </a:t>
            </a:r>
          </a:p>
        </p:txBody>
      </p:sp>
      <p:sp>
        <p:nvSpPr>
          <p:cNvPr id="73732" name="Rectangle 3"/>
          <p:cNvSpPr>
            <a:spLocks noGrp="1" noChangeArrowheads="1"/>
          </p:cNvSpPr>
          <p:nvPr>
            <p:ph type="body" idx="1"/>
          </p:nvPr>
        </p:nvSpPr>
        <p:spPr/>
        <p:txBody>
          <a:bodyPr/>
          <a:lstStyle/>
          <a:p>
            <a:pPr eaLnBrk="1" hangingPunct="1"/>
            <a:r>
              <a:rPr lang="en-US" altLang="en-US" smtClean="0"/>
              <a:t>Lewis Acid: a substance that accepts an electron pair </a:t>
            </a:r>
          </a:p>
          <a:p>
            <a:pPr eaLnBrk="1" hangingPunct="1"/>
            <a:endParaRPr lang="en-US" altLang="en-US" smtClean="0"/>
          </a:p>
          <a:p>
            <a:pPr eaLnBrk="1" hangingPunct="1"/>
            <a:r>
              <a:rPr lang="en-US" altLang="en-US" smtClean="0"/>
              <a:t>Lewis Base: a substance that donates and electron pair. </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FB85AE-3154-4513-89D8-42FA75D4EA5D}" type="slidenum">
              <a:rPr lang="en-US" altLang="en-US" sz="1400" smtClean="0"/>
              <a:pPr>
                <a:spcBef>
                  <a:spcPct val="0"/>
                </a:spcBef>
                <a:buFontTx/>
                <a:buNone/>
              </a:pPr>
              <a:t>66</a:t>
            </a:fld>
            <a:endParaRPr lang="en-US" altLang="en-US" sz="1400" smtClean="0"/>
          </a:p>
        </p:txBody>
      </p:sp>
      <p:sp>
        <p:nvSpPr>
          <p:cNvPr id="74755" name="Rectangle 2"/>
          <p:cNvSpPr>
            <a:spLocks noGrp="1" noChangeArrowheads="1"/>
          </p:cNvSpPr>
          <p:nvPr>
            <p:ph type="title"/>
          </p:nvPr>
        </p:nvSpPr>
        <p:spPr/>
        <p:txBody>
          <a:bodyPr/>
          <a:lstStyle/>
          <a:p>
            <a:pPr eaLnBrk="1" hangingPunct="1"/>
            <a:r>
              <a:rPr lang="en-US" altLang="en-US" smtClean="0"/>
              <a:t>Keeping it straight</a:t>
            </a:r>
          </a:p>
        </p:txBody>
      </p:sp>
      <p:graphicFrame>
        <p:nvGraphicFramePr>
          <p:cNvPr id="74790" name="Group 38"/>
          <p:cNvGraphicFramePr>
            <a:graphicFrameLocks noGrp="1"/>
          </p:cNvGraphicFramePr>
          <p:nvPr>
            <p:ph idx="1"/>
          </p:nvPr>
        </p:nvGraphicFramePr>
        <p:xfrm>
          <a:off x="457200" y="1600200"/>
          <a:ext cx="8229600" cy="54483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1318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Arial" charset="0"/>
                        </a:rPr>
                        <a:t>Model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Arial" charset="0"/>
                        </a:rPr>
                        <a:t>Definition of Acid </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Arial" charset="0"/>
                        </a:rPr>
                        <a:t>Definition of Base </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43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Arrehnius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r>
                        <a:rPr kumimoji="0" lang="en-US" sz="2800" b="0" i="0" u="none" strike="noStrike" cap="none" normalizeH="0" baseline="30000" smtClean="0">
                          <a:ln>
                            <a:noFill/>
                          </a:ln>
                          <a:solidFill>
                            <a:schemeClr val="tx1"/>
                          </a:solidFill>
                          <a:effectLst/>
                          <a:latin typeface="Arial" charset="0"/>
                        </a:rPr>
                        <a:t>+</a:t>
                      </a:r>
                      <a:r>
                        <a:rPr kumimoji="0" lang="en-US" sz="2800" b="0" i="0" u="none" strike="noStrike" cap="none" normalizeH="0" baseline="0" smtClean="0">
                          <a:ln>
                            <a:noFill/>
                          </a:ln>
                          <a:solidFill>
                            <a:schemeClr val="tx1"/>
                          </a:solidFill>
                          <a:effectLst/>
                          <a:latin typeface="Arial" charset="0"/>
                        </a:rPr>
                        <a:t> producer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 water</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OH</a:t>
                      </a:r>
                      <a:r>
                        <a:rPr kumimoji="0" lang="en-US" sz="2800" b="0" i="0" u="none" strike="noStrike" cap="none" normalizeH="0" baseline="3000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Producer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 water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Bronsted- Lowery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r>
                        <a:rPr kumimoji="0" lang="en-US" sz="2800" b="0" i="0" u="none" strike="noStrike" cap="none" normalizeH="0" baseline="30000" smtClean="0">
                          <a:ln>
                            <a:noFill/>
                          </a:ln>
                          <a:solidFill>
                            <a:schemeClr val="tx1"/>
                          </a:solidFill>
                          <a:effectLst/>
                          <a:latin typeface="Arial" charset="0"/>
                        </a:rPr>
                        <a:t>+</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donor</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r>
                        <a:rPr kumimoji="0" lang="en-US" sz="2800" b="0" i="0" u="none" strike="noStrike" cap="none" normalizeH="0" baseline="30000" smtClean="0">
                          <a:ln>
                            <a:noFill/>
                          </a:ln>
                          <a:solidFill>
                            <a:schemeClr val="tx1"/>
                          </a:solidFill>
                          <a:effectLst/>
                          <a:latin typeface="Arial" charset="0"/>
                        </a:rPr>
                        <a:t>+</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acceptor</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Lewis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Electron pair acceptor </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Electron pair donor</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294E2EB-DFDA-4BE8-BB7E-F0D43C5B7E3D}" type="slidenum">
              <a:rPr lang="en-US" altLang="en-US" sz="1400" smtClean="0"/>
              <a:pPr>
                <a:spcBef>
                  <a:spcPct val="0"/>
                </a:spcBef>
                <a:buFontTx/>
                <a:buNone/>
              </a:pPr>
              <a:t>67</a:t>
            </a:fld>
            <a:endParaRPr lang="en-US" altLang="en-US" sz="1400" smtClean="0"/>
          </a:p>
        </p:txBody>
      </p:sp>
      <p:sp>
        <p:nvSpPr>
          <p:cNvPr id="75779" name="Rectangle 2"/>
          <p:cNvSpPr>
            <a:spLocks noGrp="1" noChangeArrowheads="1"/>
          </p:cNvSpPr>
          <p:nvPr>
            <p:ph type="title"/>
          </p:nvPr>
        </p:nvSpPr>
        <p:spPr/>
        <p:txBody>
          <a:bodyPr/>
          <a:lstStyle/>
          <a:p>
            <a:pPr eaLnBrk="1" hangingPunct="1"/>
            <a:r>
              <a:rPr lang="en-US" altLang="en-US" smtClean="0"/>
              <a:t>Note</a:t>
            </a:r>
          </a:p>
        </p:txBody>
      </p:sp>
      <p:sp>
        <p:nvSpPr>
          <p:cNvPr id="75780" name="Rectangle 3"/>
          <p:cNvSpPr>
            <a:spLocks noGrp="1" noChangeArrowheads="1"/>
          </p:cNvSpPr>
          <p:nvPr>
            <p:ph type="body" idx="1"/>
          </p:nvPr>
        </p:nvSpPr>
        <p:spPr>
          <a:xfrm>
            <a:off x="457200" y="1219200"/>
            <a:ext cx="8229600" cy="4525963"/>
          </a:xfrm>
        </p:spPr>
        <p:txBody>
          <a:bodyPr/>
          <a:lstStyle/>
          <a:p>
            <a:pPr eaLnBrk="1" hangingPunct="1"/>
            <a:r>
              <a:rPr lang="en-US" altLang="en-US" smtClean="0"/>
              <a:t>Note: All Bronsted-Lowery base is a Lewis base </a:t>
            </a:r>
          </a:p>
          <a:p>
            <a:pPr eaLnBrk="1" hangingPunct="1"/>
            <a:r>
              <a:rPr lang="en-US" altLang="en-US" smtClean="0"/>
              <a:t>Not every Lewis base is a Bronsted-Lowery base, because a Lewis base can give a pair of electrons to H</a:t>
            </a:r>
            <a:r>
              <a:rPr lang="en-US" altLang="en-US" baseline="30000" smtClean="0"/>
              <a:t>+</a:t>
            </a:r>
            <a:r>
              <a:rPr lang="en-US" altLang="en-US" smtClean="0"/>
              <a:t> or any other molecule that can accept them. </a:t>
            </a:r>
            <a:endParaRPr lang="en-US" altLang="en-US" baseline="30000" smtClean="0"/>
          </a:p>
          <a:p>
            <a:pPr eaLnBrk="1" hangingPunct="1"/>
            <a:endParaRPr lang="en-US" altLang="en-US" baseline="30000" smtClean="0"/>
          </a:p>
          <a:p>
            <a:pPr eaLnBrk="1" hangingPunct="1">
              <a:buFontTx/>
              <a:buNone/>
            </a:pPr>
            <a:endParaRPr lang="en-US" altLang="en-US" baseline="30000" smtClean="0"/>
          </a:p>
        </p:txBody>
      </p:sp>
      <p:pic>
        <p:nvPicPr>
          <p:cNvPr id="75781" name="Picture 5" descr="Lewi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67200"/>
            <a:ext cx="5486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EB45EC-0A76-4827-A243-7101B49B7AE4}" type="slidenum">
              <a:rPr lang="en-US" altLang="en-US" sz="1400" smtClean="0"/>
              <a:pPr>
                <a:spcBef>
                  <a:spcPct val="0"/>
                </a:spcBef>
                <a:buFontTx/>
                <a:buNone/>
              </a:pPr>
              <a:t>68</a:t>
            </a:fld>
            <a:endParaRPr lang="en-US" altLang="en-US" sz="1400" smtClean="0"/>
          </a:p>
        </p:txBody>
      </p:sp>
      <p:sp>
        <p:nvSpPr>
          <p:cNvPr id="76803" name="Rectangle 2"/>
          <p:cNvSpPr>
            <a:spLocks noGrp="1" noChangeArrowheads="1"/>
          </p:cNvSpPr>
          <p:nvPr>
            <p:ph type="title"/>
          </p:nvPr>
        </p:nvSpPr>
        <p:spPr/>
        <p:txBody>
          <a:bodyPr/>
          <a:lstStyle/>
          <a:p>
            <a:pPr eaLnBrk="1" hangingPunct="1"/>
            <a:r>
              <a:rPr lang="en-US" altLang="en-US" sz="4000" smtClean="0"/>
              <a:t>Another example to convince you </a:t>
            </a:r>
          </a:p>
        </p:txBody>
      </p:sp>
      <p:sp>
        <p:nvSpPr>
          <p:cNvPr id="76804" name="Rectangle 3"/>
          <p:cNvSpPr>
            <a:spLocks noGrp="1" noChangeArrowheads="1"/>
          </p:cNvSpPr>
          <p:nvPr>
            <p:ph type="body" idx="1"/>
          </p:nvPr>
        </p:nvSpPr>
        <p:spPr/>
        <p:txBody>
          <a:bodyPr/>
          <a:lstStyle/>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r>
              <a:rPr lang="en-US" altLang="en-US" sz="3000" smtClean="0"/>
              <a:t>Brønsted-Lowry acid-base reaction = donation and acceptance of a proton </a:t>
            </a:r>
          </a:p>
          <a:p>
            <a:pPr eaLnBrk="1" hangingPunct="1">
              <a:lnSpc>
                <a:spcPct val="90000"/>
              </a:lnSpc>
              <a:buFontTx/>
              <a:buNone/>
            </a:pPr>
            <a:endParaRPr lang="en-US" altLang="en-US" sz="3000" smtClean="0"/>
          </a:p>
          <a:p>
            <a:pPr eaLnBrk="1" hangingPunct="1">
              <a:lnSpc>
                <a:spcPct val="90000"/>
              </a:lnSpc>
            </a:pPr>
            <a:r>
              <a:rPr lang="en-US" altLang="en-US" sz="3000" smtClean="0"/>
              <a:t>Lewis base (OH</a:t>
            </a:r>
            <a:r>
              <a:rPr lang="en-US" altLang="en-US" sz="3000" baseline="30000" smtClean="0"/>
              <a:t>1-</a:t>
            </a:r>
            <a:r>
              <a:rPr lang="en-US" altLang="en-US" sz="3000" smtClean="0"/>
              <a:t>) =  hydroxide ion donates a pair of electrons for covalent bond formation, Lewis acid (H</a:t>
            </a:r>
            <a:r>
              <a:rPr lang="en-US" altLang="en-US" sz="3000" baseline="30000" smtClean="0"/>
              <a:t>+</a:t>
            </a:r>
            <a:r>
              <a:rPr lang="en-US" altLang="en-US" sz="3000" smtClean="0"/>
              <a:t> ) = accepts the pair of electrons.</a:t>
            </a:r>
          </a:p>
        </p:txBody>
      </p:sp>
      <p:pic>
        <p:nvPicPr>
          <p:cNvPr id="76805" name="Picture 5" descr="img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16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9AA5C5-4799-4D97-AF90-A77EA435F265}" type="slidenum">
              <a:rPr lang="en-US" altLang="en-US" sz="1400" smtClean="0"/>
              <a:pPr>
                <a:spcBef>
                  <a:spcPct val="0"/>
                </a:spcBef>
                <a:buFontTx/>
                <a:buNone/>
              </a:pPr>
              <a:t>69</a:t>
            </a:fld>
            <a:endParaRPr lang="en-US" altLang="en-US" sz="1400" smtClean="0"/>
          </a:p>
        </p:txBody>
      </p:sp>
      <p:sp>
        <p:nvSpPr>
          <p:cNvPr id="77827" name="Rectangle 2"/>
          <p:cNvSpPr>
            <a:spLocks noGrp="1" noChangeArrowheads="1"/>
          </p:cNvSpPr>
          <p:nvPr>
            <p:ph type="title"/>
          </p:nvPr>
        </p:nvSpPr>
        <p:spPr/>
        <p:txBody>
          <a:bodyPr/>
          <a:lstStyle/>
          <a:p>
            <a:pPr eaLnBrk="1" hangingPunct="1"/>
            <a:r>
              <a:rPr lang="en-US" altLang="en-US" sz="4000" smtClean="0"/>
              <a:t>Lewis Example </a:t>
            </a:r>
            <a:br>
              <a:rPr lang="en-US" altLang="en-US" sz="4000" smtClean="0"/>
            </a:br>
            <a:r>
              <a:rPr lang="en-US" altLang="en-US" sz="4000" smtClean="0"/>
              <a:t> </a:t>
            </a:r>
          </a:p>
        </p:txBody>
      </p:sp>
      <p:sp>
        <p:nvSpPr>
          <p:cNvPr id="77828" name="Rectangle 3"/>
          <p:cNvSpPr>
            <a:spLocks noGrp="1" noChangeArrowheads="1"/>
          </p:cNvSpPr>
          <p:nvPr>
            <p:ph type="body" idx="1"/>
          </p:nvPr>
        </p:nvSpPr>
        <p:spPr/>
        <p:txBody>
          <a:bodyPr/>
          <a:lstStyle/>
          <a:p>
            <a:pPr eaLnBrk="1" hangingPunct="1">
              <a:buFontTx/>
              <a:buNone/>
            </a:pPr>
            <a:r>
              <a:rPr lang="en-US" altLang="en-US" smtClean="0"/>
              <a:t>For each rxn identify the Lewis acid and base. </a:t>
            </a:r>
          </a:p>
          <a:p>
            <a:pPr eaLnBrk="1" hangingPunct="1">
              <a:buFontTx/>
              <a:buNone/>
            </a:pPr>
            <a:endParaRPr lang="en-US" altLang="en-US" smtClean="0"/>
          </a:p>
          <a:p>
            <a:pPr eaLnBrk="1" hangingPunct="1">
              <a:buFontTx/>
              <a:buNone/>
            </a:pPr>
            <a:r>
              <a:rPr lang="en-US" altLang="en-US" smtClean="0"/>
              <a:t>Ni</a:t>
            </a:r>
            <a:r>
              <a:rPr lang="en-US" altLang="en-US" baseline="-25000" smtClean="0"/>
              <a:t>2</a:t>
            </a:r>
            <a:r>
              <a:rPr lang="en-US" altLang="en-US" baseline="30000" smtClean="0"/>
              <a:t>+ </a:t>
            </a:r>
            <a:r>
              <a:rPr lang="en-US" altLang="en-US" smtClean="0"/>
              <a:t>+ 6NH</a:t>
            </a:r>
            <a:r>
              <a:rPr lang="en-US" altLang="en-US" baseline="-25000" smtClean="0"/>
              <a:t>3 </a:t>
            </a:r>
            <a:r>
              <a:rPr lang="en-US" altLang="en-US" smtClean="0">
                <a:cs typeface="Arial" panose="020B0604020202020204" pitchFamily="34" charset="0"/>
              </a:rPr>
              <a:t>→ Ni(NH</a:t>
            </a:r>
            <a:r>
              <a:rPr lang="en-US" altLang="en-US" baseline="-25000" smtClean="0">
                <a:cs typeface="Arial" panose="020B0604020202020204" pitchFamily="34" charset="0"/>
              </a:rPr>
              <a:t>3</a:t>
            </a:r>
            <a:r>
              <a:rPr lang="en-US" altLang="en-US" smtClean="0">
                <a:cs typeface="Arial" panose="020B0604020202020204" pitchFamily="34" charset="0"/>
              </a:rPr>
              <a:t>)</a:t>
            </a:r>
            <a:r>
              <a:rPr lang="en-US" altLang="en-US" baseline="-25000" smtClean="0">
                <a:cs typeface="Arial" panose="020B0604020202020204" pitchFamily="34" charset="0"/>
              </a:rPr>
              <a:t>6</a:t>
            </a:r>
            <a:r>
              <a:rPr lang="en-US" altLang="en-US" baseline="30000" smtClean="0">
                <a:cs typeface="Arial" panose="020B0604020202020204" pitchFamily="34" charset="0"/>
              </a:rPr>
              <a:t>2+</a:t>
            </a:r>
          </a:p>
          <a:p>
            <a:pPr eaLnBrk="1" hangingPunct="1">
              <a:buFontTx/>
              <a:buNone/>
            </a:pPr>
            <a:endParaRPr lang="en-US" altLang="en-US" baseline="30000" smtClean="0">
              <a:cs typeface="Arial" panose="020B0604020202020204" pitchFamily="34" charset="0"/>
            </a:endParaRPr>
          </a:p>
          <a:p>
            <a:pPr eaLnBrk="1" hangingPunct="1">
              <a:buFontTx/>
              <a:buNone/>
            </a:pPr>
            <a:r>
              <a:rPr lang="en-US" altLang="en-US" smtClean="0">
                <a:cs typeface="Arial" panose="020B0604020202020204" pitchFamily="34" charset="0"/>
              </a:rPr>
              <a:t>H</a:t>
            </a:r>
            <a:r>
              <a:rPr lang="en-US" altLang="en-US" baseline="30000" smtClean="0">
                <a:cs typeface="Arial" panose="020B0604020202020204" pitchFamily="34" charset="0"/>
              </a:rPr>
              <a:t>+</a:t>
            </a:r>
            <a:r>
              <a:rPr lang="en-US" altLang="en-US" smtClean="0">
                <a:cs typeface="Arial" panose="020B0604020202020204" pitchFamily="34" charset="0"/>
              </a:rPr>
              <a:t> + H</a:t>
            </a:r>
            <a:r>
              <a:rPr lang="en-US" altLang="en-US" baseline="-25000" smtClean="0">
                <a:cs typeface="Arial" panose="020B0604020202020204" pitchFamily="34" charset="0"/>
              </a:rPr>
              <a:t>2</a:t>
            </a:r>
            <a:r>
              <a:rPr lang="en-US" altLang="en-US" smtClean="0">
                <a:cs typeface="Arial" panose="020B0604020202020204" pitchFamily="34" charset="0"/>
              </a:rPr>
              <a:t>O ↔ H</a:t>
            </a:r>
            <a:r>
              <a:rPr lang="en-US" altLang="en-US" baseline="-25000" smtClean="0">
                <a:cs typeface="Arial" panose="020B0604020202020204" pitchFamily="34" charset="0"/>
              </a:rPr>
              <a:t>3</a:t>
            </a:r>
            <a:r>
              <a:rPr lang="en-US" altLang="en-US" smtClean="0">
                <a:cs typeface="Arial" panose="020B0604020202020204" pitchFamily="34" charset="0"/>
              </a:rPr>
              <a:t>O</a:t>
            </a:r>
            <a:r>
              <a:rPr lang="en-US" altLang="en-US" baseline="30000" smtClean="0">
                <a:cs typeface="Arial" panose="020B0604020202020204" pitchFamily="34" charset="0"/>
              </a:rPr>
              <a:t>+</a:t>
            </a:r>
            <a:endParaRPr lang="en-US" altLang="en-US"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6DCCB8-9C2D-494D-9D8C-E7A336B759F6}" type="slidenum">
              <a:rPr lang="en-US" altLang="en-US" sz="1400" smtClean="0"/>
              <a:pPr>
                <a:spcBef>
                  <a:spcPct val="0"/>
                </a:spcBef>
                <a:buFontTx/>
                <a:buNone/>
              </a:pPr>
              <a:t>7</a:t>
            </a:fld>
            <a:endParaRPr lang="en-US" altLang="en-US" sz="1400" smtClean="0"/>
          </a:p>
        </p:txBody>
      </p:sp>
      <p:sp>
        <p:nvSpPr>
          <p:cNvPr id="10243" name="Rectangle 2"/>
          <p:cNvSpPr>
            <a:spLocks noGrp="1" noChangeArrowheads="1"/>
          </p:cNvSpPr>
          <p:nvPr>
            <p:ph type="title"/>
          </p:nvPr>
        </p:nvSpPr>
        <p:spPr/>
        <p:txBody>
          <a:bodyPr/>
          <a:lstStyle/>
          <a:p>
            <a:pPr eaLnBrk="1" hangingPunct="1"/>
            <a:r>
              <a:rPr lang="en-US" altLang="en-US" smtClean="0"/>
              <a:t>Example </a:t>
            </a:r>
          </a:p>
        </p:txBody>
      </p:sp>
      <p:sp>
        <p:nvSpPr>
          <p:cNvPr id="10244" name="Rectangle 3"/>
          <p:cNvSpPr>
            <a:spLocks noGrp="1" noChangeArrowheads="1"/>
          </p:cNvSpPr>
          <p:nvPr>
            <p:ph type="body" idx="1"/>
          </p:nvPr>
        </p:nvSpPr>
        <p:spPr>
          <a:xfrm>
            <a:off x="457200" y="1600200"/>
            <a:ext cx="8534400" cy="4525963"/>
          </a:xfrm>
        </p:spPr>
        <p:txBody>
          <a:bodyPr/>
          <a:lstStyle/>
          <a:p>
            <a:pPr eaLnBrk="1" hangingPunct="1">
              <a:lnSpc>
                <a:spcPct val="90000"/>
              </a:lnSpc>
            </a:pPr>
            <a:r>
              <a:rPr lang="en-US" altLang="en-US" smtClean="0">
                <a:solidFill>
                  <a:srgbClr val="0033CC"/>
                </a:solidFill>
              </a:rPr>
              <a:t>NH</a:t>
            </a:r>
            <a:r>
              <a:rPr lang="en-US" altLang="en-US" baseline="-25000" smtClean="0">
                <a:solidFill>
                  <a:srgbClr val="0033CC"/>
                </a:solidFill>
              </a:rPr>
              <a:t>3</a:t>
            </a:r>
            <a:r>
              <a:rPr lang="en-US" altLang="en-US" smtClean="0">
                <a:solidFill>
                  <a:srgbClr val="0033CC"/>
                </a:solidFill>
              </a:rPr>
              <a:t> (aq)</a:t>
            </a:r>
            <a:r>
              <a:rPr lang="en-US" altLang="en-US" smtClean="0"/>
              <a:t> + </a:t>
            </a:r>
            <a:r>
              <a:rPr lang="en-US" altLang="en-US" smtClean="0">
                <a:solidFill>
                  <a:srgbClr val="CC0000"/>
                </a:solidFill>
              </a:rPr>
              <a:t>H</a:t>
            </a:r>
            <a:r>
              <a:rPr lang="en-US" altLang="en-US" baseline="-25000" smtClean="0">
                <a:solidFill>
                  <a:srgbClr val="CC0000"/>
                </a:solidFill>
              </a:rPr>
              <a:t>2</a:t>
            </a:r>
            <a:r>
              <a:rPr lang="en-US" altLang="en-US" smtClean="0">
                <a:solidFill>
                  <a:srgbClr val="CC0000"/>
                </a:solidFill>
              </a:rPr>
              <a:t>0 (l)</a:t>
            </a:r>
            <a:r>
              <a:rPr lang="en-US" altLang="en-US" smtClean="0"/>
              <a:t> </a:t>
            </a:r>
            <a:r>
              <a:rPr lang="en-US" altLang="en-US" smtClean="0">
                <a:sym typeface="Wingdings" panose="05000000000000000000" pitchFamily="2" charset="2"/>
              </a:rPr>
              <a:t> </a:t>
            </a:r>
            <a:r>
              <a:rPr lang="en-US" altLang="en-US" smtClean="0">
                <a:solidFill>
                  <a:srgbClr val="CC0000"/>
                </a:solidFill>
                <a:sym typeface="Wingdings" panose="05000000000000000000" pitchFamily="2" charset="2"/>
              </a:rPr>
              <a:t>NH</a:t>
            </a:r>
            <a:r>
              <a:rPr lang="en-US" altLang="en-US" baseline="-25000" smtClean="0">
                <a:solidFill>
                  <a:srgbClr val="CC0000"/>
                </a:solidFill>
                <a:sym typeface="Wingdings" panose="05000000000000000000" pitchFamily="2" charset="2"/>
              </a:rPr>
              <a:t>4</a:t>
            </a:r>
            <a:r>
              <a:rPr lang="en-US" altLang="en-US" baseline="30000" smtClean="0">
                <a:solidFill>
                  <a:srgbClr val="CC0000"/>
                </a:solidFill>
                <a:sym typeface="Wingdings" panose="05000000000000000000" pitchFamily="2" charset="2"/>
              </a:rPr>
              <a:t>+</a:t>
            </a:r>
            <a:r>
              <a:rPr lang="en-US" altLang="en-US" smtClean="0">
                <a:solidFill>
                  <a:srgbClr val="CC0000"/>
                </a:solidFill>
                <a:sym typeface="Wingdings" panose="05000000000000000000" pitchFamily="2" charset="2"/>
              </a:rPr>
              <a:t> (aq)</a:t>
            </a:r>
            <a:r>
              <a:rPr lang="en-US" altLang="en-US" smtClean="0">
                <a:sym typeface="Wingdings" panose="05000000000000000000" pitchFamily="2" charset="2"/>
              </a:rPr>
              <a:t> + </a:t>
            </a:r>
            <a:r>
              <a:rPr lang="en-US" altLang="en-US" smtClean="0">
                <a:solidFill>
                  <a:srgbClr val="0033CC"/>
                </a:solidFill>
                <a:sym typeface="Wingdings" panose="05000000000000000000" pitchFamily="2" charset="2"/>
              </a:rPr>
              <a:t>OH</a:t>
            </a:r>
            <a:r>
              <a:rPr lang="en-US" altLang="en-US" baseline="30000" smtClean="0">
                <a:solidFill>
                  <a:srgbClr val="0033CC"/>
                </a:solidFill>
                <a:sym typeface="Wingdings" panose="05000000000000000000" pitchFamily="2" charset="2"/>
              </a:rPr>
              <a:t>-</a:t>
            </a:r>
            <a:r>
              <a:rPr lang="en-US" altLang="en-US" smtClean="0">
                <a:solidFill>
                  <a:srgbClr val="0033CC"/>
                </a:solidFill>
                <a:sym typeface="Wingdings" panose="05000000000000000000" pitchFamily="2" charset="2"/>
              </a:rPr>
              <a:t> (aq)</a:t>
            </a:r>
          </a:p>
          <a:p>
            <a:pPr eaLnBrk="1" hangingPunct="1">
              <a:lnSpc>
                <a:spcPct val="90000"/>
              </a:lnSpc>
              <a:buFontTx/>
              <a:buNone/>
            </a:pPr>
            <a:r>
              <a:rPr lang="en-US" altLang="en-US" smtClean="0">
                <a:solidFill>
                  <a:srgbClr val="0033CC"/>
                </a:solidFill>
                <a:sym typeface="Wingdings" panose="05000000000000000000" pitchFamily="2" charset="2"/>
              </a:rPr>
              <a:t>   base           </a:t>
            </a:r>
            <a:r>
              <a:rPr lang="en-US" altLang="en-US" smtClean="0">
                <a:solidFill>
                  <a:srgbClr val="CC0000"/>
                </a:solidFill>
                <a:sym typeface="Wingdings" panose="05000000000000000000" pitchFamily="2" charset="2"/>
              </a:rPr>
              <a:t>acid          conj. acid   </a:t>
            </a:r>
            <a:r>
              <a:rPr lang="en-US" altLang="en-US" smtClean="0">
                <a:solidFill>
                  <a:srgbClr val="0033CC"/>
                </a:solidFill>
                <a:sym typeface="Wingdings" panose="05000000000000000000" pitchFamily="2" charset="2"/>
              </a:rPr>
              <a:t>conj base</a:t>
            </a:r>
          </a:p>
          <a:p>
            <a:pPr eaLnBrk="1" hangingPunct="1">
              <a:lnSpc>
                <a:spcPct val="90000"/>
              </a:lnSpc>
              <a:buFontTx/>
              <a:buNone/>
            </a:pPr>
            <a:endParaRPr lang="en-US" altLang="en-US" smtClean="0">
              <a:solidFill>
                <a:srgbClr val="0033CC"/>
              </a:solidFill>
              <a:sym typeface="Wingdings" panose="05000000000000000000" pitchFamily="2" charset="2"/>
            </a:endParaRPr>
          </a:p>
          <a:p>
            <a:pPr eaLnBrk="1" hangingPunct="1">
              <a:lnSpc>
                <a:spcPct val="90000"/>
              </a:lnSpc>
            </a:pPr>
            <a:r>
              <a:rPr lang="en-US" altLang="en-US" smtClean="0">
                <a:sym typeface="Wingdings" panose="05000000000000000000" pitchFamily="2" charset="2"/>
              </a:rPr>
              <a:t>Equilibrium will favor the formation of the weaker acid and the weaker base.</a:t>
            </a:r>
          </a:p>
          <a:p>
            <a:pPr eaLnBrk="1" hangingPunct="1">
              <a:lnSpc>
                <a:spcPct val="90000"/>
              </a:lnSpc>
              <a:buFontTx/>
              <a:buNone/>
            </a:pPr>
            <a:r>
              <a:rPr lang="en-US" altLang="en-US" smtClean="0">
                <a:sym typeface="Wingdings" panose="05000000000000000000" pitchFamily="2" charset="2"/>
              </a:rPr>
              <a:t> </a:t>
            </a:r>
          </a:p>
          <a:p>
            <a:pPr eaLnBrk="1" hangingPunct="1">
              <a:lnSpc>
                <a:spcPct val="90000"/>
              </a:lnSpc>
            </a:pPr>
            <a:r>
              <a:rPr lang="en-US" altLang="en-US" smtClean="0">
                <a:sym typeface="Wingdings" panose="05000000000000000000" pitchFamily="2" charset="2"/>
              </a:rPr>
              <a:t>In this rxn the [NH</a:t>
            </a:r>
            <a:r>
              <a:rPr lang="en-US" altLang="en-US" baseline="-25000" smtClean="0">
                <a:sym typeface="Wingdings" panose="05000000000000000000" pitchFamily="2" charset="2"/>
              </a:rPr>
              <a:t>4</a:t>
            </a:r>
            <a:r>
              <a:rPr lang="en-US" altLang="en-US" smtClean="0">
                <a:sym typeface="Wingdings" panose="05000000000000000000" pitchFamily="2" charset="2"/>
              </a:rPr>
              <a:t>] and [OH</a:t>
            </a:r>
            <a:r>
              <a:rPr lang="en-US" altLang="en-US" baseline="30000" smtClean="0">
                <a:sym typeface="Wingdings" panose="05000000000000000000" pitchFamily="2" charset="2"/>
              </a:rPr>
              <a:t>-</a:t>
            </a:r>
            <a:r>
              <a:rPr lang="en-US" altLang="en-US" smtClean="0">
                <a:sym typeface="Wingdings" panose="05000000000000000000" pitchFamily="2" charset="2"/>
              </a:rPr>
              <a:t> ] will be low because they are the stronger acid and base. </a:t>
            </a:r>
          </a:p>
          <a:p>
            <a:pPr eaLnBrk="1" hangingPunct="1">
              <a:lnSpc>
                <a:spcPct val="90000"/>
              </a:lnSpc>
              <a:buFontTx/>
              <a:buNone/>
            </a:pPr>
            <a:endParaRPr lang="en-US" alt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3CF58D-BBD1-4A0D-ACAA-8D4F854E2FBE}" type="slidenum">
              <a:rPr lang="en-US" altLang="en-US" sz="1400" smtClean="0"/>
              <a:pPr>
                <a:spcBef>
                  <a:spcPct val="0"/>
                </a:spcBef>
                <a:buFontTx/>
                <a:buNone/>
              </a:pPr>
              <a:t>70</a:t>
            </a:fld>
            <a:endParaRPr lang="en-US" altLang="en-US" sz="1400" smtClean="0"/>
          </a:p>
        </p:txBody>
      </p:sp>
      <p:sp>
        <p:nvSpPr>
          <p:cNvPr id="78851" name="Rectangle 2"/>
          <p:cNvSpPr>
            <a:spLocks noGrp="1" noChangeArrowheads="1"/>
          </p:cNvSpPr>
          <p:nvPr>
            <p:ph type="title"/>
          </p:nvPr>
        </p:nvSpPr>
        <p:spPr/>
        <p:txBody>
          <a:bodyPr/>
          <a:lstStyle/>
          <a:p>
            <a:pPr eaLnBrk="1" hangingPunct="1"/>
            <a:r>
              <a:rPr lang="en-US" altLang="en-US" sz="4000" smtClean="0"/>
              <a:t/>
            </a:r>
            <a:br>
              <a:rPr lang="en-US" altLang="en-US" sz="4000" smtClean="0"/>
            </a:br>
            <a:r>
              <a:rPr lang="en-US" altLang="en-US" sz="4000" smtClean="0"/>
              <a:t>Answer </a:t>
            </a:r>
            <a:br>
              <a:rPr lang="en-US" altLang="en-US" sz="4000" smtClean="0"/>
            </a:br>
            <a:r>
              <a:rPr lang="en-US" altLang="en-US" sz="4000" smtClean="0"/>
              <a:t/>
            </a:r>
            <a:br>
              <a:rPr lang="en-US" altLang="en-US" sz="4000" smtClean="0"/>
            </a:br>
            <a:endParaRPr lang="en-US" altLang="en-US" sz="4000" smtClean="0"/>
          </a:p>
        </p:txBody>
      </p:sp>
      <p:sp>
        <p:nvSpPr>
          <p:cNvPr id="78852" name="Rectangle 3"/>
          <p:cNvSpPr>
            <a:spLocks noGrp="1" noChangeArrowheads="1"/>
          </p:cNvSpPr>
          <p:nvPr>
            <p:ph type="body" idx="1"/>
          </p:nvPr>
        </p:nvSpPr>
        <p:spPr/>
        <p:txBody>
          <a:bodyPr/>
          <a:lstStyle/>
          <a:p>
            <a:pPr eaLnBrk="1" hangingPunct="1"/>
            <a:r>
              <a:rPr lang="en-US" altLang="en-US" smtClean="0"/>
              <a:t>A: each NH</a:t>
            </a:r>
            <a:r>
              <a:rPr lang="en-US" altLang="en-US" baseline="-25000" smtClean="0"/>
              <a:t>3 </a:t>
            </a:r>
            <a:r>
              <a:rPr lang="en-US" altLang="en-US" smtClean="0"/>
              <a:t>(Lewis acid)  accepts an electron pair to Ni</a:t>
            </a:r>
            <a:r>
              <a:rPr lang="en-US" altLang="en-US" baseline="-25000" smtClean="0"/>
              <a:t>2</a:t>
            </a:r>
            <a:r>
              <a:rPr lang="en-US" altLang="en-US" baseline="30000" smtClean="0"/>
              <a:t>+ </a:t>
            </a:r>
            <a:r>
              <a:rPr lang="en-US" altLang="en-US" smtClean="0"/>
              <a:t>(Lewis Base)</a:t>
            </a:r>
          </a:p>
          <a:p>
            <a:pPr eaLnBrk="1" hangingPunct="1"/>
            <a:endParaRPr lang="en-US" altLang="en-US" smtClean="0"/>
          </a:p>
          <a:p>
            <a:pPr eaLnBrk="1" hangingPunct="1"/>
            <a:endParaRPr lang="en-US" altLang="en-US" smtClean="0"/>
          </a:p>
          <a:p>
            <a:pPr eaLnBrk="1" hangingPunct="1"/>
            <a:r>
              <a:rPr lang="en-US" altLang="en-US" smtClean="0"/>
              <a:t>B: The proton (H</a:t>
            </a:r>
            <a:r>
              <a:rPr lang="en-US" altLang="en-US" baseline="30000" smtClean="0"/>
              <a:t>+</a:t>
            </a:r>
            <a:r>
              <a:rPr lang="en-US" altLang="en-US" smtClean="0"/>
              <a:t>)  is the Lewis acid and the water is the Lewis base.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B18B60-7025-4B71-9807-DF23E2C4AA44}" type="slidenum">
              <a:rPr lang="en-US" altLang="en-US" sz="1400" smtClean="0"/>
              <a:pPr>
                <a:spcBef>
                  <a:spcPct val="0"/>
                </a:spcBef>
                <a:buFontTx/>
                <a:buNone/>
              </a:pPr>
              <a:t>71</a:t>
            </a:fld>
            <a:endParaRPr lang="en-US" altLang="en-US" sz="1400" smtClean="0"/>
          </a:p>
        </p:txBody>
      </p:sp>
      <p:sp>
        <p:nvSpPr>
          <p:cNvPr id="79875" name="Rectangle 2"/>
          <p:cNvSpPr>
            <a:spLocks noGrp="1" noChangeArrowheads="1"/>
          </p:cNvSpPr>
          <p:nvPr>
            <p:ph type="title"/>
          </p:nvPr>
        </p:nvSpPr>
        <p:spPr/>
        <p:txBody>
          <a:bodyPr/>
          <a:lstStyle/>
          <a:p>
            <a:pPr eaLnBrk="1" hangingPunct="1"/>
            <a:r>
              <a:rPr lang="en-US" altLang="en-US" smtClean="0"/>
              <a:t>Homework </a:t>
            </a:r>
          </a:p>
        </p:txBody>
      </p:sp>
      <p:sp>
        <p:nvSpPr>
          <p:cNvPr id="79876" name="Rectangle 3"/>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  75, 81 a, 123, 124, 125, 128</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89A0A0-D910-48D5-B97E-2F40351863E2}" type="slidenum">
              <a:rPr lang="en-US" altLang="en-US" sz="1400" smtClean="0"/>
              <a:pPr>
                <a:spcBef>
                  <a:spcPct val="0"/>
                </a:spcBef>
                <a:buFontTx/>
                <a:buNone/>
              </a:pPr>
              <a:t>72</a:t>
            </a:fld>
            <a:endParaRPr lang="en-US" altLang="en-US" sz="1400" smtClean="0"/>
          </a:p>
        </p:txBody>
      </p:sp>
      <p:sp>
        <p:nvSpPr>
          <p:cNvPr id="81923" name="Rectangle 2"/>
          <p:cNvSpPr>
            <a:spLocks noGrp="1" noChangeArrowheads="1"/>
          </p:cNvSpPr>
          <p:nvPr>
            <p:ph type="title"/>
          </p:nvPr>
        </p:nvSpPr>
        <p:spPr/>
        <p:txBody>
          <a:bodyPr/>
          <a:lstStyle/>
          <a:p>
            <a:pPr eaLnBrk="1" hangingPunct="1"/>
            <a:r>
              <a:rPr lang="en-US" altLang="en-US" smtClean="0"/>
              <a:t>Titration curves</a:t>
            </a:r>
          </a:p>
        </p:txBody>
      </p:sp>
      <p:sp>
        <p:nvSpPr>
          <p:cNvPr id="81924" name="Rectangle 3"/>
          <p:cNvSpPr>
            <a:spLocks noGrp="1" noChangeArrowheads="1"/>
          </p:cNvSpPr>
          <p:nvPr>
            <p:ph type="body" sz="half" idx="1"/>
          </p:nvPr>
        </p:nvSpPr>
        <p:spPr/>
        <p:txBody>
          <a:bodyPr/>
          <a:lstStyle/>
          <a:p>
            <a:pPr eaLnBrk="1" hangingPunct="1">
              <a:lnSpc>
                <a:spcPct val="90000"/>
              </a:lnSpc>
            </a:pPr>
            <a:r>
              <a:rPr lang="en-US" altLang="en-US" sz="2800" b="1" smtClean="0"/>
              <a:t>Titration curves are useful because they are good graphic representations of exactly what occurs during a titration process</a:t>
            </a:r>
            <a:r>
              <a:rPr lang="en-US" altLang="en-US" sz="2800" smtClean="0"/>
              <a:t> </a:t>
            </a:r>
          </a:p>
          <a:p>
            <a:pPr eaLnBrk="1" hangingPunct="1">
              <a:lnSpc>
                <a:spcPct val="90000"/>
              </a:lnSpc>
            </a:pPr>
            <a:endParaRPr lang="en-US" altLang="en-US" sz="2800" smtClean="0"/>
          </a:p>
          <a:p>
            <a:pPr eaLnBrk="1" hangingPunct="1">
              <a:lnSpc>
                <a:spcPct val="90000"/>
              </a:lnSpc>
            </a:pPr>
            <a:r>
              <a:rPr lang="en-US" altLang="en-US" sz="2800" smtClean="0">
                <a:hlinkClick r:id="rId2"/>
              </a:rPr>
              <a:t>Strong </a:t>
            </a:r>
            <a:endParaRPr lang="en-US" altLang="en-US" sz="2800" smtClean="0"/>
          </a:p>
          <a:p>
            <a:pPr eaLnBrk="1" hangingPunct="1">
              <a:lnSpc>
                <a:spcPct val="90000"/>
              </a:lnSpc>
            </a:pPr>
            <a:r>
              <a:rPr lang="en-US" altLang="en-US" sz="2800" smtClean="0">
                <a:hlinkClick r:id="rId2"/>
              </a:rPr>
              <a:t>Weak</a:t>
            </a:r>
            <a:r>
              <a:rPr lang="en-US" altLang="en-US" sz="2800" smtClean="0"/>
              <a:t> </a:t>
            </a:r>
          </a:p>
        </p:txBody>
      </p:sp>
      <p:sp>
        <p:nvSpPr>
          <p:cNvPr id="81925" name="Rectangle 4"/>
          <p:cNvSpPr>
            <a:spLocks noGrp="1" noChangeArrowheads="1"/>
          </p:cNvSpPr>
          <p:nvPr>
            <p:ph sz="half" idx="2"/>
          </p:nvPr>
        </p:nvSpPr>
        <p:spPr/>
        <p:txBody>
          <a:bodyPr/>
          <a:lstStyle/>
          <a:p>
            <a:pPr eaLnBrk="1" hangingPunct="1">
              <a:lnSpc>
                <a:spcPct val="90000"/>
              </a:lnSpc>
            </a:pPr>
            <a:endParaRPr lang="en-US" altLang="en-US" sz="2800" smtClean="0"/>
          </a:p>
        </p:txBody>
      </p:sp>
      <p:pic>
        <p:nvPicPr>
          <p:cNvPr id="81926" name="Picture 6" descr="saw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09800"/>
            <a:ext cx="51054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Acid Base Indicators </a:t>
            </a:r>
          </a:p>
        </p:txBody>
      </p:sp>
      <p:sp>
        <p:nvSpPr>
          <p:cNvPr id="3" name="Text Placeholder 2"/>
          <p:cNvSpPr>
            <a:spLocks noGrp="1"/>
          </p:cNvSpPr>
          <p:nvPr>
            <p:ph type="body" sz="half" idx="1"/>
          </p:nvPr>
        </p:nvSpPr>
        <p:spPr/>
        <p:txBody>
          <a:bodyPr/>
          <a:lstStyle/>
          <a:p>
            <a:pPr>
              <a:defRPr/>
            </a:pPr>
            <a:r>
              <a:rPr lang="en-US" sz="1500" dirty="0"/>
              <a:t>S</a:t>
            </a:r>
            <a:r>
              <a:rPr lang="en-US" sz="1500" dirty="0" smtClean="0"/>
              <a:t>trong </a:t>
            </a:r>
            <a:r>
              <a:rPr lang="en-US" sz="1500" dirty="0"/>
              <a:t>acid, the equivalence point occurs at pH 7.0. </a:t>
            </a:r>
            <a:endParaRPr lang="en-US" sz="1500" dirty="0" smtClean="0"/>
          </a:p>
          <a:p>
            <a:pPr>
              <a:defRPr/>
            </a:pPr>
            <a:r>
              <a:rPr lang="en-US" sz="1500" dirty="0" err="1" smtClean="0"/>
              <a:t>Bromothymol</a:t>
            </a:r>
            <a:r>
              <a:rPr lang="en-US" sz="1500" dirty="0" smtClean="0"/>
              <a:t> </a:t>
            </a:r>
            <a:r>
              <a:rPr lang="en-US" sz="1500" dirty="0"/>
              <a:t>blue is the best of the three indicators for this titration. But the color changes for methyl orange , </a:t>
            </a:r>
            <a:r>
              <a:rPr lang="en-US" sz="1500" dirty="0" err="1"/>
              <a:t>bromothymol</a:t>
            </a:r>
            <a:r>
              <a:rPr lang="en-US" sz="1500" dirty="0"/>
              <a:t> blue, and phenolphthalein will all occur at nearly the same volume of added base</a:t>
            </a:r>
            <a:r>
              <a:rPr lang="en-US" sz="1500" dirty="0" smtClean="0"/>
              <a:t>.</a:t>
            </a:r>
          </a:p>
          <a:p>
            <a:pPr marL="0" indent="0">
              <a:buFontTx/>
              <a:buNone/>
              <a:defRPr/>
            </a:pPr>
            <a:endParaRPr lang="en-US" sz="1500" dirty="0"/>
          </a:p>
          <a:p>
            <a:pPr>
              <a:defRPr/>
            </a:pPr>
            <a:r>
              <a:rPr lang="en-US" sz="1500" dirty="0"/>
              <a:t>W</a:t>
            </a:r>
            <a:r>
              <a:rPr lang="en-US" sz="1500" dirty="0" smtClean="0"/>
              <a:t>eak </a:t>
            </a:r>
            <a:r>
              <a:rPr lang="en-US" sz="1500" dirty="0"/>
              <a:t>acid, the methyl orange color change will occur long before the equivalence point, the </a:t>
            </a:r>
            <a:r>
              <a:rPr lang="en-US" sz="1500" dirty="0" err="1"/>
              <a:t>bromothymol</a:t>
            </a:r>
            <a:r>
              <a:rPr lang="en-US" sz="1500" dirty="0"/>
              <a:t> blue change is slightly premature, and phenolphthalein color change occurs close to the correct place (around pH 8.9). The weaker the acid is, the larger the discrepancy between the three indicator endpoints will be.</a:t>
            </a:r>
          </a:p>
          <a:p>
            <a:pPr>
              <a:defRPr/>
            </a:pPr>
            <a:endParaRPr lang="en-US" sz="1500" dirty="0"/>
          </a:p>
        </p:txBody>
      </p:sp>
      <p:sp>
        <p:nvSpPr>
          <p:cNvPr id="82948"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EC6B41-3747-491C-9906-D6947204B645}" type="slidenum">
              <a:rPr lang="en-US" altLang="en-US" sz="1400" smtClean="0"/>
              <a:pPr>
                <a:spcBef>
                  <a:spcPct val="0"/>
                </a:spcBef>
                <a:buFontTx/>
                <a:buNone/>
              </a:pPr>
              <a:t>73</a:t>
            </a:fld>
            <a:endParaRPr lang="en-US" altLang="en-US" sz="1400" smtClean="0"/>
          </a:p>
        </p:txBody>
      </p:sp>
      <p:pic>
        <p:nvPicPr>
          <p:cNvPr id="82949" name="Content Placeholder 6" descr="http://antoine.frostburg.edu/chem/senese/101/acidbase/images/strong-vs-weak.gif"/>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62538" y="2057400"/>
            <a:ext cx="3548062" cy="2954338"/>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75A553-9FA5-4BA6-9736-B714A0BB1A37}" type="slidenum">
              <a:rPr lang="en-US" altLang="en-US" sz="1400" smtClean="0"/>
              <a:pPr>
                <a:spcBef>
                  <a:spcPct val="0"/>
                </a:spcBef>
                <a:buFontTx/>
                <a:buNone/>
              </a:pPr>
              <a:t>74</a:t>
            </a:fld>
            <a:endParaRPr lang="en-US" altLang="en-US" sz="1400" smtClean="0"/>
          </a:p>
        </p:txBody>
      </p:sp>
      <p:sp>
        <p:nvSpPr>
          <p:cNvPr id="83971" name="Rectangle 2"/>
          <p:cNvSpPr>
            <a:spLocks noGrp="1" noChangeArrowheads="1"/>
          </p:cNvSpPr>
          <p:nvPr>
            <p:ph type="title"/>
          </p:nvPr>
        </p:nvSpPr>
        <p:spPr/>
        <p:txBody>
          <a:bodyPr/>
          <a:lstStyle/>
          <a:p>
            <a:pPr eaLnBrk="1" hangingPunct="1"/>
            <a:r>
              <a:rPr lang="en-US" altLang="en-US" smtClean="0"/>
              <a:t>Equivalence point </a:t>
            </a:r>
          </a:p>
        </p:txBody>
      </p:sp>
      <p:pic>
        <p:nvPicPr>
          <p:cNvPr id="83972" name="Picture 4" descr="sawb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371600"/>
            <a:ext cx="4800600" cy="334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3" name="Rectangle 6"/>
          <p:cNvSpPr>
            <a:spLocks noChangeArrowheads="1"/>
          </p:cNvSpPr>
          <p:nvPr/>
        </p:nvSpPr>
        <p:spPr bwMode="auto">
          <a:xfrm>
            <a:off x="1143000" y="5119688"/>
            <a:ext cx="6934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baseline="0"/>
              <a:t>the point at which the equivalents of acid equals the equivalents of base</a:t>
            </a:r>
          </a:p>
          <a:p>
            <a:pPr algn="ctr" eaLnBrk="1" hangingPunct="1">
              <a:spcBef>
                <a:spcPct val="0"/>
              </a:spcBef>
              <a:buFontTx/>
              <a:buNone/>
            </a:pPr>
            <a:r>
              <a:rPr lang="en-US" altLang="en-US" sz="2800" b="1" baseline="0"/>
              <a:t>The steepest slope on the graph</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61ABDC-C872-491F-AE9C-909F94782135}" type="slidenum">
              <a:rPr lang="en-US" altLang="en-US" sz="1400" smtClean="0"/>
              <a:pPr>
                <a:spcBef>
                  <a:spcPct val="0"/>
                </a:spcBef>
                <a:buFontTx/>
                <a:buNone/>
              </a:pPr>
              <a:t>75</a:t>
            </a:fld>
            <a:endParaRPr lang="en-US" altLang="en-US" sz="1400" smtClean="0"/>
          </a:p>
        </p:txBody>
      </p:sp>
      <p:pic>
        <p:nvPicPr>
          <p:cNvPr id="84995" name="Picture 4" descr="summ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772400"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p:txBody>
          <a:bodyPr/>
          <a:lstStyle/>
          <a:p>
            <a:r>
              <a:rPr lang="en-US" altLang="en-US" smtClean="0"/>
              <a:t>What a Titration curve of a weak acid tell us! </a:t>
            </a:r>
          </a:p>
        </p:txBody>
      </p:sp>
      <p:sp>
        <p:nvSpPr>
          <p:cNvPr id="86019" name="Text Placeholder 5"/>
          <p:cNvSpPr>
            <a:spLocks noGrp="1"/>
          </p:cNvSpPr>
          <p:nvPr>
            <p:ph type="body" sz="half" idx="1"/>
          </p:nvPr>
        </p:nvSpPr>
        <p:spPr>
          <a:xfrm>
            <a:off x="381000" y="1647825"/>
            <a:ext cx="4038600" cy="4525963"/>
          </a:xfrm>
        </p:spPr>
        <p:txBody>
          <a:bodyPr/>
          <a:lstStyle/>
          <a:p>
            <a:r>
              <a:rPr lang="en-US" altLang="en-US" sz="2000" smtClean="0"/>
              <a:t>Initial pH tell the strength of the acid and its [ X ]</a:t>
            </a:r>
          </a:p>
          <a:p>
            <a:endParaRPr lang="en-US" altLang="en-US" sz="2000" smtClean="0"/>
          </a:p>
          <a:p>
            <a:r>
              <a:rPr lang="en-US" altLang="en-US" sz="2000" smtClean="0"/>
              <a:t>pH at eq.pt reveals that the CB of a WA is a WB. Due to the volume of bases needed to reach this pt.</a:t>
            </a:r>
          </a:p>
          <a:p>
            <a:endParaRPr lang="en-US" altLang="en-US" sz="2000" smtClean="0"/>
          </a:p>
          <a:p>
            <a:r>
              <a:rPr lang="en-US" altLang="en-US" sz="2000" smtClean="0"/>
              <a:t>pH pH of the half neutralizaion point is = to pKa of th WA</a:t>
            </a:r>
          </a:p>
          <a:p>
            <a:endParaRPr lang="en-US" altLang="en-US" sz="2000" smtClean="0"/>
          </a:p>
          <a:p>
            <a:r>
              <a:rPr lang="en-US" altLang="en-US" sz="2000" smtClean="0"/>
              <a:t>The shape of the curve is the half neutralization shows the buffering capacity of a WA and its CB </a:t>
            </a:r>
          </a:p>
          <a:p>
            <a:endParaRPr lang="en-US" altLang="en-US" sz="2500" smtClean="0"/>
          </a:p>
        </p:txBody>
      </p:sp>
      <p:sp>
        <p:nvSpPr>
          <p:cNvPr id="86020" name="Content Placeholder 6"/>
          <p:cNvSpPr>
            <a:spLocks noGrp="1"/>
          </p:cNvSpPr>
          <p:nvPr>
            <p:ph sz="half" idx="2"/>
          </p:nvPr>
        </p:nvSpPr>
        <p:spPr/>
        <p:txBody>
          <a:bodyPr/>
          <a:lstStyle/>
          <a:p>
            <a:endParaRPr lang="en-US" altLang="en-US" smtClean="0"/>
          </a:p>
        </p:txBody>
      </p:sp>
      <p:sp>
        <p:nvSpPr>
          <p:cNvPr id="86021"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B56D45-E28C-4ADB-B2EE-37D6D95F9E02}" type="slidenum">
              <a:rPr lang="en-US" altLang="en-US" sz="1400" smtClean="0"/>
              <a:pPr>
                <a:spcBef>
                  <a:spcPct val="0"/>
                </a:spcBef>
                <a:buFontTx/>
                <a:buNone/>
              </a:pPr>
              <a:t>76</a:t>
            </a:fld>
            <a:endParaRPr lang="en-US" altLang="en-US" sz="1400" smtClean="0"/>
          </a:p>
        </p:txBody>
      </p:sp>
      <p:pic>
        <p:nvPicPr>
          <p:cNvPr id="86022" name="Picture 2" descr="http://www.chem.ufl.edu/~itl/4411/lectures/tit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63700"/>
            <a:ext cx="44958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0B3E7E-8CAA-43BE-B62A-810B8E6CCABD}" type="slidenum">
              <a:rPr lang="en-US" altLang="en-US" sz="1400" smtClean="0"/>
              <a:pPr>
                <a:spcBef>
                  <a:spcPct val="0"/>
                </a:spcBef>
                <a:buFontTx/>
                <a:buNone/>
              </a:pPr>
              <a:t>77</a:t>
            </a:fld>
            <a:endParaRPr lang="en-US" altLang="en-US" sz="1400" smtClean="0"/>
          </a:p>
        </p:txBody>
      </p:sp>
      <p:sp>
        <p:nvSpPr>
          <p:cNvPr id="87043" name="Rectangle 2"/>
          <p:cNvSpPr>
            <a:spLocks noGrp="1" noChangeArrowheads="1"/>
          </p:cNvSpPr>
          <p:nvPr>
            <p:ph type="title"/>
          </p:nvPr>
        </p:nvSpPr>
        <p:spPr/>
        <p:txBody>
          <a:bodyPr/>
          <a:lstStyle/>
          <a:p>
            <a:pPr eaLnBrk="1" hangingPunct="1"/>
            <a:r>
              <a:rPr lang="en-US" altLang="en-US" smtClean="0"/>
              <a:t>Half Equivalence point</a:t>
            </a:r>
          </a:p>
        </p:txBody>
      </p:sp>
      <p:sp>
        <p:nvSpPr>
          <p:cNvPr id="87044" name="Rectangle 3"/>
          <p:cNvSpPr>
            <a:spLocks noGrp="1" noChangeArrowheads="1"/>
          </p:cNvSpPr>
          <p:nvPr>
            <p:ph type="body" idx="1"/>
          </p:nvPr>
        </p:nvSpPr>
        <p:spPr>
          <a:xfrm>
            <a:off x="381000" y="1524000"/>
            <a:ext cx="3429000" cy="4495800"/>
          </a:xfrm>
        </p:spPr>
        <p:txBody>
          <a:bodyPr/>
          <a:lstStyle/>
          <a:p>
            <a:pPr eaLnBrk="1" hangingPunct="1"/>
            <a:r>
              <a:rPr lang="en-US" altLang="en-US" smtClean="0"/>
              <a:t>half the amount of base added which is needed for a complete reaction </a:t>
            </a:r>
          </a:p>
        </p:txBody>
      </p:sp>
      <p:pic>
        <p:nvPicPr>
          <p:cNvPr id="87045" name="Picture 5" descr="chem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1752600"/>
            <a:ext cx="4978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pKa</a:t>
            </a:r>
          </a:p>
        </p:txBody>
      </p:sp>
      <p:sp>
        <p:nvSpPr>
          <p:cNvPr id="3" name="Content Placeholder 2"/>
          <p:cNvSpPr>
            <a:spLocks noGrp="1"/>
          </p:cNvSpPr>
          <p:nvPr>
            <p:ph idx="1"/>
          </p:nvPr>
        </p:nvSpPr>
        <p:spPr/>
        <p:txBody>
          <a:bodyPr/>
          <a:lstStyle/>
          <a:p>
            <a:pPr>
              <a:defRPr/>
            </a:pPr>
            <a:r>
              <a:rPr lang="en-US" dirty="0" err="1" smtClean="0"/>
              <a:t>pKa</a:t>
            </a:r>
            <a:r>
              <a:rPr lang="en-US" dirty="0" smtClean="0"/>
              <a:t> helps us better describe the strength of weak acids. Since </a:t>
            </a:r>
            <a:r>
              <a:rPr lang="en-US" dirty="0" err="1" smtClean="0"/>
              <a:t>Ka</a:t>
            </a:r>
            <a:r>
              <a:rPr lang="en-US" dirty="0" smtClean="0"/>
              <a:t> reflects both the unionized [HA] and ionized species [A] in a reaction, we can use </a:t>
            </a:r>
            <a:r>
              <a:rPr lang="en-US" dirty="0" err="1" smtClean="0"/>
              <a:t>pKa</a:t>
            </a:r>
            <a:r>
              <a:rPr lang="en-US" dirty="0" smtClean="0"/>
              <a:t> to talk only about the H</a:t>
            </a:r>
            <a:r>
              <a:rPr lang="en-US" baseline="30000" dirty="0" smtClean="0"/>
              <a:t>+</a:t>
            </a:r>
            <a:r>
              <a:rPr lang="en-US" sz="4000" dirty="0" smtClean="0"/>
              <a:t> </a:t>
            </a:r>
            <a:r>
              <a:rPr lang="en-US" sz="3600" dirty="0" smtClean="0"/>
              <a:t>in the solution. </a:t>
            </a:r>
          </a:p>
          <a:p>
            <a:pPr marL="0" indent="0">
              <a:buFontTx/>
              <a:buNone/>
              <a:defRPr/>
            </a:pPr>
            <a:endParaRPr lang="en-US" sz="3600" dirty="0" smtClean="0"/>
          </a:p>
          <a:p>
            <a:pPr marL="0" indent="0">
              <a:buFontTx/>
              <a:buNone/>
              <a:defRPr/>
            </a:pPr>
            <a:r>
              <a:rPr lang="en-US" sz="3600" dirty="0"/>
              <a:t> </a:t>
            </a:r>
            <a:r>
              <a:rPr lang="en-US" sz="3600" dirty="0" smtClean="0"/>
              <a:t>  </a:t>
            </a:r>
            <a:endParaRPr lang="en-US" dirty="0" smtClean="0"/>
          </a:p>
          <a:p>
            <a:pPr>
              <a:defRPr/>
            </a:pPr>
            <a:endParaRPr lang="en-US" dirty="0" smtClean="0"/>
          </a:p>
          <a:p>
            <a:pPr>
              <a:defRPr/>
            </a:pPr>
            <a:endParaRPr lang="en-US" dirty="0"/>
          </a:p>
          <a:p>
            <a:pPr marL="0" indent="0">
              <a:buFontTx/>
              <a:buNone/>
              <a:defRPr/>
            </a:pPr>
            <a:endParaRPr lang="en-US" dirty="0"/>
          </a:p>
        </p:txBody>
      </p:sp>
      <p:sp>
        <p:nvSpPr>
          <p:cNvPr id="88068" name="Slide Number Placeholder 3"/>
          <p:cNvSpPr>
            <a:spLocks noGrp="1"/>
          </p:cNvSpPr>
          <p:nvPr>
            <p:ph type="sldNum" sz="quarter" idx="12"/>
          </p:nvPr>
        </p:nvSpPr>
        <p:spPr>
          <a:noFill/>
        </p:spPr>
        <p:txBody>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fld id="{F784CA32-C577-43DF-9F3D-5F307ABF4C69}" type="slidenum">
              <a:rPr lang="en-US" altLang="en-US" baseline="0" smtClean="0"/>
              <a:pPr/>
              <a:t>78</a:t>
            </a:fld>
            <a:endParaRPr lang="en-US" altLang="en-US" baseline="0" smtClean="0"/>
          </a:p>
        </p:txBody>
      </p:sp>
      <p:pic>
        <p:nvPicPr>
          <p:cNvPr id="88069" name="Picture 5" descr="wea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4381500"/>
            <a:ext cx="845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pKa </a:t>
            </a:r>
          </a:p>
        </p:txBody>
      </p:sp>
      <p:sp>
        <p:nvSpPr>
          <p:cNvPr id="89091" name="Content Placeholder 2"/>
          <p:cNvSpPr>
            <a:spLocks noGrp="1"/>
          </p:cNvSpPr>
          <p:nvPr>
            <p:ph idx="1"/>
          </p:nvPr>
        </p:nvSpPr>
        <p:spPr/>
        <p:txBody>
          <a:bodyPr/>
          <a:lstStyle/>
          <a:p>
            <a:pPr marL="0" indent="0">
              <a:buFontTx/>
              <a:buNone/>
            </a:pPr>
            <a:r>
              <a:rPr lang="en-US" altLang="en-US" smtClean="0"/>
              <a:t>↓  pKa ↑ the acid strength </a:t>
            </a:r>
          </a:p>
          <a:p>
            <a:pPr marL="0" indent="0">
              <a:buFontTx/>
              <a:buNone/>
            </a:pPr>
            <a:endParaRPr lang="en-US" altLang="en-US" smtClean="0"/>
          </a:p>
          <a:p>
            <a:pPr marL="0" indent="0">
              <a:buFontTx/>
              <a:buNone/>
            </a:pPr>
            <a:r>
              <a:rPr lang="en-US" altLang="en-US" smtClean="0"/>
              <a:t>↓  pKa the more stable the conj. Base is! </a:t>
            </a:r>
          </a:p>
          <a:p>
            <a:pPr marL="0" indent="0">
              <a:buFontTx/>
              <a:buNone/>
            </a:pPr>
            <a:endParaRPr lang="en-US" altLang="en-US" smtClean="0"/>
          </a:p>
          <a:p>
            <a:pPr marL="0" indent="0">
              <a:buFontTx/>
              <a:buNone/>
            </a:pPr>
            <a:endParaRPr lang="en-US" altLang="en-US" smtClean="0"/>
          </a:p>
        </p:txBody>
      </p:sp>
      <p:sp>
        <p:nvSpPr>
          <p:cNvPr id="89092" name="Slide Number Placeholder 3"/>
          <p:cNvSpPr>
            <a:spLocks noGrp="1"/>
          </p:cNvSpPr>
          <p:nvPr>
            <p:ph type="sldNum" sz="quarter" idx="12"/>
          </p:nvPr>
        </p:nvSpPr>
        <p:spPr>
          <a:noFill/>
        </p:spPr>
        <p:txBody>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fld id="{E2D2CACF-2B04-4B04-B308-7F447F5EDE24}" type="slidenum">
              <a:rPr lang="en-US" altLang="en-US" baseline="0" smtClean="0"/>
              <a:pPr/>
              <a:t>79</a:t>
            </a:fld>
            <a:endParaRPr lang="en-US" altLang="en-US" baseline="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BD7770-30A0-4699-A0AE-5E4CBB05CA07}" type="slidenum">
              <a:rPr lang="en-US" altLang="en-US" sz="1400" smtClean="0"/>
              <a:pPr>
                <a:spcBef>
                  <a:spcPct val="0"/>
                </a:spcBef>
                <a:buFontTx/>
                <a:buNone/>
              </a:pPr>
              <a:t>8</a:t>
            </a:fld>
            <a:endParaRPr lang="en-US" altLang="en-US" sz="1400" smtClean="0"/>
          </a:p>
        </p:txBody>
      </p:sp>
      <p:sp>
        <p:nvSpPr>
          <p:cNvPr id="11267" name="Rectangle 3"/>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In the above reaction, the H</a:t>
            </a:r>
            <a:r>
              <a:rPr lang="en-US" altLang="en-US" baseline="30000" smtClean="0"/>
              <a:t>+</a:t>
            </a:r>
            <a:r>
              <a:rPr lang="en-US" altLang="en-US" smtClean="0"/>
              <a:t> from HCl is donated to H</a:t>
            </a:r>
            <a:r>
              <a:rPr lang="en-US" altLang="en-US" baseline="-25000" smtClean="0"/>
              <a:t>2</a:t>
            </a:r>
            <a:r>
              <a:rPr lang="en-US" altLang="en-US" smtClean="0"/>
              <a:t>O which accepts the H</a:t>
            </a:r>
            <a:r>
              <a:rPr lang="en-US" altLang="en-US" baseline="30000" smtClean="0"/>
              <a:t>+</a:t>
            </a:r>
            <a:r>
              <a:rPr lang="en-US" altLang="en-US" smtClean="0"/>
              <a:t> to form H</a:t>
            </a:r>
            <a:r>
              <a:rPr lang="en-US" altLang="en-US" baseline="-25000" smtClean="0"/>
              <a:t>3</a:t>
            </a:r>
            <a:r>
              <a:rPr lang="en-US" altLang="en-US" smtClean="0"/>
              <a:t>O</a:t>
            </a:r>
            <a:r>
              <a:rPr lang="en-US" altLang="en-US" baseline="30000" smtClean="0"/>
              <a:t>+</a:t>
            </a:r>
            <a:r>
              <a:rPr lang="en-US" altLang="en-US" smtClean="0"/>
              <a:t>, leaving a Cl</a:t>
            </a:r>
            <a:r>
              <a:rPr lang="en-US" altLang="en-US" baseline="30000" smtClean="0"/>
              <a:t>-</a:t>
            </a:r>
            <a:r>
              <a:rPr lang="en-US" altLang="en-US" smtClean="0"/>
              <a:t> ion.  </a:t>
            </a:r>
          </a:p>
          <a:p>
            <a:pPr eaLnBrk="1" hangingPunct="1">
              <a:buFontTx/>
              <a:buNone/>
            </a:pPr>
            <a:endParaRPr lang="en-US" altLang="en-US" smtClean="0"/>
          </a:p>
        </p:txBody>
      </p:sp>
      <p:pic>
        <p:nvPicPr>
          <p:cNvPr id="11268" name="Picture 5" descr="hc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248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How to find pKA </a:t>
            </a:r>
          </a:p>
        </p:txBody>
      </p:sp>
      <p:sp>
        <p:nvSpPr>
          <p:cNvPr id="3" name="Content Placeholder 2"/>
          <p:cNvSpPr>
            <a:spLocks noGrp="1"/>
          </p:cNvSpPr>
          <p:nvPr>
            <p:ph idx="1"/>
          </p:nvPr>
        </p:nvSpPr>
        <p:spPr/>
        <p:txBody>
          <a:bodyPr/>
          <a:lstStyle/>
          <a:p>
            <a:pPr>
              <a:defRPr/>
            </a:pPr>
            <a:r>
              <a:rPr lang="en-US" dirty="0" smtClean="0"/>
              <a:t> </a:t>
            </a:r>
            <a:r>
              <a:rPr lang="en-US" dirty="0" err="1" smtClean="0"/>
              <a:t>pKa</a:t>
            </a:r>
            <a:r>
              <a:rPr lang="en-US" dirty="0" smtClean="0"/>
              <a:t> = - log </a:t>
            </a:r>
            <a:r>
              <a:rPr lang="en-US" dirty="0" err="1" smtClean="0"/>
              <a:t>Ka</a:t>
            </a:r>
            <a:r>
              <a:rPr lang="en-US" dirty="0" smtClean="0"/>
              <a:t> </a:t>
            </a:r>
          </a:p>
          <a:p>
            <a:pPr marL="0" indent="0">
              <a:buFontTx/>
              <a:buNone/>
              <a:defRPr/>
            </a:pPr>
            <a:endParaRPr lang="en-US" dirty="0" smtClean="0"/>
          </a:p>
          <a:p>
            <a:pPr>
              <a:defRPr/>
            </a:pPr>
            <a:r>
              <a:rPr lang="en-US" dirty="0" err="1" smtClean="0"/>
              <a:t>pKa</a:t>
            </a:r>
            <a:r>
              <a:rPr lang="en-US" dirty="0" smtClean="0"/>
              <a:t> and pH are equal when exactly half of the acid has dissociated.   </a:t>
            </a:r>
          </a:p>
          <a:p>
            <a:pPr marL="0" indent="0">
              <a:buFontTx/>
              <a:buNone/>
              <a:defRPr/>
            </a:pPr>
            <a:endParaRPr lang="en-US" dirty="0" smtClean="0"/>
          </a:p>
          <a:p>
            <a:pPr marL="0" indent="0">
              <a:buFontTx/>
              <a:buNone/>
              <a:defRPr/>
            </a:pPr>
            <a:r>
              <a:rPr lang="en-US" dirty="0" smtClean="0"/>
              <a:t>                                    pH = </a:t>
            </a:r>
            <a:r>
              <a:rPr lang="en-US" dirty="0" err="1" smtClean="0"/>
              <a:t>pKa</a:t>
            </a:r>
            <a:r>
              <a:rPr lang="en-US" dirty="0" smtClean="0"/>
              <a:t> = 4.8</a:t>
            </a:r>
            <a:endParaRPr lang="en-US" dirty="0"/>
          </a:p>
        </p:txBody>
      </p:sp>
      <p:sp>
        <p:nvSpPr>
          <p:cNvPr id="90116" name="Slide Number Placeholder 3"/>
          <p:cNvSpPr>
            <a:spLocks noGrp="1"/>
          </p:cNvSpPr>
          <p:nvPr>
            <p:ph type="sldNum" sz="quarter" idx="12"/>
          </p:nvPr>
        </p:nvSpPr>
        <p:spPr>
          <a:noFill/>
        </p:spPr>
        <p:txBody>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fld id="{F6E780A9-2129-40D9-8AA6-2A65DC2517F3}" type="slidenum">
              <a:rPr lang="en-US" altLang="en-US" baseline="0" smtClean="0"/>
              <a:pPr/>
              <a:t>80</a:t>
            </a:fld>
            <a:endParaRPr lang="en-US" altLang="en-US" baseline="0" smtClean="0"/>
          </a:p>
        </p:txBody>
      </p:sp>
      <p:pic>
        <p:nvPicPr>
          <p:cNvPr id="901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038600"/>
            <a:ext cx="28575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
            </a:r>
            <a:br>
              <a:rPr lang="en-US" altLang="en-US" smtClean="0"/>
            </a:br>
            <a:r>
              <a:rPr lang="en-US" altLang="en-US" smtClean="0"/>
              <a:t>Henderson Hasselbach equation</a:t>
            </a:r>
            <a:br>
              <a:rPr lang="en-US" altLang="en-US" smtClean="0"/>
            </a:br>
            <a:r>
              <a:rPr lang="en-US" altLang="en-US" smtClean="0"/>
              <a:t> </a:t>
            </a:r>
          </a:p>
        </p:txBody>
      </p:sp>
      <p:sp>
        <p:nvSpPr>
          <p:cNvPr id="91139" name="Slide Number Placeholder 3"/>
          <p:cNvSpPr>
            <a:spLocks noGrp="1"/>
          </p:cNvSpPr>
          <p:nvPr>
            <p:ph type="sldNum" sz="quarter" idx="12"/>
          </p:nvPr>
        </p:nvSpPr>
        <p:spPr>
          <a:noFill/>
        </p:spPr>
        <p:txBody>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fld id="{C8CF6F8E-DE5B-4674-ABE9-C7D6B0544B11}" type="slidenum">
              <a:rPr lang="en-US" altLang="en-US" baseline="0" smtClean="0"/>
              <a:pPr/>
              <a:t>81</a:t>
            </a:fld>
            <a:endParaRPr lang="en-US" altLang="en-US" baseline="0" smtClean="0"/>
          </a:p>
        </p:txBody>
      </p:sp>
      <p:pic>
        <p:nvPicPr>
          <p:cNvPr id="91140"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3633788"/>
            <a:ext cx="5373688" cy="1816100"/>
          </a:xfrm>
        </p:spPr>
      </p:pic>
      <p:sp>
        <p:nvSpPr>
          <p:cNvPr id="91141" name="TextBox 9"/>
          <p:cNvSpPr txBox="1">
            <a:spLocks noChangeArrowheads="1"/>
          </p:cNvSpPr>
          <p:nvPr/>
        </p:nvSpPr>
        <p:spPr bwMode="auto">
          <a:xfrm>
            <a:off x="3467100" y="57150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r>
              <a:rPr lang="en-US" altLang="en-US" baseline="0"/>
              <a:t>  Think </a:t>
            </a:r>
            <a:r>
              <a:rPr lang="en-US" altLang="en-US" u="sng" baseline="0"/>
              <a:t>[base (aka conj acid) ] </a:t>
            </a:r>
          </a:p>
          <a:p>
            <a:r>
              <a:rPr lang="en-US" altLang="en-US" baseline="0"/>
              <a:t>            [Acid] </a:t>
            </a:r>
            <a:endParaRPr lang="en-US" altLang="en-US"/>
          </a:p>
        </p:txBody>
      </p:sp>
      <p:sp>
        <p:nvSpPr>
          <p:cNvPr id="91142" name="TextBox 10"/>
          <p:cNvSpPr txBox="1">
            <a:spLocks noChangeArrowheads="1"/>
          </p:cNvSpPr>
          <p:nvPr/>
        </p:nvSpPr>
        <p:spPr bwMode="auto">
          <a:xfrm>
            <a:off x="630238" y="1763713"/>
            <a:ext cx="7370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pPr algn="ctr"/>
            <a:r>
              <a:rPr lang="en-US" altLang="en-US" sz="2400" baseline="0"/>
              <a:t>Helps us measure the pH of a buffer solution as well as the pH at which an indicator will change color. </a:t>
            </a:r>
          </a:p>
          <a:p>
            <a:pPr algn="ctr"/>
            <a:r>
              <a:rPr lang="en-US" altLang="en-US" sz="2400" baseline="0"/>
              <a:t>(question 2 in Flinn Lab 15)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altLang="en-US" smtClean="0"/>
          </a:p>
        </p:txBody>
      </p:sp>
      <p:sp>
        <p:nvSpPr>
          <p:cNvPr id="92163" name="Content Placeholder 2"/>
          <p:cNvSpPr>
            <a:spLocks noGrp="1"/>
          </p:cNvSpPr>
          <p:nvPr>
            <p:ph idx="1"/>
          </p:nvPr>
        </p:nvSpPr>
        <p:spPr/>
        <p:txBody>
          <a:bodyPr/>
          <a:lstStyle/>
          <a:p>
            <a:r>
              <a:rPr lang="en-US" altLang="en-US" smtClean="0">
                <a:hlinkClick r:id="rId2"/>
              </a:rPr>
              <a:t>https://www.youtube.com/watch?v=q7Uk20Adf-4</a:t>
            </a:r>
            <a:endParaRPr lang="en-US" altLang="en-US" smtClean="0"/>
          </a:p>
          <a:p>
            <a:endParaRPr lang="en-US" altLang="en-US" smtClean="0"/>
          </a:p>
        </p:txBody>
      </p:sp>
      <p:sp>
        <p:nvSpPr>
          <p:cNvPr id="92164" name="Slide Number Placeholder 3"/>
          <p:cNvSpPr>
            <a:spLocks noGrp="1"/>
          </p:cNvSpPr>
          <p:nvPr>
            <p:ph type="sldNum" sz="quarter" idx="12"/>
          </p:nvPr>
        </p:nvSpPr>
        <p:spPr>
          <a:noFill/>
        </p:spPr>
        <p:txBody>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fld id="{C6BE91D4-5693-4326-AC3C-C74588F4E8C4}" type="slidenum">
              <a:rPr lang="en-US" altLang="en-US" baseline="0" smtClean="0"/>
              <a:pPr/>
              <a:t>82</a:t>
            </a:fld>
            <a:endParaRPr lang="en-US" altLang="en-US" baseline="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A2CED8-982F-4F9D-84EE-0790B7D46AEA}" type="slidenum">
              <a:rPr lang="en-US" altLang="en-US" sz="1400" smtClean="0"/>
              <a:pPr>
                <a:spcBef>
                  <a:spcPct val="0"/>
                </a:spcBef>
                <a:buFontTx/>
                <a:buNone/>
              </a:pPr>
              <a:t>9</a:t>
            </a:fld>
            <a:endParaRPr lang="en-US" altLang="en-US" sz="1400" smtClean="0"/>
          </a:p>
        </p:txBody>
      </p:sp>
      <p:sp>
        <p:nvSpPr>
          <p:cNvPr id="12291" name="Rectangle 2"/>
          <p:cNvSpPr>
            <a:spLocks noGrp="1" noChangeArrowheads="1"/>
          </p:cNvSpPr>
          <p:nvPr>
            <p:ph type="title"/>
          </p:nvPr>
        </p:nvSpPr>
        <p:spPr/>
        <p:txBody>
          <a:bodyPr/>
          <a:lstStyle/>
          <a:p>
            <a:pPr eaLnBrk="1" hangingPunct="1"/>
            <a:r>
              <a:rPr lang="en-US" altLang="en-US" smtClean="0"/>
              <a:t>Conjugate Acid and Base Pairs</a:t>
            </a:r>
          </a:p>
        </p:txBody>
      </p:sp>
      <p:sp>
        <p:nvSpPr>
          <p:cNvPr id="12292" name="Rectangle 3"/>
          <p:cNvSpPr>
            <a:spLocks noGrp="1" noChangeArrowheads="1"/>
          </p:cNvSpPr>
          <p:nvPr>
            <p:ph type="body" idx="1"/>
          </p:nvPr>
        </p:nvSpPr>
        <p:spPr/>
        <p:txBody>
          <a:bodyPr/>
          <a:lstStyle/>
          <a:p>
            <a:pPr eaLnBrk="1" hangingPunct="1"/>
            <a:r>
              <a:rPr lang="en-US" altLang="en-US" smtClean="0"/>
              <a:t>The part of the </a:t>
            </a:r>
            <a:r>
              <a:rPr lang="en-US" altLang="en-US" smtClean="0">
                <a:solidFill>
                  <a:srgbClr val="CC0000"/>
                </a:solidFill>
              </a:rPr>
              <a:t>acid</a:t>
            </a:r>
            <a:r>
              <a:rPr lang="en-US" altLang="en-US" smtClean="0"/>
              <a:t> remaining when an </a:t>
            </a:r>
            <a:r>
              <a:rPr lang="en-US" altLang="en-US" smtClean="0">
                <a:solidFill>
                  <a:srgbClr val="CC0000"/>
                </a:solidFill>
              </a:rPr>
              <a:t>acid </a:t>
            </a:r>
            <a:r>
              <a:rPr lang="en-US" altLang="en-US" smtClean="0"/>
              <a:t>donates a </a:t>
            </a:r>
            <a:r>
              <a:rPr lang="en-US" altLang="en-US" smtClean="0">
                <a:solidFill>
                  <a:srgbClr val="CC0000"/>
                </a:solidFill>
              </a:rPr>
              <a:t>H</a:t>
            </a:r>
            <a:r>
              <a:rPr lang="en-US" altLang="en-US" baseline="30000" smtClean="0">
                <a:solidFill>
                  <a:srgbClr val="CC0000"/>
                </a:solidFill>
              </a:rPr>
              <a:t>+</a:t>
            </a:r>
            <a:r>
              <a:rPr lang="en-US" altLang="en-US" smtClean="0"/>
              <a:t> ion is called the </a:t>
            </a:r>
            <a:r>
              <a:rPr lang="en-US" altLang="en-US" smtClean="0">
                <a:solidFill>
                  <a:srgbClr val="0033CC"/>
                </a:solidFill>
              </a:rPr>
              <a:t>conjugate base</a:t>
            </a:r>
            <a:r>
              <a:rPr lang="en-US" altLang="en-US" smtClean="0"/>
              <a:t>.  </a:t>
            </a:r>
          </a:p>
          <a:p>
            <a:pPr eaLnBrk="1" hangingPunct="1"/>
            <a:endParaRPr lang="en-US" altLang="en-US" smtClean="0"/>
          </a:p>
          <a:p>
            <a:pPr eaLnBrk="1" hangingPunct="1">
              <a:buFontTx/>
              <a:buNone/>
            </a:pPr>
            <a:endParaRPr lang="en-US" altLang="en-US" smtClean="0"/>
          </a:p>
          <a:p>
            <a:pPr eaLnBrk="1" hangingPunct="1"/>
            <a:r>
              <a:rPr lang="en-US" altLang="en-US" smtClean="0"/>
              <a:t>The </a:t>
            </a:r>
            <a:r>
              <a:rPr lang="en-US" altLang="en-US" smtClean="0">
                <a:solidFill>
                  <a:srgbClr val="CC0000"/>
                </a:solidFill>
              </a:rPr>
              <a:t>acid</a:t>
            </a:r>
            <a:r>
              <a:rPr lang="en-US" altLang="en-US" smtClean="0"/>
              <a:t> formed when a </a:t>
            </a:r>
            <a:r>
              <a:rPr lang="en-US" altLang="en-US" smtClean="0">
                <a:solidFill>
                  <a:srgbClr val="0033CC"/>
                </a:solidFill>
              </a:rPr>
              <a:t>base</a:t>
            </a:r>
            <a:r>
              <a:rPr lang="en-US" altLang="en-US" smtClean="0"/>
              <a:t> accepts a </a:t>
            </a:r>
            <a:r>
              <a:rPr lang="en-US" altLang="en-US" smtClean="0">
                <a:solidFill>
                  <a:srgbClr val="CC0000"/>
                </a:solidFill>
              </a:rPr>
              <a:t>H</a:t>
            </a:r>
            <a:r>
              <a:rPr lang="en-US" altLang="en-US" baseline="30000" smtClean="0">
                <a:solidFill>
                  <a:srgbClr val="CC0000"/>
                </a:solidFill>
              </a:rPr>
              <a:t>+</a:t>
            </a:r>
            <a:r>
              <a:rPr lang="en-US" altLang="en-US" smtClean="0"/>
              <a:t> ion is called the </a:t>
            </a:r>
            <a:r>
              <a:rPr lang="en-US" altLang="en-US" smtClean="0">
                <a:solidFill>
                  <a:srgbClr val="CC0000"/>
                </a:solidFill>
              </a:rPr>
              <a:t>conjugate acid</a:t>
            </a:r>
            <a:r>
              <a:rPr lang="en-US" altLang="en-US"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3647</TotalTime>
  <Words>2965</Words>
  <Application>Microsoft Office PowerPoint</Application>
  <PresentationFormat>On-screen Show (4:3)</PresentationFormat>
  <Paragraphs>598</Paragraphs>
  <Slides>82</Slides>
  <Notes>5</Notes>
  <HiddenSlides>5</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0" baseType="lpstr">
      <vt:lpstr>Arial</vt:lpstr>
      <vt:lpstr>Wingdings</vt:lpstr>
      <vt:lpstr>Calibri</vt:lpstr>
      <vt:lpstr>MS PGothic</vt:lpstr>
      <vt:lpstr>Times New Roman</vt:lpstr>
      <vt:lpstr>Times</vt:lpstr>
      <vt:lpstr>Default Design</vt:lpstr>
      <vt:lpstr>Equation</vt:lpstr>
      <vt:lpstr>Chapter 14 Acids and Bases </vt:lpstr>
      <vt:lpstr>14.1 Nature of Acids and Bases </vt:lpstr>
      <vt:lpstr>Arrhenius Concept </vt:lpstr>
      <vt:lpstr>PowerPoint Presentation</vt:lpstr>
      <vt:lpstr>PowerPoint Presentation</vt:lpstr>
      <vt:lpstr>Bronsted Lowery Acid Base Concept </vt:lpstr>
      <vt:lpstr>Example </vt:lpstr>
      <vt:lpstr>PowerPoint Presentation</vt:lpstr>
      <vt:lpstr>Conjugate Acid and Base Pairs</vt:lpstr>
      <vt:lpstr>Example </vt:lpstr>
      <vt:lpstr>For the generic acid HA:  </vt:lpstr>
      <vt:lpstr>Figure 14.4 - Strong and Weak Acids </vt:lpstr>
      <vt:lpstr>Question </vt:lpstr>
      <vt:lpstr>Answer </vt:lpstr>
      <vt:lpstr>Amphoteric</vt:lpstr>
      <vt:lpstr>Examples of Amphoteric substances </vt:lpstr>
      <vt:lpstr>Back to Old Faithful</vt:lpstr>
      <vt:lpstr>Acid-dissociation equilibrium constant (Ka) </vt:lpstr>
      <vt:lpstr>PowerPoint Presentation</vt:lpstr>
      <vt:lpstr>Question </vt:lpstr>
      <vt:lpstr>Answer </vt:lpstr>
      <vt:lpstr>PowerPoint Presentation</vt:lpstr>
      <vt:lpstr>Various Ways to Describe Acid Strength</vt:lpstr>
      <vt:lpstr>Values of Ka for Some Common Monoprotic Acids </vt:lpstr>
      <vt:lpstr>Strong Acids Table 14.2 </vt:lpstr>
      <vt:lpstr>Weak Acids </vt:lpstr>
      <vt:lpstr>Strong Acids                 Conj. Bases</vt:lpstr>
      <vt:lpstr>Common Strong Bases </vt:lpstr>
      <vt:lpstr>Types of Acids </vt:lpstr>
      <vt:lpstr>PowerPoint Presentation</vt:lpstr>
      <vt:lpstr>Sample AP Question </vt:lpstr>
      <vt:lpstr>PowerPoint Presentation</vt:lpstr>
      <vt:lpstr>PowerPoint Presentation</vt:lpstr>
      <vt:lpstr>Water Quick Facts </vt:lpstr>
      <vt:lpstr>A Note on Significant Figures</vt:lpstr>
      <vt:lpstr>Concentrations </vt:lpstr>
      <vt:lpstr>Example </vt:lpstr>
      <vt:lpstr>Answer </vt:lpstr>
      <vt:lpstr>Formulas to Memorize</vt:lpstr>
      <vt:lpstr>PowerPoint Presentation</vt:lpstr>
      <vt:lpstr>Solving Strong Acid Equations</vt:lpstr>
      <vt:lpstr>Calculating the pH of weak acids. </vt:lpstr>
      <vt:lpstr>Solving Strong Acid Equations</vt:lpstr>
      <vt:lpstr>Weak Acids </vt:lpstr>
      <vt:lpstr>Weak Acid Calculations</vt:lpstr>
      <vt:lpstr>Weak acid example</vt:lpstr>
      <vt:lpstr>PowerPoint Presentation</vt:lpstr>
      <vt:lpstr>PowerPoint Presentation</vt:lpstr>
      <vt:lpstr>pH of a mixture of weak acids</vt:lpstr>
      <vt:lpstr>Percent Dissociation (aka % ionization)  </vt:lpstr>
      <vt:lpstr>Percent Dissociation</vt:lpstr>
      <vt:lpstr>Example </vt:lpstr>
      <vt:lpstr>PowerPoint Presentation</vt:lpstr>
      <vt:lpstr>Homework 57, 63, 66, 67,   </vt:lpstr>
      <vt:lpstr>14.6 Bases</vt:lpstr>
      <vt:lpstr>PowerPoint Presentation</vt:lpstr>
      <vt:lpstr>Weak Bases </vt:lpstr>
      <vt:lpstr>Example </vt:lpstr>
      <vt:lpstr>Answer</vt:lpstr>
      <vt:lpstr>PowerPoint Presentation</vt:lpstr>
      <vt:lpstr>Other Questions </vt:lpstr>
      <vt:lpstr>Another Formula(s) </vt:lpstr>
      <vt:lpstr>PowerPoint Presentation</vt:lpstr>
      <vt:lpstr>Example </vt:lpstr>
      <vt:lpstr>Lewis Acid’s </vt:lpstr>
      <vt:lpstr>Keeping it straight</vt:lpstr>
      <vt:lpstr>Note</vt:lpstr>
      <vt:lpstr>Another example to convince you </vt:lpstr>
      <vt:lpstr>Lewis Example   </vt:lpstr>
      <vt:lpstr> Answer   </vt:lpstr>
      <vt:lpstr>Homework </vt:lpstr>
      <vt:lpstr>Titration curves</vt:lpstr>
      <vt:lpstr>Acid Base Indicators </vt:lpstr>
      <vt:lpstr>Equivalence point </vt:lpstr>
      <vt:lpstr>PowerPoint Presentation</vt:lpstr>
      <vt:lpstr>What a Titration curve of a weak acid tell us! </vt:lpstr>
      <vt:lpstr>Half Equivalence point</vt:lpstr>
      <vt:lpstr>pKa</vt:lpstr>
      <vt:lpstr>pKa </vt:lpstr>
      <vt:lpstr>How to find pKA </vt:lpstr>
      <vt:lpstr> Henderson Hasselbach equation  </vt:lpstr>
      <vt:lpstr>PowerPoint Presentation</vt:lpstr>
    </vt:vector>
  </TitlesOfParts>
  <Company>Deloitte &amp; Touche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14.2 Nature of Acids and Bases</dc:title>
  <dc:creator>Scott Hilliard (Open)</dc:creator>
  <cp:lastModifiedBy>Windows User</cp:lastModifiedBy>
  <cp:revision>56</cp:revision>
  <dcterms:created xsi:type="dcterms:W3CDTF">2006-04-23T21:57:02Z</dcterms:created>
  <dcterms:modified xsi:type="dcterms:W3CDTF">2019-03-10T23:29:56Z</dcterms:modified>
</cp:coreProperties>
</file>