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handoutMasterIdLst>
    <p:handoutMasterId r:id="rId115"/>
  </p:handoutMasterIdLst>
  <p:sldIdLst>
    <p:sldId id="256" r:id="rId2"/>
    <p:sldId id="257" r:id="rId3"/>
    <p:sldId id="258" r:id="rId4"/>
    <p:sldId id="259" r:id="rId5"/>
    <p:sldId id="260" r:id="rId6"/>
    <p:sldId id="362" r:id="rId7"/>
    <p:sldId id="363" r:id="rId8"/>
    <p:sldId id="365" r:id="rId9"/>
    <p:sldId id="377" r:id="rId10"/>
    <p:sldId id="354" r:id="rId11"/>
    <p:sldId id="353" r:id="rId12"/>
    <p:sldId id="367" r:id="rId13"/>
    <p:sldId id="368" r:id="rId14"/>
    <p:sldId id="369" r:id="rId15"/>
    <p:sldId id="370" r:id="rId16"/>
    <p:sldId id="371" r:id="rId17"/>
    <p:sldId id="263" r:id="rId18"/>
    <p:sldId id="364" r:id="rId19"/>
    <p:sldId id="373" r:id="rId20"/>
    <p:sldId id="268" r:id="rId21"/>
    <p:sldId id="264" r:id="rId22"/>
    <p:sldId id="265" r:id="rId23"/>
    <p:sldId id="266" r:id="rId24"/>
    <p:sldId id="267" r:id="rId25"/>
    <p:sldId id="269" r:id="rId26"/>
    <p:sldId id="270" r:id="rId27"/>
    <p:sldId id="271" r:id="rId28"/>
    <p:sldId id="272" r:id="rId29"/>
    <p:sldId id="273" r:id="rId30"/>
    <p:sldId id="274" r:id="rId31"/>
    <p:sldId id="275" r:id="rId32"/>
    <p:sldId id="276" r:id="rId33"/>
    <p:sldId id="277" r:id="rId34"/>
    <p:sldId id="299" r:id="rId35"/>
    <p:sldId id="278" r:id="rId36"/>
    <p:sldId id="279" r:id="rId37"/>
    <p:sldId id="286" r:id="rId38"/>
    <p:sldId id="366" r:id="rId39"/>
    <p:sldId id="280" r:id="rId40"/>
    <p:sldId id="283" r:id="rId41"/>
    <p:sldId id="281" r:id="rId42"/>
    <p:sldId id="282" r:id="rId43"/>
    <p:sldId id="287" r:id="rId44"/>
    <p:sldId id="296" r:id="rId45"/>
    <p:sldId id="288" r:id="rId46"/>
    <p:sldId id="289" r:id="rId47"/>
    <p:sldId id="290" r:id="rId48"/>
    <p:sldId id="298" r:id="rId49"/>
    <p:sldId id="293" r:id="rId50"/>
    <p:sldId id="295" r:id="rId51"/>
    <p:sldId id="297" r:id="rId52"/>
    <p:sldId id="300" r:id="rId53"/>
    <p:sldId id="301" r:id="rId54"/>
    <p:sldId id="350" r:id="rId55"/>
    <p:sldId id="305" r:id="rId56"/>
    <p:sldId id="302" r:id="rId57"/>
    <p:sldId id="303" r:id="rId58"/>
    <p:sldId id="291" r:id="rId59"/>
    <p:sldId id="306" r:id="rId60"/>
    <p:sldId id="307" r:id="rId61"/>
    <p:sldId id="308" r:id="rId62"/>
    <p:sldId id="304" r:id="rId63"/>
    <p:sldId id="309" r:id="rId64"/>
    <p:sldId id="310" r:id="rId65"/>
    <p:sldId id="347" r:id="rId66"/>
    <p:sldId id="348" r:id="rId67"/>
    <p:sldId id="311" r:id="rId68"/>
    <p:sldId id="312" r:id="rId69"/>
    <p:sldId id="313" r:id="rId70"/>
    <p:sldId id="314" r:id="rId71"/>
    <p:sldId id="315" r:id="rId72"/>
    <p:sldId id="316" r:id="rId73"/>
    <p:sldId id="317" r:id="rId74"/>
    <p:sldId id="318" r:id="rId75"/>
    <p:sldId id="319" r:id="rId76"/>
    <p:sldId id="327" r:id="rId77"/>
    <p:sldId id="328" r:id="rId78"/>
    <p:sldId id="320" r:id="rId79"/>
    <p:sldId id="321" r:id="rId80"/>
    <p:sldId id="323" r:id="rId81"/>
    <p:sldId id="329" r:id="rId82"/>
    <p:sldId id="334" r:id="rId83"/>
    <p:sldId id="324" r:id="rId84"/>
    <p:sldId id="326" r:id="rId85"/>
    <p:sldId id="330" r:id="rId86"/>
    <p:sldId id="331" r:id="rId87"/>
    <p:sldId id="325" r:id="rId88"/>
    <p:sldId id="374" r:id="rId89"/>
    <p:sldId id="332" r:id="rId90"/>
    <p:sldId id="349" r:id="rId91"/>
    <p:sldId id="378" r:id="rId92"/>
    <p:sldId id="379" r:id="rId93"/>
    <p:sldId id="335" r:id="rId94"/>
    <p:sldId id="381" r:id="rId95"/>
    <p:sldId id="380" r:id="rId96"/>
    <p:sldId id="337" r:id="rId97"/>
    <p:sldId id="340" r:id="rId98"/>
    <p:sldId id="339" r:id="rId99"/>
    <p:sldId id="341" r:id="rId100"/>
    <p:sldId id="338" r:id="rId101"/>
    <p:sldId id="342" r:id="rId102"/>
    <p:sldId id="384" r:id="rId103"/>
    <p:sldId id="343" r:id="rId104"/>
    <p:sldId id="351" r:id="rId105"/>
    <p:sldId id="344" r:id="rId106"/>
    <p:sldId id="375" r:id="rId107"/>
    <p:sldId id="346" r:id="rId108"/>
    <p:sldId id="382" r:id="rId109"/>
    <p:sldId id="383" r:id="rId110"/>
    <p:sldId id="385" r:id="rId111"/>
    <p:sldId id="352" r:id="rId112"/>
    <p:sldId id="345" r:id="rId113"/>
  </p:sldIdLst>
  <p:sldSz cx="9144000" cy="6858000" type="screen4x3"/>
  <p:notesSz cx="9296400" cy="70104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66FFFF"/>
    <a:srgbClr val="FF0000"/>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4" autoAdjust="0"/>
    <p:restoredTop sz="94660"/>
  </p:normalViewPr>
  <p:slideViewPr>
    <p:cSldViewPr>
      <p:cViewPr varScale="1">
        <p:scale>
          <a:sx n="83" d="100"/>
          <a:sy n="83" d="100"/>
        </p:scale>
        <p:origin x="123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4029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2" tIns="46456" rIns="92912" bIns="46456"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154627" name="Rectangle 3"/>
          <p:cNvSpPr>
            <a:spLocks noGrp="1" noChangeArrowheads="1"/>
          </p:cNvSpPr>
          <p:nvPr>
            <p:ph type="dt" sz="quarter" idx="1"/>
          </p:nvPr>
        </p:nvSpPr>
        <p:spPr bwMode="auto">
          <a:xfrm>
            <a:off x="5265738" y="0"/>
            <a:ext cx="4029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2" tIns="46456" rIns="92912" bIns="46456"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54628" name="Rectangle 4"/>
          <p:cNvSpPr>
            <a:spLocks noGrp="1" noChangeArrowheads="1"/>
          </p:cNvSpPr>
          <p:nvPr>
            <p:ph type="ftr" sz="quarter" idx="2"/>
          </p:nvPr>
        </p:nvSpPr>
        <p:spPr bwMode="auto">
          <a:xfrm>
            <a:off x="0" y="6659563"/>
            <a:ext cx="4029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2" tIns="46456" rIns="92912" bIns="46456"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154629" name="Rectangle 5"/>
          <p:cNvSpPr>
            <a:spLocks noGrp="1" noChangeArrowheads="1"/>
          </p:cNvSpPr>
          <p:nvPr>
            <p:ph type="sldNum" sz="quarter" idx="3"/>
          </p:nvPr>
        </p:nvSpPr>
        <p:spPr bwMode="auto">
          <a:xfrm>
            <a:off x="5265738" y="6659563"/>
            <a:ext cx="4029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2" tIns="46456" rIns="92912" bIns="46456" numCol="1" anchor="b" anchorCtr="0" compatLnSpc="1">
            <a:prstTxWarp prst="textNoShape">
              <a:avLst/>
            </a:prstTxWarp>
          </a:bodyPr>
          <a:lstStyle>
            <a:lvl1pPr algn="r" eaLnBrk="1" hangingPunct="1">
              <a:defRPr sz="1200" b="0"/>
            </a:lvl1pPr>
          </a:lstStyle>
          <a:p>
            <a:pPr>
              <a:defRPr/>
            </a:pPr>
            <a:fld id="{A3AC0AF2-E077-4672-B24F-A92737FE8E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4029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2" tIns="46456" rIns="92912" bIns="46456"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158723" name="Rectangle 3"/>
          <p:cNvSpPr>
            <a:spLocks noGrp="1" noChangeArrowheads="1"/>
          </p:cNvSpPr>
          <p:nvPr>
            <p:ph type="dt" idx="1"/>
          </p:nvPr>
        </p:nvSpPr>
        <p:spPr bwMode="auto">
          <a:xfrm>
            <a:off x="5265738" y="0"/>
            <a:ext cx="4029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2" tIns="46456" rIns="92912" bIns="46456"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8725" name="Rectangle 5"/>
          <p:cNvSpPr>
            <a:spLocks noGrp="1" noChangeArrowheads="1"/>
          </p:cNvSpPr>
          <p:nvPr>
            <p:ph type="body" sz="quarter" idx="3"/>
          </p:nvPr>
        </p:nvSpPr>
        <p:spPr bwMode="auto">
          <a:xfrm>
            <a:off x="930275" y="3330575"/>
            <a:ext cx="743585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2" tIns="46456" rIns="92912" bIns="464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8726" name="Rectangle 6"/>
          <p:cNvSpPr>
            <a:spLocks noGrp="1" noChangeArrowheads="1"/>
          </p:cNvSpPr>
          <p:nvPr>
            <p:ph type="ftr" sz="quarter" idx="4"/>
          </p:nvPr>
        </p:nvSpPr>
        <p:spPr bwMode="auto">
          <a:xfrm>
            <a:off x="0" y="6659563"/>
            <a:ext cx="4029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2" tIns="46456" rIns="92912" bIns="46456"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158727" name="Rectangle 7"/>
          <p:cNvSpPr>
            <a:spLocks noGrp="1" noChangeArrowheads="1"/>
          </p:cNvSpPr>
          <p:nvPr>
            <p:ph type="sldNum" sz="quarter" idx="5"/>
          </p:nvPr>
        </p:nvSpPr>
        <p:spPr bwMode="auto">
          <a:xfrm>
            <a:off x="5265738" y="6659563"/>
            <a:ext cx="4029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2" tIns="46456" rIns="92912" bIns="46456" numCol="1" anchor="b" anchorCtr="0" compatLnSpc="1">
            <a:prstTxWarp prst="textNoShape">
              <a:avLst/>
            </a:prstTxWarp>
          </a:bodyPr>
          <a:lstStyle>
            <a:lvl1pPr algn="r" eaLnBrk="1" hangingPunct="1">
              <a:defRPr sz="1200" b="0"/>
            </a:lvl1pPr>
          </a:lstStyle>
          <a:p>
            <a:pPr>
              <a:defRPr/>
            </a:pPr>
            <a:fld id="{3ED1FB77-65CB-4E6D-A994-48803412D1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89150" indent="-231775">
              <a:spcBef>
                <a:spcPct val="30000"/>
              </a:spcBef>
              <a:defRPr sz="1200">
                <a:solidFill>
                  <a:schemeClr val="tx1"/>
                </a:solidFill>
                <a:latin typeface="Arial" panose="020B0604020202020204" pitchFamily="34" charset="0"/>
              </a:defRPr>
            </a:lvl5pPr>
            <a:lvl6pPr marL="2546350" indent="-231775" eaLnBrk="0" fontAlgn="base" hangingPunct="0">
              <a:spcBef>
                <a:spcPct val="30000"/>
              </a:spcBef>
              <a:spcAft>
                <a:spcPct val="0"/>
              </a:spcAft>
              <a:defRPr sz="1200">
                <a:solidFill>
                  <a:schemeClr val="tx1"/>
                </a:solidFill>
                <a:latin typeface="Arial" panose="020B0604020202020204" pitchFamily="34" charset="0"/>
              </a:defRPr>
            </a:lvl6pPr>
            <a:lvl7pPr marL="3003550" indent="-231775" eaLnBrk="0" fontAlgn="base" hangingPunct="0">
              <a:spcBef>
                <a:spcPct val="30000"/>
              </a:spcBef>
              <a:spcAft>
                <a:spcPct val="0"/>
              </a:spcAft>
              <a:defRPr sz="1200">
                <a:solidFill>
                  <a:schemeClr val="tx1"/>
                </a:solidFill>
                <a:latin typeface="Arial" panose="020B0604020202020204" pitchFamily="34" charset="0"/>
              </a:defRPr>
            </a:lvl7pPr>
            <a:lvl8pPr marL="3460750" indent="-231775" eaLnBrk="0" fontAlgn="base" hangingPunct="0">
              <a:spcBef>
                <a:spcPct val="30000"/>
              </a:spcBef>
              <a:spcAft>
                <a:spcPct val="0"/>
              </a:spcAft>
              <a:defRPr sz="1200">
                <a:solidFill>
                  <a:schemeClr val="tx1"/>
                </a:solidFill>
                <a:latin typeface="Arial" panose="020B0604020202020204" pitchFamily="34" charset="0"/>
              </a:defRPr>
            </a:lvl8pPr>
            <a:lvl9pPr marL="3917950"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9EE0FB5C-7DD7-4920-BF3D-33B494E22DAF}" type="slidenum">
              <a:rPr lang="en-US" altLang="en-US" smtClean="0">
                <a:latin typeface="Times" panose="02020603050405020304" pitchFamily="18" charset="0"/>
                <a:ea typeface="MS PGothic" panose="020B0600070205080204" pitchFamily="34" charset="-128"/>
              </a:rPr>
              <a:pPr eaLnBrk="0" hangingPunct="0">
                <a:spcBef>
                  <a:spcPct val="0"/>
                </a:spcBef>
              </a:pPr>
              <a:t>91</a:t>
            </a:fld>
            <a:endParaRPr lang="en-US" altLang="en-US" smtClean="0">
              <a:latin typeface="Times" panose="02020603050405020304" pitchFamily="18" charset="0"/>
              <a:ea typeface="MS PGothic" panose="020B0600070205080204" pitchFamily="34" charset="-128"/>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smtClean="0">
                <a:latin typeface="Times" panose="02020603050405020304" pitchFamily="18" charset="0"/>
              </a:rPr>
              <a:t>Cl would require more energy to remove an electron because the electron is more tightly bound due to the increase in effective nuclear charge.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89150" indent="-231775">
              <a:spcBef>
                <a:spcPct val="30000"/>
              </a:spcBef>
              <a:defRPr sz="1200">
                <a:solidFill>
                  <a:schemeClr val="tx1"/>
                </a:solidFill>
                <a:latin typeface="Arial" panose="020B0604020202020204" pitchFamily="34" charset="0"/>
              </a:defRPr>
            </a:lvl5pPr>
            <a:lvl6pPr marL="2546350" indent="-231775" eaLnBrk="0" fontAlgn="base" hangingPunct="0">
              <a:spcBef>
                <a:spcPct val="30000"/>
              </a:spcBef>
              <a:spcAft>
                <a:spcPct val="0"/>
              </a:spcAft>
              <a:defRPr sz="1200">
                <a:solidFill>
                  <a:schemeClr val="tx1"/>
                </a:solidFill>
                <a:latin typeface="Arial" panose="020B0604020202020204" pitchFamily="34" charset="0"/>
              </a:defRPr>
            </a:lvl6pPr>
            <a:lvl7pPr marL="3003550" indent="-231775" eaLnBrk="0" fontAlgn="base" hangingPunct="0">
              <a:spcBef>
                <a:spcPct val="30000"/>
              </a:spcBef>
              <a:spcAft>
                <a:spcPct val="0"/>
              </a:spcAft>
              <a:defRPr sz="1200">
                <a:solidFill>
                  <a:schemeClr val="tx1"/>
                </a:solidFill>
                <a:latin typeface="Arial" panose="020B0604020202020204" pitchFamily="34" charset="0"/>
              </a:defRPr>
            </a:lvl7pPr>
            <a:lvl8pPr marL="3460750" indent="-231775" eaLnBrk="0" fontAlgn="base" hangingPunct="0">
              <a:spcBef>
                <a:spcPct val="30000"/>
              </a:spcBef>
              <a:spcAft>
                <a:spcPct val="0"/>
              </a:spcAft>
              <a:defRPr sz="1200">
                <a:solidFill>
                  <a:schemeClr val="tx1"/>
                </a:solidFill>
                <a:latin typeface="Arial" panose="020B0604020202020204" pitchFamily="34" charset="0"/>
              </a:defRPr>
            </a:lvl8pPr>
            <a:lvl9pPr marL="3917950"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59D7C338-47CB-440C-BFAD-5DE2714EAE81}" type="slidenum">
              <a:rPr lang="en-US" altLang="en-US" smtClean="0">
                <a:latin typeface="Times" panose="02020603050405020304" pitchFamily="18" charset="0"/>
                <a:ea typeface="MS PGothic" panose="020B0600070205080204" pitchFamily="34" charset="-128"/>
              </a:rPr>
              <a:pPr eaLnBrk="0" hangingPunct="0">
                <a:spcBef>
                  <a:spcPct val="0"/>
                </a:spcBef>
              </a:pPr>
              <a:t>92</a:t>
            </a:fld>
            <a:endParaRPr lang="en-US" altLang="en-US" smtClean="0">
              <a:latin typeface="Times" panose="02020603050405020304" pitchFamily="18" charset="0"/>
              <a:ea typeface="MS PGothic" panose="020B0600070205080204" pitchFamily="34"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smtClean="0">
                <a:latin typeface="Times" panose="02020603050405020304" pitchFamily="18" charset="0"/>
              </a:rPr>
              <a:t>Li would require more energy to remove an electron because the outer electron is on average closer to the nucleus (so more tightly bound).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89150" indent="-231775">
              <a:spcBef>
                <a:spcPct val="30000"/>
              </a:spcBef>
              <a:defRPr sz="1200">
                <a:solidFill>
                  <a:schemeClr val="tx1"/>
                </a:solidFill>
                <a:latin typeface="Arial" panose="020B0604020202020204" pitchFamily="34" charset="0"/>
              </a:defRPr>
            </a:lvl5pPr>
            <a:lvl6pPr marL="2546350" indent="-231775" eaLnBrk="0" fontAlgn="base" hangingPunct="0">
              <a:spcBef>
                <a:spcPct val="30000"/>
              </a:spcBef>
              <a:spcAft>
                <a:spcPct val="0"/>
              </a:spcAft>
              <a:defRPr sz="1200">
                <a:solidFill>
                  <a:schemeClr val="tx1"/>
                </a:solidFill>
                <a:latin typeface="Arial" panose="020B0604020202020204" pitchFamily="34" charset="0"/>
              </a:defRPr>
            </a:lvl6pPr>
            <a:lvl7pPr marL="3003550" indent="-231775" eaLnBrk="0" fontAlgn="base" hangingPunct="0">
              <a:spcBef>
                <a:spcPct val="30000"/>
              </a:spcBef>
              <a:spcAft>
                <a:spcPct val="0"/>
              </a:spcAft>
              <a:defRPr sz="1200">
                <a:solidFill>
                  <a:schemeClr val="tx1"/>
                </a:solidFill>
                <a:latin typeface="Arial" panose="020B0604020202020204" pitchFamily="34" charset="0"/>
              </a:defRPr>
            </a:lvl7pPr>
            <a:lvl8pPr marL="3460750" indent="-231775" eaLnBrk="0" fontAlgn="base" hangingPunct="0">
              <a:spcBef>
                <a:spcPct val="30000"/>
              </a:spcBef>
              <a:spcAft>
                <a:spcPct val="0"/>
              </a:spcAft>
              <a:defRPr sz="1200">
                <a:solidFill>
                  <a:schemeClr val="tx1"/>
                </a:solidFill>
                <a:latin typeface="Arial" panose="020B0604020202020204" pitchFamily="34" charset="0"/>
              </a:defRPr>
            </a:lvl8pPr>
            <a:lvl9pPr marL="3917950"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F6C6D40C-2056-4E09-9F97-C24E2F9CD5D3}" type="slidenum">
              <a:rPr lang="en-US" altLang="en-US" smtClean="0">
                <a:latin typeface="Times" panose="02020603050405020304" pitchFamily="18" charset="0"/>
                <a:ea typeface="MS PGothic" panose="020B0600070205080204" pitchFamily="34" charset="-128"/>
              </a:rPr>
              <a:pPr eaLnBrk="0" hangingPunct="0">
                <a:spcBef>
                  <a:spcPct val="0"/>
                </a:spcBef>
              </a:pPr>
              <a:t>94</a:t>
            </a:fld>
            <a:endParaRPr lang="en-US" altLang="en-US" smtClean="0">
              <a:latin typeface="Times" panose="02020603050405020304" pitchFamily="18" charset="0"/>
              <a:ea typeface="MS PGothic" panose="020B0600070205080204" pitchFamily="34"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89150" indent="-231775">
              <a:spcBef>
                <a:spcPct val="30000"/>
              </a:spcBef>
              <a:defRPr sz="1200">
                <a:solidFill>
                  <a:schemeClr val="tx1"/>
                </a:solidFill>
                <a:latin typeface="Arial" panose="020B0604020202020204" pitchFamily="34" charset="0"/>
              </a:defRPr>
            </a:lvl5pPr>
            <a:lvl6pPr marL="2546350" indent="-231775" eaLnBrk="0" fontAlgn="base" hangingPunct="0">
              <a:spcBef>
                <a:spcPct val="30000"/>
              </a:spcBef>
              <a:spcAft>
                <a:spcPct val="0"/>
              </a:spcAft>
              <a:defRPr sz="1200">
                <a:solidFill>
                  <a:schemeClr val="tx1"/>
                </a:solidFill>
                <a:latin typeface="Arial" panose="020B0604020202020204" pitchFamily="34" charset="0"/>
              </a:defRPr>
            </a:lvl6pPr>
            <a:lvl7pPr marL="3003550" indent="-231775" eaLnBrk="0" fontAlgn="base" hangingPunct="0">
              <a:spcBef>
                <a:spcPct val="30000"/>
              </a:spcBef>
              <a:spcAft>
                <a:spcPct val="0"/>
              </a:spcAft>
              <a:defRPr sz="1200">
                <a:solidFill>
                  <a:schemeClr val="tx1"/>
                </a:solidFill>
                <a:latin typeface="Arial" panose="020B0604020202020204" pitchFamily="34" charset="0"/>
              </a:defRPr>
            </a:lvl7pPr>
            <a:lvl8pPr marL="3460750" indent="-231775" eaLnBrk="0" fontAlgn="base" hangingPunct="0">
              <a:spcBef>
                <a:spcPct val="30000"/>
              </a:spcBef>
              <a:spcAft>
                <a:spcPct val="0"/>
              </a:spcAft>
              <a:defRPr sz="1200">
                <a:solidFill>
                  <a:schemeClr val="tx1"/>
                </a:solidFill>
                <a:latin typeface="Arial" panose="020B0604020202020204" pitchFamily="34" charset="0"/>
              </a:defRPr>
            </a:lvl8pPr>
            <a:lvl9pPr marL="3917950"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E3B6C355-CEA0-4B71-A45A-197E8D185B2A}" type="slidenum">
              <a:rPr lang="en-US" altLang="en-US" smtClean="0">
                <a:latin typeface="Times" panose="02020603050405020304" pitchFamily="18" charset="0"/>
                <a:ea typeface="MS PGothic" panose="020B0600070205080204" pitchFamily="34" charset="-128"/>
              </a:rPr>
              <a:pPr eaLnBrk="0" hangingPunct="0">
                <a:spcBef>
                  <a:spcPct val="0"/>
                </a:spcBef>
              </a:pPr>
              <a:t>95</a:t>
            </a:fld>
            <a:endParaRPr lang="en-US" altLang="en-US" smtClean="0">
              <a:latin typeface="Times" panose="02020603050405020304" pitchFamily="18" charset="0"/>
              <a:ea typeface="MS PGothic" panose="020B0600070205080204" pitchFamily="34"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smtClean="0">
                <a:latin typeface="Times" panose="02020603050405020304" pitchFamily="18" charset="0"/>
              </a:rPr>
              <a:t>Lithium has the larger second ionization energy because then a core electron is trying to be removed which will require a lot more energy than a valence electron.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89150" indent="-231775">
              <a:spcBef>
                <a:spcPct val="30000"/>
              </a:spcBef>
              <a:defRPr sz="1200">
                <a:solidFill>
                  <a:schemeClr val="tx1"/>
                </a:solidFill>
                <a:latin typeface="Arial" panose="020B0604020202020204" pitchFamily="34" charset="0"/>
              </a:defRPr>
            </a:lvl5pPr>
            <a:lvl6pPr marL="2546350" indent="-231775" eaLnBrk="0" fontAlgn="base" hangingPunct="0">
              <a:spcBef>
                <a:spcPct val="30000"/>
              </a:spcBef>
              <a:spcAft>
                <a:spcPct val="0"/>
              </a:spcAft>
              <a:defRPr sz="1200">
                <a:solidFill>
                  <a:schemeClr val="tx1"/>
                </a:solidFill>
                <a:latin typeface="Arial" panose="020B0604020202020204" pitchFamily="34" charset="0"/>
              </a:defRPr>
            </a:lvl6pPr>
            <a:lvl7pPr marL="3003550" indent="-231775" eaLnBrk="0" fontAlgn="base" hangingPunct="0">
              <a:spcBef>
                <a:spcPct val="30000"/>
              </a:spcBef>
              <a:spcAft>
                <a:spcPct val="0"/>
              </a:spcAft>
              <a:defRPr sz="1200">
                <a:solidFill>
                  <a:schemeClr val="tx1"/>
                </a:solidFill>
                <a:latin typeface="Arial" panose="020B0604020202020204" pitchFamily="34" charset="0"/>
              </a:defRPr>
            </a:lvl7pPr>
            <a:lvl8pPr marL="3460750" indent="-231775" eaLnBrk="0" fontAlgn="base" hangingPunct="0">
              <a:spcBef>
                <a:spcPct val="30000"/>
              </a:spcBef>
              <a:spcAft>
                <a:spcPct val="0"/>
              </a:spcAft>
              <a:defRPr sz="1200">
                <a:solidFill>
                  <a:schemeClr val="tx1"/>
                </a:solidFill>
                <a:latin typeface="Arial" panose="020B0604020202020204" pitchFamily="34" charset="0"/>
              </a:defRPr>
            </a:lvl8pPr>
            <a:lvl9pPr marL="3917950"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4D3465B7-DB24-42B0-A404-D86F8F770DA2}" type="slidenum">
              <a:rPr lang="en-US" altLang="en-US" smtClean="0">
                <a:latin typeface="Times" panose="02020603050405020304" pitchFamily="18" charset="0"/>
                <a:ea typeface="MS PGothic" panose="020B0600070205080204" pitchFamily="34" charset="-128"/>
              </a:rPr>
              <a:pPr eaLnBrk="0" hangingPunct="0">
                <a:spcBef>
                  <a:spcPct val="0"/>
                </a:spcBef>
              </a:pPr>
              <a:t>102</a:t>
            </a:fld>
            <a:endParaRPr lang="en-US" altLang="en-US" smtClean="0">
              <a:latin typeface="Times" panose="02020603050405020304" pitchFamily="18" charset="0"/>
              <a:ea typeface="MS PGothic" panose="020B0600070205080204" pitchFamily="34"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89150" indent="-231775">
              <a:spcBef>
                <a:spcPct val="30000"/>
              </a:spcBef>
              <a:defRPr sz="1200">
                <a:solidFill>
                  <a:schemeClr val="tx1"/>
                </a:solidFill>
                <a:latin typeface="Arial" panose="020B0604020202020204" pitchFamily="34" charset="0"/>
              </a:defRPr>
            </a:lvl5pPr>
            <a:lvl6pPr marL="2546350" indent="-231775" eaLnBrk="0" fontAlgn="base" hangingPunct="0">
              <a:spcBef>
                <a:spcPct val="30000"/>
              </a:spcBef>
              <a:spcAft>
                <a:spcPct val="0"/>
              </a:spcAft>
              <a:defRPr sz="1200">
                <a:solidFill>
                  <a:schemeClr val="tx1"/>
                </a:solidFill>
                <a:latin typeface="Arial" panose="020B0604020202020204" pitchFamily="34" charset="0"/>
              </a:defRPr>
            </a:lvl6pPr>
            <a:lvl7pPr marL="3003550" indent="-231775" eaLnBrk="0" fontAlgn="base" hangingPunct="0">
              <a:spcBef>
                <a:spcPct val="30000"/>
              </a:spcBef>
              <a:spcAft>
                <a:spcPct val="0"/>
              </a:spcAft>
              <a:defRPr sz="1200">
                <a:solidFill>
                  <a:schemeClr val="tx1"/>
                </a:solidFill>
                <a:latin typeface="Arial" panose="020B0604020202020204" pitchFamily="34" charset="0"/>
              </a:defRPr>
            </a:lvl7pPr>
            <a:lvl8pPr marL="3460750" indent="-231775" eaLnBrk="0" fontAlgn="base" hangingPunct="0">
              <a:spcBef>
                <a:spcPct val="30000"/>
              </a:spcBef>
              <a:spcAft>
                <a:spcPct val="0"/>
              </a:spcAft>
              <a:defRPr sz="1200">
                <a:solidFill>
                  <a:schemeClr val="tx1"/>
                </a:solidFill>
                <a:latin typeface="Arial" panose="020B0604020202020204" pitchFamily="34" charset="0"/>
              </a:defRPr>
            </a:lvl8pPr>
            <a:lvl9pPr marL="3917950"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23DD10AB-6284-4F74-96BC-380CE3C9F295}" type="slidenum">
              <a:rPr lang="en-US" altLang="en-US" smtClean="0">
                <a:latin typeface="Times" panose="02020603050405020304" pitchFamily="18" charset="0"/>
                <a:ea typeface="MS PGothic" panose="020B0600070205080204" pitchFamily="34" charset="-128"/>
              </a:rPr>
              <a:pPr eaLnBrk="0" hangingPunct="0">
                <a:spcBef>
                  <a:spcPct val="0"/>
                </a:spcBef>
              </a:pPr>
              <a:t>108</a:t>
            </a:fld>
            <a:endParaRPr lang="en-US" altLang="en-US" smtClean="0">
              <a:latin typeface="Times" panose="02020603050405020304" pitchFamily="18" charset="0"/>
              <a:ea typeface="MS PGothic" panose="020B0600070205080204" pitchFamily="34"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smtClean="0">
                <a:latin typeface="Times" panose="02020603050405020304" pitchFamily="18" charset="0"/>
              </a:rPr>
              <a:t>Na should be the larger atom because the electrons are not bound as tightly due to a smaller effective nuclear charge.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89150" indent="-231775">
              <a:spcBef>
                <a:spcPct val="30000"/>
              </a:spcBef>
              <a:defRPr sz="1200">
                <a:solidFill>
                  <a:schemeClr val="tx1"/>
                </a:solidFill>
                <a:latin typeface="Arial" panose="020B0604020202020204" pitchFamily="34" charset="0"/>
              </a:defRPr>
            </a:lvl5pPr>
            <a:lvl6pPr marL="2546350" indent="-231775" eaLnBrk="0" fontAlgn="base" hangingPunct="0">
              <a:spcBef>
                <a:spcPct val="30000"/>
              </a:spcBef>
              <a:spcAft>
                <a:spcPct val="0"/>
              </a:spcAft>
              <a:defRPr sz="1200">
                <a:solidFill>
                  <a:schemeClr val="tx1"/>
                </a:solidFill>
                <a:latin typeface="Arial" panose="020B0604020202020204" pitchFamily="34" charset="0"/>
              </a:defRPr>
            </a:lvl6pPr>
            <a:lvl7pPr marL="3003550" indent="-231775" eaLnBrk="0" fontAlgn="base" hangingPunct="0">
              <a:spcBef>
                <a:spcPct val="30000"/>
              </a:spcBef>
              <a:spcAft>
                <a:spcPct val="0"/>
              </a:spcAft>
              <a:defRPr sz="1200">
                <a:solidFill>
                  <a:schemeClr val="tx1"/>
                </a:solidFill>
                <a:latin typeface="Arial" panose="020B0604020202020204" pitchFamily="34" charset="0"/>
              </a:defRPr>
            </a:lvl7pPr>
            <a:lvl8pPr marL="3460750" indent="-231775" eaLnBrk="0" fontAlgn="base" hangingPunct="0">
              <a:spcBef>
                <a:spcPct val="30000"/>
              </a:spcBef>
              <a:spcAft>
                <a:spcPct val="0"/>
              </a:spcAft>
              <a:defRPr sz="1200">
                <a:solidFill>
                  <a:schemeClr val="tx1"/>
                </a:solidFill>
                <a:latin typeface="Arial" panose="020B0604020202020204" pitchFamily="34" charset="0"/>
              </a:defRPr>
            </a:lvl8pPr>
            <a:lvl9pPr marL="3917950"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017CB732-980F-4D8A-998A-176C1C80AB7B}" type="slidenum">
              <a:rPr lang="en-US" altLang="en-US" smtClean="0">
                <a:latin typeface="Times" panose="02020603050405020304" pitchFamily="18" charset="0"/>
                <a:ea typeface="MS PGothic" panose="020B0600070205080204" pitchFamily="34" charset="-128"/>
              </a:rPr>
              <a:pPr eaLnBrk="0" hangingPunct="0">
                <a:spcBef>
                  <a:spcPct val="0"/>
                </a:spcBef>
              </a:pPr>
              <a:t>109</a:t>
            </a:fld>
            <a:endParaRPr lang="en-US" altLang="en-US" smtClean="0">
              <a:latin typeface="Times" panose="02020603050405020304" pitchFamily="18" charset="0"/>
              <a:ea typeface="MS PGothic" panose="020B0600070205080204" pitchFamily="34" charset="-128"/>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smtClean="0">
                <a:latin typeface="Times" panose="02020603050405020304" pitchFamily="18" charset="0"/>
              </a:rPr>
              <a:t>Cs should be the larger atom because of the increase in orbital sizes in successive principal quantum levels (to accommodate more electrons).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89150" indent="-231775">
              <a:spcBef>
                <a:spcPct val="30000"/>
              </a:spcBef>
              <a:defRPr sz="1200">
                <a:solidFill>
                  <a:schemeClr val="tx1"/>
                </a:solidFill>
                <a:latin typeface="Arial" panose="020B0604020202020204" pitchFamily="34" charset="0"/>
              </a:defRPr>
            </a:lvl5pPr>
            <a:lvl6pPr marL="2546350" indent="-231775" eaLnBrk="0" fontAlgn="base" hangingPunct="0">
              <a:spcBef>
                <a:spcPct val="30000"/>
              </a:spcBef>
              <a:spcAft>
                <a:spcPct val="0"/>
              </a:spcAft>
              <a:defRPr sz="1200">
                <a:solidFill>
                  <a:schemeClr val="tx1"/>
                </a:solidFill>
                <a:latin typeface="Arial" panose="020B0604020202020204" pitchFamily="34" charset="0"/>
              </a:defRPr>
            </a:lvl6pPr>
            <a:lvl7pPr marL="3003550" indent="-231775" eaLnBrk="0" fontAlgn="base" hangingPunct="0">
              <a:spcBef>
                <a:spcPct val="30000"/>
              </a:spcBef>
              <a:spcAft>
                <a:spcPct val="0"/>
              </a:spcAft>
              <a:defRPr sz="1200">
                <a:solidFill>
                  <a:schemeClr val="tx1"/>
                </a:solidFill>
                <a:latin typeface="Arial" panose="020B0604020202020204" pitchFamily="34" charset="0"/>
              </a:defRPr>
            </a:lvl7pPr>
            <a:lvl8pPr marL="3460750" indent="-231775" eaLnBrk="0" fontAlgn="base" hangingPunct="0">
              <a:spcBef>
                <a:spcPct val="30000"/>
              </a:spcBef>
              <a:spcAft>
                <a:spcPct val="0"/>
              </a:spcAft>
              <a:defRPr sz="1200">
                <a:solidFill>
                  <a:schemeClr val="tx1"/>
                </a:solidFill>
                <a:latin typeface="Arial" panose="020B0604020202020204" pitchFamily="34" charset="0"/>
              </a:defRPr>
            </a:lvl8pPr>
            <a:lvl9pPr marL="3917950"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CA96351E-12EB-494A-ABB5-41A8E20596C2}" type="slidenum">
              <a:rPr lang="en-US" altLang="en-US" smtClean="0">
                <a:latin typeface="Times" panose="02020603050405020304" pitchFamily="18" charset="0"/>
                <a:ea typeface="MS PGothic" panose="020B0600070205080204" pitchFamily="34" charset="-128"/>
              </a:rPr>
              <a:pPr eaLnBrk="0" hangingPunct="0">
                <a:spcBef>
                  <a:spcPct val="0"/>
                </a:spcBef>
              </a:pPr>
              <a:t>110</a:t>
            </a:fld>
            <a:endParaRPr lang="en-US" altLang="en-US" smtClean="0">
              <a:latin typeface="Times" panose="02020603050405020304" pitchFamily="18" charset="0"/>
              <a:ea typeface="MS PGothic" panose="020B0600070205080204" pitchFamily="34" charset="-128"/>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Ionization Energy: S, O, F (IE increases as you move up a column and to the right across a period.)</a:t>
            </a:r>
          </a:p>
          <a:p>
            <a:pPr eaLnBrk="1" hangingPunct="1"/>
            <a:r>
              <a:rPr lang="en-US" altLang="en-US" smtClean="0">
                <a:latin typeface="Times" panose="02020603050405020304" pitchFamily="18" charset="0"/>
              </a:rPr>
              <a:t>Atomic Size: F, O, S (Atomic radius increases as you move to the left across a period and down a column.)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CB5BD-1E1A-4FCB-8483-72550D81DED7}" type="slidenum">
              <a:rPr lang="en-US" altLang="en-US"/>
              <a:pPr>
                <a:defRPr/>
              </a:pPr>
              <a:t>‹#›</a:t>
            </a:fld>
            <a:endParaRPr lang="en-US" altLang="en-US"/>
          </a:p>
        </p:txBody>
      </p:sp>
    </p:spTree>
    <p:extLst>
      <p:ext uri="{BB962C8B-B14F-4D97-AF65-F5344CB8AC3E}">
        <p14:creationId xmlns:p14="http://schemas.microsoft.com/office/powerpoint/2010/main" val="117373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5293D-43FD-4E97-8AE9-1A64CA1968C3}" type="slidenum">
              <a:rPr lang="en-US" altLang="en-US"/>
              <a:pPr>
                <a:defRPr/>
              </a:pPr>
              <a:t>‹#›</a:t>
            </a:fld>
            <a:endParaRPr lang="en-US" altLang="en-US"/>
          </a:p>
        </p:txBody>
      </p:sp>
    </p:spTree>
    <p:extLst>
      <p:ext uri="{BB962C8B-B14F-4D97-AF65-F5344CB8AC3E}">
        <p14:creationId xmlns:p14="http://schemas.microsoft.com/office/powerpoint/2010/main" val="84236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F516FD-FB6C-468F-AF2D-84193F369BB5}" type="slidenum">
              <a:rPr lang="en-US" altLang="en-US"/>
              <a:pPr>
                <a:defRPr/>
              </a:pPr>
              <a:t>‹#›</a:t>
            </a:fld>
            <a:endParaRPr lang="en-US" altLang="en-US"/>
          </a:p>
        </p:txBody>
      </p:sp>
    </p:spTree>
    <p:extLst>
      <p:ext uri="{BB962C8B-B14F-4D97-AF65-F5344CB8AC3E}">
        <p14:creationId xmlns:p14="http://schemas.microsoft.com/office/powerpoint/2010/main" val="385582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40B9F9-D8D0-4EC5-A977-71DE45248F14}" type="slidenum">
              <a:rPr lang="en-US" altLang="en-US"/>
              <a:pPr>
                <a:defRPr/>
              </a:pPr>
              <a:t>‹#›</a:t>
            </a:fld>
            <a:endParaRPr lang="en-US" altLang="en-US"/>
          </a:p>
        </p:txBody>
      </p:sp>
    </p:spTree>
    <p:extLst>
      <p:ext uri="{BB962C8B-B14F-4D97-AF65-F5344CB8AC3E}">
        <p14:creationId xmlns:p14="http://schemas.microsoft.com/office/powerpoint/2010/main" val="2065158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614BE9B-B2A8-4617-8ED3-CB8E6024B3A6}" type="slidenum">
              <a:rPr lang="en-US" altLang="en-US"/>
              <a:pPr>
                <a:defRPr/>
              </a:pPr>
              <a:t>‹#›</a:t>
            </a:fld>
            <a:endParaRPr lang="en-US" altLang="en-US"/>
          </a:p>
        </p:txBody>
      </p:sp>
    </p:spTree>
    <p:extLst>
      <p:ext uri="{BB962C8B-B14F-4D97-AF65-F5344CB8AC3E}">
        <p14:creationId xmlns:p14="http://schemas.microsoft.com/office/powerpoint/2010/main" val="372303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73A6591-C0D8-4770-946A-9285E304033A}" type="slidenum">
              <a:rPr lang="en-US" altLang="en-US"/>
              <a:pPr>
                <a:defRPr/>
              </a:pPr>
              <a:t>‹#›</a:t>
            </a:fld>
            <a:endParaRPr lang="en-US" altLang="en-US"/>
          </a:p>
        </p:txBody>
      </p:sp>
    </p:spTree>
    <p:extLst>
      <p:ext uri="{BB962C8B-B14F-4D97-AF65-F5344CB8AC3E}">
        <p14:creationId xmlns:p14="http://schemas.microsoft.com/office/powerpoint/2010/main" val="182630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F7393E-15FE-498C-9844-77B55DA5C694}" type="slidenum">
              <a:rPr lang="en-US" altLang="en-US"/>
              <a:pPr>
                <a:defRPr/>
              </a:pPr>
              <a:t>‹#›</a:t>
            </a:fld>
            <a:endParaRPr lang="en-US" altLang="en-US"/>
          </a:p>
        </p:txBody>
      </p:sp>
    </p:spTree>
    <p:extLst>
      <p:ext uri="{BB962C8B-B14F-4D97-AF65-F5344CB8AC3E}">
        <p14:creationId xmlns:p14="http://schemas.microsoft.com/office/powerpoint/2010/main" val="172281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9FDB25-2A3D-4A3E-9C85-E1181FF61696}" type="slidenum">
              <a:rPr lang="en-US" altLang="en-US"/>
              <a:pPr>
                <a:defRPr/>
              </a:pPr>
              <a:t>‹#›</a:t>
            </a:fld>
            <a:endParaRPr lang="en-US" altLang="en-US"/>
          </a:p>
        </p:txBody>
      </p:sp>
    </p:spTree>
    <p:extLst>
      <p:ext uri="{BB962C8B-B14F-4D97-AF65-F5344CB8AC3E}">
        <p14:creationId xmlns:p14="http://schemas.microsoft.com/office/powerpoint/2010/main" val="218141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B25B96-A81D-47D0-BD37-5094CC6359CE}" type="slidenum">
              <a:rPr lang="en-US" altLang="en-US"/>
              <a:pPr>
                <a:defRPr/>
              </a:pPr>
              <a:t>‹#›</a:t>
            </a:fld>
            <a:endParaRPr lang="en-US" altLang="en-US"/>
          </a:p>
        </p:txBody>
      </p:sp>
    </p:spTree>
    <p:extLst>
      <p:ext uri="{BB962C8B-B14F-4D97-AF65-F5344CB8AC3E}">
        <p14:creationId xmlns:p14="http://schemas.microsoft.com/office/powerpoint/2010/main" val="202740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403D6E-A3FC-48FD-98DF-EC19E2099560}" type="slidenum">
              <a:rPr lang="en-US" altLang="en-US"/>
              <a:pPr>
                <a:defRPr/>
              </a:pPr>
              <a:t>‹#›</a:t>
            </a:fld>
            <a:endParaRPr lang="en-US" altLang="en-US"/>
          </a:p>
        </p:txBody>
      </p:sp>
    </p:spTree>
    <p:extLst>
      <p:ext uri="{BB962C8B-B14F-4D97-AF65-F5344CB8AC3E}">
        <p14:creationId xmlns:p14="http://schemas.microsoft.com/office/powerpoint/2010/main" val="387700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69AAFB-F16D-4413-A7A0-A6D0D8636D3B}" type="slidenum">
              <a:rPr lang="en-US" altLang="en-US"/>
              <a:pPr>
                <a:defRPr/>
              </a:pPr>
              <a:t>‹#›</a:t>
            </a:fld>
            <a:endParaRPr lang="en-US" altLang="en-US"/>
          </a:p>
        </p:txBody>
      </p:sp>
    </p:spTree>
    <p:extLst>
      <p:ext uri="{BB962C8B-B14F-4D97-AF65-F5344CB8AC3E}">
        <p14:creationId xmlns:p14="http://schemas.microsoft.com/office/powerpoint/2010/main" val="2614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EA7804-A8CD-4987-8148-40CD0DC9FB53}" type="slidenum">
              <a:rPr lang="en-US" altLang="en-US"/>
              <a:pPr>
                <a:defRPr/>
              </a:pPr>
              <a:t>‹#›</a:t>
            </a:fld>
            <a:endParaRPr lang="en-US" altLang="en-US"/>
          </a:p>
        </p:txBody>
      </p:sp>
    </p:spTree>
    <p:extLst>
      <p:ext uri="{BB962C8B-B14F-4D97-AF65-F5344CB8AC3E}">
        <p14:creationId xmlns:p14="http://schemas.microsoft.com/office/powerpoint/2010/main" val="33006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197757-8679-4871-82CB-351FBD60BBA2}" type="slidenum">
              <a:rPr lang="en-US" altLang="en-US"/>
              <a:pPr>
                <a:defRPr/>
              </a:pPr>
              <a:t>‹#›</a:t>
            </a:fld>
            <a:endParaRPr lang="en-US" altLang="en-US"/>
          </a:p>
        </p:txBody>
      </p:sp>
    </p:spTree>
    <p:extLst>
      <p:ext uri="{BB962C8B-B14F-4D97-AF65-F5344CB8AC3E}">
        <p14:creationId xmlns:p14="http://schemas.microsoft.com/office/powerpoint/2010/main" val="354925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149461-3065-49C3-8E7F-47B21D8DD045}" type="slidenum">
              <a:rPr lang="en-US" altLang="en-US"/>
              <a:pPr>
                <a:defRPr/>
              </a:pPr>
              <a:t>‹#›</a:t>
            </a:fld>
            <a:endParaRPr lang="en-US" altLang="en-US"/>
          </a:p>
        </p:txBody>
      </p:sp>
    </p:spTree>
    <p:extLst>
      <p:ext uri="{BB962C8B-B14F-4D97-AF65-F5344CB8AC3E}">
        <p14:creationId xmlns:p14="http://schemas.microsoft.com/office/powerpoint/2010/main" val="333562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A114E0E5-15B2-48BC-8720-2C143CDB38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6.vml"/><Relationship Id="rId6" Type="http://schemas.openxmlformats.org/officeDocument/2006/relationships/image" Target="../media/image58.png"/><Relationship Id="rId5" Type="http://schemas.openxmlformats.org/officeDocument/2006/relationships/hyperlink" Target="atomic_radius_metal_mol.html" TargetMode="External"/><Relationship Id="rId4" Type="http://schemas.openxmlformats.org/officeDocument/2006/relationships/notesSlide" Target="../notesSlides/notesSlide5.xml"/></Relationships>
</file>

<file path=ppt/slides/_rels/slide10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feature=player_embedded&amp;v=mBT73Pesiog" TargetMode="External"/><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oleObject3.bin"/><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google.com/imgres?imgurl=http://dbhs.wvusd.k12.ca.us/webdocs/Gallery/Schrodinger(young).GIF&amp;imgrefurl=http://dbhs.wvusd.k12.ca.us/webdocs/Gallery/Gallery11.html&amp;h=267&amp;w=237&amp;sz=15&amp;hl=en&amp;start=4&amp;tbnid=lT5Ydl9B0xhCEM:&amp;tbnh=113&amp;tbnw=100&amp;prev=/images%3Fq%3Dschrodinger%26svnum%3D10%26hl%3Den%26lr%3D%26sa%3DN"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www.d.umn.edu/~pkiprof/ChemWebV2/AOs/ao1.html" TargetMode="External"/><Relationship Id="rId1" Type="http://schemas.openxmlformats.org/officeDocument/2006/relationships/slideLayout" Target="../slideLayouts/slideLayout14.xml"/><Relationship Id="rId6" Type="http://schemas.openxmlformats.org/officeDocument/2006/relationships/hyperlink" Target="http://www.d.umn.edu/~pkiprof/ChemWebV2/AOs/ao3.html" TargetMode="External"/><Relationship Id="rId5" Type="http://schemas.openxmlformats.org/officeDocument/2006/relationships/image" Target="../media/image32.jpeg"/><Relationship Id="rId4" Type="http://schemas.openxmlformats.org/officeDocument/2006/relationships/hyperlink" Target="http://www.d.umn.edu/~pkiprof/ChemWebV2/AOs/ao2.html"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mages.google.com/imgres?imgurl=http://pt.chemicalstore.com/images/thumbnails/Lithium.gif&amp;imgrefurl=http://pt.chemicalstore.com/Li%2520-%2520Lithium.html&amp;h=100&amp;w=100&amp;sz=1&amp;tbnid=M28n-9fbaciphM:&amp;tbnh=77&amp;tbnw=77&amp;hl=en&amp;start=22&amp;prev=/images%3Fq%3Dlithium%2B%2Batomic%2Bnumber%26start%3D20%26svnum%3D10%26hl%3Den%26lr%3D%26sa%3D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hyperlink" Target="line_spectrum_hydrogen.html"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www.youtube.com/watch?v=NRIqXeY1R_I&amp;noredirect=1"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EC4DB5-835C-4AF9-BAD3-8B0807940ECB}" type="slidenum">
              <a:rPr lang="en-US" altLang="en-US" sz="1400" smtClean="0"/>
              <a:pPr>
                <a:spcBef>
                  <a:spcPct val="0"/>
                </a:spcBef>
                <a:buFontTx/>
                <a:buNone/>
              </a:pPr>
              <a:t>1</a:t>
            </a:fld>
            <a:endParaRPr lang="en-US" altLang="en-US" sz="1400" smtClean="0"/>
          </a:p>
        </p:txBody>
      </p:sp>
      <p:sp>
        <p:nvSpPr>
          <p:cNvPr id="4099" name="Rectangle 2"/>
          <p:cNvSpPr>
            <a:spLocks noGrp="1" noChangeArrowheads="1"/>
          </p:cNvSpPr>
          <p:nvPr>
            <p:ph type="ctrTitle"/>
          </p:nvPr>
        </p:nvSpPr>
        <p:spPr>
          <a:xfrm>
            <a:off x="609600" y="685800"/>
            <a:ext cx="7772400" cy="1470025"/>
          </a:xfrm>
        </p:spPr>
        <p:txBody>
          <a:bodyPr/>
          <a:lstStyle/>
          <a:p>
            <a:pPr eaLnBrk="1" hangingPunct="1"/>
            <a:r>
              <a:rPr lang="en-US" altLang="en-US" smtClean="0"/>
              <a:t>Chapter 7 </a:t>
            </a:r>
          </a:p>
        </p:txBody>
      </p:sp>
      <p:sp>
        <p:nvSpPr>
          <p:cNvPr id="4100" name="Rectangle 3"/>
          <p:cNvSpPr>
            <a:spLocks noGrp="1" noChangeArrowheads="1"/>
          </p:cNvSpPr>
          <p:nvPr>
            <p:ph type="subTitle" idx="1"/>
          </p:nvPr>
        </p:nvSpPr>
        <p:spPr>
          <a:xfrm>
            <a:off x="1295400" y="1981200"/>
            <a:ext cx="6400800" cy="1752600"/>
          </a:xfrm>
        </p:spPr>
        <p:txBody>
          <a:bodyPr/>
          <a:lstStyle/>
          <a:p>
            <a:pPr eaLnBrk="1" hangingPunct="1"/>
            <a:r>
              <a:rPr lang="en-US" altLang="en-US" smtClean="0"/>
              <a:t>Atomic structure and Periodicity </a:t>
            </a:r>
          </a:p>
        </p:txBody>
      </p:sp>
      <p:pic>
        <p:nvPicPr>
          <p:cNvPr id="4101" name="Picture 5" descr="chemistry cartoons, chemistry cartoon, chemistry picture, chemistry pictures, chemistry image, chemistry images, chemistry illustration, chemistry illustra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971800"/>
            <a:ext cx="37338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F2881F-7AD2-449A-B051-3519865866A9}" type="slidenum">
              <a:rPr lang="en-US" altLang="en-US" sz="1400" smtClean="0"/>
              <a:pPr>
                <a:spcBef>
                  <a:spcPct val="0"/>
                </a:spcBef>
                <a:buFontTx/>
                <a:buNone/>
              </a:pPr>
              <a:t>10</a:t>
            </a:fld>
            <a:endParaRPr lang="en-US" altLang="en-US" sz="1400" smtClean="0"/>
          </a:p>
        </p:txBody>
      </p:sp>
      <p:pic>
        <p:nvPicPr>
          <p:cNvPr id="13315" name="Picture 2" descr="spectra 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69342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3"/>
          <p:cNvSpPr txBox="1">
            <a:spLocks noChangeArrowheads="1"/>
          </p:cNvSpPr>
          <p:nvPr/>
        </p:nvSpPr>
        <p:spPr bwMode="auto">
          <a:xfrm>
            <a:off x="152400" y="609600"/>
            <a:ext cx="8382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0"/>
              <a:t>Below is a picture of the spectral lines given off by hydrogen. Note there are 3 different frequencies.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779B5B-86A9-4BC0-97C5-14F8A3F139F5}" type="slidenum">
              <a:rPr lang="en-US" altLang="en-US" sz="1400" smtClean="0"/>
              <a:pPr>
                <a:spcBef>
                  <a:spcPct val="0"/>
                </a:spcBef>
                <a:buFontTx/>
                <a:buNone/>
              </a:pPr>
              <a:t>100</a:t>
            </a:fld>
            <a:endParaRPr lang="en-US" altLang="en-US" sz="1400" smtClean="0"/>
          </a:p>
        </p:txBody>
      </p:sp>
      <p:pic>
        <p:nvPicPr>
          <p:cNvPr id="109571" name="Picture 5" descr="FG06_06-01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009650"/>
            <a:ext cx="85248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Rectangle 6"/>
          <p:cNvSpPr>
            <a:spLocks noGrp="1" noChangeArrowheads="1"/>
          </p:cNvSpPr>
          <p:nvPr>
            <p:ph type="title"/>
          </p:nvPr>
        </p:nvSpPr>
        <p:spPr/>
        <p:txBody>
          <a:bodyPr/>
          <a:lstStyle/>
          <a:p>
            <a:pPr eaLnBrk="1" hangingPunct="1"/>
            <a:r>
              <a:rPr lang="en-US" altLang="en-US" sz="2800" smtClean="0"/>
              <a:t>Which of the indicated three elements has the least favorable E</a:t>
            </a:r>
            <a:r>
              <a:rPr lang="en-US" altLang="en-US" sz="2800" baseline="-25000" smtClean="0"/>
              <a:t>ea</a:t>
            </a:r>
            <a:r>
              <a:rPr lang="en-US" altLang="en-US" sz="2800" smtClean="0"/>
              <a:t>, and which has the most favorable E</a:t>
            </a:r>
            <a:r>
              <a:rPr lang="en-US" altLang="en-US" sz="2800" baseline="-25000" smtClean="0"/>
              <a:t>ea</a:t>
            </a:r>
            <a:r>
              <a:rPr lang="en-US" altLang="en-US" sz="2800" smtClean="0"/>
              <a:t>?</a:t>
            </a:r>
            <a:r>
              <a:rPr lang="en-US" altLang="en-US" sz="4000" smtClean="0"/>
              <a:t>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657E67-C4C9-466C-9CB3-CFF412A66FCF}" type="slidenum">
              <a:rPr lang="en-US" altLang="en-US" sz="1400" smtClean="0"/>
              <a:pPr>
                <a:spcBef>
                  <a:spcPct val="0"/>
                </a:spcBef>
                <a:buFontTx/>
                <a:buNone/>
              </a:pPr>
              <a:t>101</a:t>
            </a:fld>
            <a:endParaRPr lang="en-US" altLang="en-US" sz="1400" smtClean="0"/>
          </a:p>
        </p:txBody>
      </p:sp>
      <p:sp>
        <p:nvSpPr>
          <p:cNvPr id="110595" name="Rectangle 2"/>
          <p:cNvSpPr>
            <a:spLocks noGrp="1" noChangeArrowheads="1"/>
          </p:cNvSpPr>
          <p:nvPr>
            <p:ph type="title"/>
          </p:nvPr>
        </p:nvSpPr>
        <p:spPr/>
        <p:txBody>
          <a:bodyPr/>
          <a:lstStyle/>
          <a:p>
            <a:pPr eaLnBrk="1" hangingPunct="1"/>
            <a:r>
              <a:rPr lang="en-US" altLang="en-US" smtClean="0"/>
              <a:t>Atomic Radii</a:t>
            </a:r>
          </a:p>
        </p:txBody>
      </p:sp>
      <p:sp>
        <p:nvSpPr>
          <p:cNvPr id="110596" name="Rectangle 4"/>
          <p:cNvSpPr>
            <a:spLocks noGrp="1" noChangeArrowheads="1"/>
          </p:cNvSpPr>
          <p:nvPr>
            <p:ph type="body" sz="half" idx="1"/>
          </p:nvPr>
        </p:nvSpPr>
        <p:spPr>
          <a:xfrm>
            <a:off x="228600" y="1600200"/>
            <a:ext cx="4267200" cy="4525963"/>
          </a:xfrm>
        </p:spPr>
        <p:txBody>
          <a:bodyPr/>
          <a:lstStyle/>
          <a:p>
            <a:pPr eaLnBrk="1" hangingPunct="1">
              <a:lnSpc>
                <a:spcPct val="90000"/>
              </a:lnSpc>
            </a:pPr>
            <a:r>
              <a:rPr lang="en-US" altLang="en-US" sz="2800" smtClean="0"/>
              <a:t>Allows us to determine the bond lengths between two covalently bonded atoms. </a:t>
            </a:r>
          </a:p>
          <a:p>
            <a:pPr eaLnBrk="1" hangingPunct="1">
              <a:lnSpc>
                <a:spcPct val="90000"/>
              </a:lnSpc>
            </a:pPr>
            <a:endParaRPr lang="en-US" altLang="en-US" sz="2800" smtClean="0"/>
          </a:p>
          <a:p>
            <a:pPr eaLnBrk="1" hangingPunct="1">
              <a:lnSpc>
                <a:spcPct val="90000"/>
              </a:lnSpc>
            </a:pPr>
            <a:r>
              <a:rPr lang="en-US" altLang="en-US" sz="2800" smtClean="0"/>
              <a:t>Ex: the Br-Br bond distance of Br</a:t>
            </a:r>
            <a:r>
              <a:rPr lang="en-US" altLang="en-US" sz="2800" baseline="-25000" smtClean="0"/>
              <a:t>2</a:t>
            </a:r>
            <a:r>
              <a:rPr lang="en-US" altLang="en-US" sz="2800" smtClean="0"/>
              <a:t>  is 228 ppm therefore the atomic radius of Br is </a:t>
            </a:r>
          </a:p>
          <a:p>
            <a:pPr eaLnBrk="1" hangingPunct="1">
              <a:lnSpc>
                <a:spcPct val="90000"/>
              </a:lnSpc>
              <a:buFontTx/>
              <a:buNone/>
            </a:pPr>
            <a:r>
              <a:rPr lang="en-US" altLang="en-US" sz="2800" smtClean="0"/>
              <a:t>228/2 = 114 ppm</a:t>
            </a:r>
          </a:p>
          <a:p>
            <a:pPr eaLnBrk="1" hangingPunct="1">
              <a:lnSpc>
                <a:spcPct val="90000"/>
              </a:lnSpc>
            </a:pPr>
            <a:endParaRPr lang="en-US" altLang="en-US" sz="2800" smtClean="0"/>
          </a:p>
        </p:txBody>
      </p:sp>
      <p:pic>
        <p:nvPicPr>
          <p:cNvPr id="110597" name="Picture 6" descr="7522n07_3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73613" y="1905000"/>
            <a:ext cx="3559175" cy="268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en-US" smtClean="0">
                <a:latin typeface="Calibri" panose="020F0502020204030204" pitchFamily="34" charset="0"/>
                <a:cs typeface="Calibri" panose="020F0502020204030204" pitchFamily="34" charset="0"/>
              </a:rPr>
              <a:t>Atomic Radius of a Metal</a:t>
            </a:r>
          </a:p>
        </p:txBody>
      </p:sp>
      <p:sp>
        <p:nvSpPr>
          <p:cNvPr id="111619" name="Rectangle 4"/>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111620" name="Rectangle 5"/>
          <p:cNvSpPr>
            <a:spLocks noChangeArrowheads="1"/>
          </p:cNvSpPr>
          <p:nvPr/>
        </p:nvSpPr>
        <p:spPr bwMode="auto">
          <a:xfrm>
            <a:off x="0" y="268922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111621" name="Text Box 3"/>
          <p:cNvSpPr txBox="1">
            <a:spLocks noChangeArrowheads="1"/>
          </p:cNvSpPr>
          <p:nvPr/>
        </p:nvSpPr>
        <p:spPr bwMode="auto">
          <a:xfrm>
            <a:off x="0" y="5665788"/>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To play movie you must be in Slide Show Mode</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PC Users: Please wait for content to load, then click to play</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Mac Users: </a:t>
            </a:r>
            <a:r>
              <a:rPr lang="en-US" altLang="en-US" sz="1800" u="sng">
                <a:solidFill>
                  <a:srgbClr val="009999"/>
                </a:solidFill>
                <a:ea typeface="MS PGothic" panose="020B0600070205080204" pitchFamily="34" charset="-128"/>
                <a:cs typeface="Arial" panose="020B0604020202020204" pitchFamily="34" charset="0"/>
                <a:hlinkClick r:id="rId5" action="ppaction://hlinkfile"/>
              </a:rPr>
              <a:t>CLICK HERE</a:t>
            </a:r>
            <a:endParaRPr lang="en-US" altLang="en-US" sz="1800">
              <a:ea typeface="MS PGothic" panose="020B0600070205080204" pitchFamily="34" charset="-128"/>
              <a:cs typeface="Arial" panose="020B0604020202020204" pitchFamily="34" charset="0"/>
            </a:endParaRPr>
          </a:p>
        </p:txBody>
      </p:sp>
    </p:spTree>
    <p:controls>
      <mc:AlternateContent xmlns:mc="http://schemas.openxmlformats.org/markup-compatibility/2006">
        <mc:Choice xmlns:v="urn:schemas-microsoft-com:vml" Requires="v">
          <p:control spid="111624" r:id="rId2" imgW="0" imgH="0"/>
        </mc:Choice>
        <mc:Fallback>
          <p:control r:id="rId2" imgW="0" imgH="0">
            <p:pic>
              <p:nvPicPr>
                <p:cNvPr id="111622"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400300"/>
                  <a:ext cx="3048000" cy="2476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C91A6E-5C16-4430-A371-FFE1D93F8E71}" type="slidenum">
              <a:rPr lang="en-US" altLang="en-US" sz="1400" smtClean="0"/>
              <a:pPr>
                <a:spcBef>
                  <a:spcPct val="0"/>
                </a:spcBef>
                <a:buFontTx/>
                <a:buNone/>
              </a:pPr>
              <a:t>103</a:t>
            </a:fld>
            <a:endParaRPr lang="en-US" altLang="en-US" sz="1400" smtClean="0"/>
          </a:p>
        </p:txBody>
      </p:sp>
      <p:pic>
        <p:nvPicPr>
          <p:cNvPr id="113667" name="Picture 4" descr="fig07_35"/>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282825" y="1447800"/>
            <a:ext cx="4657725"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668" name="Rectangle 5"/>
          <p:cNvSpPr>
            <a:spLocks noChangeArrowheads="1"/>
          </p:cNvSpPr>
          <p:nvPr/>
        </p:nvSpPr>
        <p:spPr bwMode="auto">
          <a:xfrm>
            <a:off x="1905000" y="228600"/>
            <a:ext cx="53308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Periodic Table - Trends</a:t>
            </a:r>
          </a:p>
        </p:txBody>
      </p:sp>
      <p:sp>
        <p:nvSpPr>
          <p:cNvPr id="113669" name="Text Box 6"/>
          <p:cNvSpPr txBox="1">
            <a:spLocks noChangeArrowheads="1"/>
          </p:cNvSpPr>
          <p:nvPr/>
        </p:nvSpPr>
        <p:spPr bwMode="auto">
          <a:xfrm>
            <a:off x="3276600" y="762000"/>
            <a:ext cx="290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accent2"/>
                </a:solidFill>
                <a:latin typeface="Times New Roman" panose="02020603050405020304" pitchFamily="18" charset="0"/>
              </a:rPr>
              <a:t> Atomic Radii</a:t>
            </a:r>
          </a:p>
        </p:txBody>
      </p:sp>
      <p:sp>
        <p:nvSpPr>
          <p:cNvPr id="113670" name="Line 7"/>
          <p:cNvSpPr>
            <a:spLocks noChangeShapeType="1"/>
          </p:cNvSpPr>
          <p:nvPr/>
        </p:nvSpPr>
        <p:spPr bwMode="auto">
          <a:xfrm flipH="1">
            <a:off x="1066800" y="1600200"/>
            <a:ext cx="0" cy="3505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1" name="Line 8"/>
          <p:cNvSpPr>
            <a:spLocks noChangeShapeType="1"/>
          </p:cNvSpPr>
          <p:nvPr/>
        </p:nvSpPr>
        <p:spPr bwMode="auto">
          <a:xfrm>
            <a:off x="1524000" y="1524000"/>
            <a:ext cx="64770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2" name="Text Box 9"/>
          <p:cNvSpPr txBox="1">
            <a:spLocks noChangeArrowheads="1"/>
          </p:cNvSpPr>
          <p:nvPr/>
        </p:nvSpPr>
        <p:spPr bwMode="auto">
          <a:xfrm>
            <a:off x="6934200" y="1143000"/>
            <a:ext cx="22098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500"/>
              <a:t>      </a:t>
            </a:r>
            <a:r>
              <a:rPr lang="en-US" altLang="en-US" sz="4500"/>
              <a:t>-</a:t>
            </a:r>
          </a:p>
        </p:txBody>
      </p:sp>
      <p:sp>
        <p:nvSpPr>
          <p:cNvPr id="113673" name="Text Box 10"/>
          <p:cNvSpPr txBox="1">
            <a:spLocks noChangeArrowheads="1"/>
          </p:cNvSpPr>
          <p:nvPr/>
        </p:nvSpPr>
        <p:spPr bwMode="auto">
          <a:xfrm>
            <a:off x="-381000" y="4953000"/>
            <a:ext cx="4267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t>        +</a:t>
            </a:r>
            <a:endParaRPr lang="en-US" altLang="en-US" sz="180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C2902B-F9A0-43A2-8E04-8B8D76765137}" type="slidenum">
              <a:rPr lang="en-US" altLang="en-US" sz="1400" smtClean="0"/>
              <a:pPr>
                <a:spcBef>
                  <a:spcPct val="0"/>
                </a:spcBef>
                <a:buFontTx/>
                <a:buNone/>
              </a:pPr>
              <a:t>104</a:t>
            </a:fld>
            <a:endParaRPr lang="en-US" altLang="en-US" sz="1400" smtClean="0"/>
          </a:p>
        </p:txBody>
      </p:sp>
      <p:sp>
        <p:nvSpPr>
          <p:cNvPr id="114691" name="Rectangle 2"/>
          <p:cNvSpPr>
            <a:spLocks noGrp="1" noChangeArrowheads="1"/>
          </p:cNvSpPr>
          <p:nvPr>
            <p:ph type="title"/>
          </p:nvPr>
        </p:nvSpPr>
        <p:spPr/>
        <p:txBody>
          <a:bodyPr/>
          <a:lstStyle/>
          <a:p>
            <a:pPr eaLnBrk="1" hangingPunct="1"/>
            <a:r>
              <a:rPr lang="en-US" altLang="en-US" smtClean="0"/>
              <a:t>Shielding </a:t>
            </a:r>
          </a:p>
        </p:txBody>
      </p:sp>
      <p:sp>
        <p:nvSpPr>
          <p:cNvPr id="102404" name="Rectangle 3"/>
          <p:cNvSpPr>
            <a:spLocks noGrp="1" noChangeArrowheads="1"/>
          </p:cNvSpPr>
          <p:nvPr>
            <p:ph type="body" idx="1"/>
          </p:nvPr>
        </p:nvSpPr>
        <p:spPr/>
        <p:txBody>
          <a:bodyPr/>
          <a:lstStyle/>
          <a:p>
            <a:pPr eaLnBrk="1" hangingPunct="1">
              <a:defRPr/>
            </a:pPr>
            <a:r>
              <a:rPr lang="en-US" altLang="en-US" sz="2700" dirty="0"/>
              <a:t>M</a:t>
            </a:r>
            <a:r>
              <a:rPr lang="en-US" altLang="en-US" sz="2700" dirty="0" smtClean="0"/>
              <a:t>oving down the periodic table the number of </a:t>
            </a:r>
            <a:r>
              <a:rPr lang="en-US" altLang="en-US" sz="2700" dirty="0" err="1" smtClean="0"/>
              <a:t>Ve</a:t>
            </a:r>
            <a:r>
              <a:rPr lang="en-US" altLang="en-US" sz="2700" dirty="0" smtClean="0"/>
              <a:t> stays the same but the number of core electrons increases. </a:t>
            </a:r>
          </a:p>
          <a:p>
            <a:pPr marL="0" indent="0" eaLnBrk="1" hangingPunct="1">
              <a:buFontTx/>
              <a:buNone/>
              <a:defRPr/>
            </a:pPr>
            <a:endParaRPr lang="en-US" altLang="en-US" sz="2700" dirty="0" smtClean="0"/>
          </a:p>
          <a:p>
            <a:pPr eaLnBrk="1" hangingPunct="1">
              <a:defRPr/>
            </a:pPr>
            <a:r>
              <a:rPr lang="en-US" altLang="en-US" sz="2700" dirty="0" smtClean="0"/>
              <a:t>Atomic radios increase down a  group because the increase in core electrons SHEILDS the valence electrons form the nucleus allowing them to pull farther away.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D93F05-2762-4815-898F-3F823C23CE73}" type="slidenum">
              <a:rPr lang="en-US" altLang="en-US" sz="1400" smtClean="0"/>
              <a:pPr>
                <a:spcBef>
                  <a:spcPct val="0"/>
                </a:spcBef>
                <a:buFontTx/>
                <a:buNone/>
              </a:pPr>
              <a:t>105</a:t>
            </a:fld>
            <a:endParaRPr lang="en-US" altLang="en-US" sz="1400" smtClean="0"/>
          </a:p>
        </p:txBody>
      </p:sp>
      <p:sp>
        <p:nvSpPr>
          <p:cNvPr id="115715" name="Rectangle 2"/>
          <p:cNvSpPr>
            <a:spLocks noGrp="1" noChangeArrowheads="1"/>
          </p:cNvSpPr>
          <p:nvPr>
            <p:ph type="title"/>
          </p:nvPr>
        </p:nvSpPr>
        <p:spPr/>
        <p:txBody>
          <a:bodyPr/>
          <a:lstStyle/>
          <a:p>
            <a:pPr eaLnBrk="1" hangingPunct="1"/>
            <a:r>
              <a:rPr lang="en-US" altLang="en-US" smtClean="0"/>
              <a:t>The Why</a:t>
            </a:r>
          </a:p>
        </p:txBody>
      </p:sp>
      <p:sp>
        <p:nvSpPr>
          <p:cNvPr id="115716" name="Rectangle 3"/>
          <p:cNvSpPr>
            <a:spLocks noGrp="1" noChangeArrowheads="1"/>
          </p:cNvSpPr>
          <p:nvPr>
            <p:ph type="body" idx="1"/>
          </p:nvPr>
        </p:nvSpPr>
        <p:spPr/>
        <p:txBody>
          <a:bodyPr/>
          <a:lstStyle/>
          <a:p>
            <a:pPr eaLnBrk="1" hangingPunct="1"/>
            <a:r>
              <a:rPr lang="en-US" altLang="en-US" smtClean="0"/>
              <a:t>There is a correlation between atomic radii and the principle quantum number n. </a:t>
            </a:r>
          </a:p>
          <a:p>
            <a:pPr eaLnBrk="1" hangingPunct="1"/>
            <a:r>
              <a:rPr lang="en-US" altLang="en-US" smtClean="0"/>
              <a:t>As n increases atomic radii increases due to the e- moving farther and farther away from the nucleus, pulling on the e- less and less and allowing them to spread out and be less dense. </a:t>
            </a:r>
          </a:p>
        </p:txBody>
      </p:sp>
      <p:sp>
        <p:nvSpPr>
          <p:cNvPr id="115717" name="Oval 4"/>
          <p:cNvSpPr>
            <a:spLocks noChangeArrowheads="1"/>
          </p:cNvSpPr>
          <p:nvPr/>
        </p:nvSpPr>
        <p:spPr bwMode="auto">
          <a:xfrm>
            <a:off x="2057400" y="5410200"/>
            <a:ext cx="609600" cy="6096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5718" name="Oval 5"/>
          <p:cNvSpPr>
            <a:spLocks noChangeArrowheads="1"/>
          </p:cNvSpPr>
          <p:nvPr/>
        </p:nvSpPr>
        <p:spPr bwMode="auto">
          <a:xfrm>
            <a:off x="5334000" y="4953000"/>
            <a:ext cx="1066800" cy="10668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5719" name="Text Box 6"/>
          <p:cNvSpPr txBox="1">
            <a:spLocks noChangeArrowheads="1"/>
          </p:cNvSpPr>
          <p:nvPr/>
        </p:nvSpPr>
        <p:spPr bwMode="auto">
          <a:xfrm>
            <a:off x="1981200" y="62484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 = 2                                                n = 5</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smtClean="0"/>
              <a:t>Moving down the PT </a:t>
            </a:r>
          </a:p>
        </p:txBody>
      </p:sp>
      <p:sp>
        <p:nvSpPr>
          <p:cNvPr id="116739" name="Content Placeholder 2"/>
          <p:cNvSpPr>
            <a:spLocks noGrp="1"/>
          </p:cNvSpPr>
          <p:nvPr>
            <p:ph idx="1"/>
          </p:nvPr>
        </p:nvSpPr>
        <p:spPr/>
        <p:txBody>
          <a:bodyPr/>
          <a:lstStyle/>
          <a:p>
            <a:r>
              <a:rPr lang="en-US" altLang="en-US" smtClean="0"/>
              <a:t>Moving left to right the number of protons increases so the pull on the electrons form the nucleus increase this decreases the atomic radius. </a:t>
            </a:r>
          </a:p>
          <a:p>
            <a:r>
              <a:rPr lang="en-US" altLang="en-US" smtClean="0"/>
              <a:t>Yes electrons are being added…BUT they are all in the same shell about the same dissonance form the nucleus so there is not much shielding.  </a:t>
            </a:r>
          </a:p>
        </p:txBody>
      </p:sp>
      <p:sp>
        <p:nvSpPr>
          <p:cNvPr id="11674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72B7DC-5676-40F1-BEC5-6EE0F7BEC6E5}" type="slidenum">
              <a:rPr lang="en-US" altLang="en-US" sz="1400" smtClean="0"/>
              <a:pPr>
                <a:spcBef>
                  <a:spcPct val="0"/>
                </a:spcBef>
                <a:buFontTx/>
                <a:buNone/>
              </a:pPr>
              <a:t>106</a:t>
            </a:fld>
            <a:endParaRPr lang="en-US" altLang="en-US" sz="140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022BF0-616A-4C19-BCB6-BC65DE1229BC}" type="slidenum">
              <a:rPr lang="en-US" altLang="en-US" sz="1400" smtClean="0"/>
              <a:pPr>
                <a:spcBef>
                  <a:spcPct val="0"/>
                </a:spcBef>
                <a:buFontTx/>
                <a:buNone/>
              </a:pPr>
              <a:t>107</a:t>
            </a:fld>
            <a:endParaRPr lang="en-US" altLang="en-US" sz="1400" smtClean="0"/>
          </a:p>
        </p:txBody>
      </p:sp>
      <p:sp>
        <p:nvSpPr>
          <p:cNvPr id="117763" name="Rectangle 2"/>
          <p:cNvSpPr>
            <a:spLocks noGrp="1" noChangeArrowheads="1"/>
          </p:cNvSpPr>
          <p:nvPr>
            <p:ph type="title"/>
          </p:nvPr>
        </p:nvSpPr>
        <p:spPr/>
        <p:txBody>
          <a:bodyPr/>
          <a:lstStyle/>
          <a:p>
            <a:pPr eaLnBrk="1" hangingPunct="1"/>
            <a:r>
              <a:rPr lang="en-US" altLang="en-US" smtClean="0"/>
              <a:t>Radii of Ions </a:t>
            </a:r>
          </a:p>
        </p:txBody>
      </p:sp>
      <p:sp>
        <p:nvSpPr>
          <p:cNvPr id="117764" name="Rectangle 3"/>
          <p:cNvSpPr>
            <a:spLocks noGrp="1" noChangeArrowheads="1"/>
          </p:cNvSpPr>
          <p:nvPr>
            <p:ph type="body" sz="half" idx="1"/>
          </p:nvPr>
        </p:nvSpPr>
        <p:spPr/>
        <p:txBody>
          <a:bodyPr/>
          <a:lstStyle/>
          <a:p>
            <a:pPr eaLnBrk="1" hangingPunct="1">
              <a:lnSpc>
                <a:spcPct val="90000"/>
              </a:lnSpc>
            </a:pPr>
            <a:r>
              <a:rPr lang="en-US" altLang="en-US" sz="2800" smtClean="0"/>
              <a:t>Size of ions is based o the distance between the ions in the ionic compound</a:t>
            </a:r>
          </a:p>
          <a:p>
            <a:pPr eaLnBrk="1" hangingPunct="1">
              <a:lnSpc>
                <a:spcPct val="90000"/>
              </a:lnSpc>
            </a:pPr>
            <a:endParaRPr lang="en-US" altLang="en-US" sz="2800" smtClean="0"/>
          </a:p>
          <a:p>
            <a:pPr eaLnBrk="1" hangingPunct="1">
              <a:lnSpc>
                <a:spcPct val="90000"/>
              </a:lnSpc>
            </a:pPr>
            <a:r>
              <a:rPr lang="en-US" altLang="en-US" sz="2800" smtClean="0"/>
              <a:t>Would you expect the cations of these elements to be larger or smaller than the ground state atom?</a:t>
            </a:r>
          </a:p>
        </p:txBody>
      </p:sp>
      <p:sp>
        <p:nvSpPr>
          <p:cNvPr id="117765" name="Rectangle 8"/>
          <p:cNvSpPr>
            <a:spLocks noGrp="1" noChangeArrowheads="1"/>
          </p:cNvSpPr>
          <p:nvPr>
            <p:ph sz="half" idx="2"/>
          </p:nvPr>
        </p:nvSpPr>
        <p:spPr/>
        <p:txBody>
          <a:bodyPr/>
          <a:lstStyle/>
          <a:p>
            <a:pPr eaLnBrk="1" hangingPunct="1">
              <a:lnSpc>
                <a:spcPct val="90000"/>
              </a:lnSpc>
            </a:pPr>
            <a:endParaRPr lang="en-US" altLang="en-US" sz="2800" smtClean="0"/>
          </a:p>
        </p:txBody>
      </p:sp>
      <p:pic>
        <p:nvPicPr>
          <p:cNvPr id="117766" name="Picture 5" descr="halogen_rad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724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3"/>
          <p:cNvSpPr>
            <a:spLocks noGrp="1" noChangeArrowheads="1"/>
          </p:cNvSpPr>
          <p:nvPr>
            <p:ph idx="1"/>
          </p:nvPr>
        </p:nvSpPr>
        <p:spPr>
          <a:xfrm>
            <a:off x="152400" y="2133600"/>
            <a:ext cx="8229600" cy="4525963"/>
          </a:xfrm>
        </p:spPr>
        <p:txBody>
          <a:bodyPr/>
          <a:lstStyle/>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Which should be the </a:t>
            </a:r>
            <a:r>
              <a:rPr lang="en-US" altLang="en-US" sz="2800" smtClean="0">
                <a:solidFill>
                  <a:srgbClr val="0000FF"/>
                </a:solidFill>
                <a:latin typeface="Calibri" panose="020F0502020204030204" pitchFamily="34" charset="0"/>
                <a:cs typeface="Calibri" panose="020F0502020204030204" pitchFamily="34" charset="0"/>
              </a:rPr>
              <a:t>larger</a:t>
            </a:r>
            <a:r>
              <a:rPr lang="en-US" altLang="en-US" sz="2800" smtClean="0">
                <a:latin typeface="Calibri" panose="020F0502020204030204" pitchFamily="34" charset="0"/>
                <a:cs typeface="Calibri" panose="020F0502020204030204" pitchFamily="34" charset="0"/>
              </a:rPr>
              <a:t> atom? Why?</a:t>
            </a:r>
          </a:p>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			Na 		Cl  </a:t>
            </a:r>
          </a:p>
        </p:txBody>
      </p:sp>
      <p:sp>
        <p:nvSpPr>
          <p:cNvPr id="72709" name="Rectangle 5"/>
          <p:cNvSpPr>
            <a:spLocks noChangeArrowheads="1"/>
          </p:cNvSpPr>
          <p:nvPr/>
        </p:nvSpPr>
        <p:spPr bwMode="auto">
          <a:xfrm>
            <a:off x="2868613" y="2679700"/>
            <a:ext cx="563562" cy="5080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6" name="TextBox 5"/>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i="1" smtClean="0">
                <a:solidFill>
                  <a:srgbClr val="681166"/>
                </a:solidFill>
                <a:effectLst>
                  <a:outerShdw blurRad="38100" dist="38100" dir="2700000" algn="tl">
                    <a:srgbClr val="000000"/>
                  </a:outerShdw>
                </a:effectLst>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wipe(left)">
                                      <p:cBhvr>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3"/>
          <p:cNvSpPr>
            <a:spLocks noGrp="1" noChangeArrowheads="1"/>
          </p:cNvSpPr>
          <p:nvPr>
            <p:ph idx="1"/>
          </p:nvPr>
        </p:nvSpPr>
        <p:spPr>
          <a:xfrm>
            <a:off x="39688" y="2133600"/>
            <a:ext cx="8229600" cy="4525963"/>
          </a:xfrm>
        </p:spPr>
        <p:txBody>
          <a:bodyPr/>
          <a:lstStyle/>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Which should be the </a:t>
            </a:r>
            <a:r>
              <a:rPr lang="en-US" altLang="en-US" sz="2800" smtClean="0">
                <a:solidFill>
                  <a:srgbClr val="0000FF"/>
                </a:solidFill>
                <a:latin typeface="Calibri" panose="020F0502020204030204" pitchFamily="34" charset="0"/>
                <a:cs typeface="Calibri" panose="020F0502020204030204" pitchFamily="34" charset="0"/>
              </a:rPr>
              <a:t>larger</a:t>
            </a:r>
            <a:r>
              <a:rPr lang="en-US" altLang="en-US" sz="2800" smtClean="0">
                <a:latin typeface="Calibri" panose="020F0502020204030204" pitchFamily="34" charset="0"/>
                <a:cs typeface="Calibri" panose="020F0502020204030204" pitchFamily="34" charset="0"/>
              </a:rPr>
              <a:t> atom? Why?</a:t>
            </a:r>
          </a:p>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			Li 		Cs  </a:t>
            </a:r>
          </a:p>
        </p:txBody>
      </p:sp>
      <p:sp>
        <p:nvSpPr>
          <p:cNvPr id="74757" name="Rectangle 5"/>
          <p:cNvSpPr>
            <a:spLocks noChangeArrowheads="1"/>
          </p:cNvSpPr>
          <p:nvPr/>
        </p:nvSpPr>
        <p:spPr bwMode="auto">
          <a:xfrm>
            <a:off x="4648200" y="2706688"/>
            <a:ext cx="647700" cy="454025"/>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6" name="TextBox 5"/>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i="1" smtClean="0">
                <a:solidFill>
                  <a:srgbClr val="681166"/>
                </a:solidFill>
                <a:effectLst>
                  <a:outerShdw blurRad="38100" dist="38100" dir="2700000" algn="tl">
                    <a:srgbClr val="000000"/>
                  </a:outerShdw>
                </a:effectLst>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wipe(left)">
                                      <p:cBhvr>
                                        <p:cTn id="7"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F23A5D-B83E-4A22-9D99-8A340BAEE95C}" type="slidenum">
              <a:rPr lang="en-US" altLang="en-US" sz="1400" smtClean="0"/>
              <a:pPr>
                <a:spcBef>
                  <a:spcPct val="0"/>
                </a:spcBef>
                <a:buFontTx/>
                <a:buNone/>
              </a:pPr>
              <a:t>11</a:t>
            </a:fld>
            <a:endParaRPr lang="en-US" altLang="en-US" sz="1400" smtClean="0"/>
          </a:p>
        </p:txBody>
      </p:sp>
      <p:sp>
        <p:nvSpPr>
          <p:cNvPr id="14339" name="Rectangle 2"/>
          <p:cNvSpPr>
            <a:spLocks noGrp="1" noChangeArrowheads="1"/>
          </p:cNvSpPr>
          <p:nvPr>
            <p:ph type="title"/>
          </p:nvPr>
        </p:nvSpPr>
        <p:spPr/>
        <p:txBody>
          <a:bodyPr/>
          <a:lstStyle/>
          <a:p>
            <a:pPr eaLnBrk="1" hangingPunct="1"/>
            <a:r>
              <a:rPr lang="en-US" altLang="en-US" smtClean="0"/>
              <a:t>Emission Spectra </a:t>
            </a:r>
          </a:p>
        </p:txBody>
      </p:sp>
      <p:sp>
        <p:nvSpPr>
          <p:cNvPr id="14340" name="Rectangle 3"/>
          <p:cNvSpPr>
            <a:spLocks noGrp="1" noChangeArrowheads="1"/>
          </p:cNvSpPr>
          <p:nvPr>
            <p:ph type="body" idx="1"/>
          </p:nvPr>
        </p:nvSpPr>
        <p:spPr/>
        <p:txBody>
          <a:bodyPr/>
          <a:lstStyle/>
          <a:p>
            <a:pPr eaLnBrk="1" hangingPunct="1"/>
            <a:endParaRPr lang="en-US" altLang="en-US" smtClean="0"/>
          </a:p>
        </p:txBody>
      </p:sp>
      <p:pic>
        <p:nvPicPr>
          <p:cNvPr id="14341" name="Picture 5" descr="emsp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600200"/>
            <a:ext cx="75628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304800" y="2057400"/>
            <a:ext cx="8229600" cy="4525963"/>
          </a:xfrm>
        </p:spPr>
        <p:txBody>
          <a:bodyPr/>
          <a:lstStyle/>
          <a:p>
            <a:pPr marL="985838" indent="-457200" eaLnBrk="1" hangingPunct="1">
              <a:buFontTx/>
              <a:buNone/>
            </a:pPr>
            <a:r>
              <a:rPr lang="en-US" altLang="en-US" sz="2800" smtClean="0">
                <a:latin typeface="Calibri" panose="020F0502020204030204" pitchFamily="34" charset="0"/>
                <a:cs typeface="Calibri" panose="020F0502020204030204" pitchFamily="34" charset="0"/>
              </a:rPr>
              <a:t>	Arrange the elements </a:t>
            </a:r>
            <a:r>
              <a:rPr lang="en-US" altLang="en-US" sz="2800" smtClean="0">
                <a:solidFill>
                  <a:srgbClr val="0000FF"/>
                </a:solidFill>
                <a:latin typeface="Calibri" panose="020F0502020204030204" pitchFamily="34" charset="0"/>
                <a:cs typeface="Calibri" panose="020F0502020204030204" pitchFamily="34" charset="0"/>
              </a:rPr>
              <a:t>oxygen, fluorine, and sulfur</a:t>
            </a:r>
            <a:r>
              <a:rPr lang="en-US" altLang="en-US" sz="2800" smtClean="0">
                <a:latin typeface="Calibri" panose="020F0502020204030204" pitchFamily="34" charset="0"/>
                <a:cs typeface="Calibri" panose="020F0502020204030204" pitchFamily="34" charset="0"/>
              </a:rPr>
              <a:t> according to increasing:</a:t>
            </a:r>
          </a:p>
          <a:p>
            <a:pPr marL="1830388" lvl="1" indent="-457200" eaLnBrk="1" hangingPunct="1"/>
            <a:r>
              <a:rPr lang="en-US" altLang="en-US" smtClean="0">
                <a:latin typeface="Calibri" panose="020F0502020204030204" pitchFamily="34" charset="0"/>
                <a:cs typeface="Calibri" panose="020F0502020204030204" pitchFamily="34" charset="0"/>
              </a:rPr>
              <a:t> Ionization energy</a:t>
            </a:r>
          </a:p>
          <a:p>
            <a:pPr marL="1830388" lvl="1" indent="-457200" eaLnBrk="1" hangingPunct="1">
              <a:buFont typeface="Wingdings" panose="05000000000000000000" pitchFamily="2" charset="2"/>
              <a:buNone/>
            </a:pPr>
            <a:r>
              <a:rPr lang="en-US" altLang="en-US" smtClean="0">
                <a:latin typeface="Calibri" panose="020F0502020204030204" pitchFamily="34" charset="0"/>
                <a:cs typeface="Calibri" panose="020F0502020204030204" pitchFamily="34" charset="0"/>
              </a:rPr>
              <a:t>		 </a:t>
            </a:r>
            <a:r>
              <a:rPr lang="en-US" altLang="en-US" smtClean="0">
                <a:solidFill>
                  <a:srgbClr val="009900"/>
                </a:solidFill>
                <a:latin typeface="Calibri" panose="020F0502020204030204" pitchFamily="34" charset="0"/>
                <a:cs typeface="Calibri" panose="020F0502020204030204" pitchFamily="34" charset="0"/>
              </a:rPr>
              <a:t>S, O, F</a:t>
            </a:r>
            <a:r>
              <a:rPr lang="en-US" altLang="en-US" smtClean="0">
                <a:latin typeface="Calibri" panose="020F0502020204030204" pitchFamily="34" charset="0"/>
                <a:cs typeface="Calibri" panose="020F0502020204030204" pitchFamily="34" charset="0"/>
              </a:rPr>
              <a:t> </a:t>
            </a:r>
          </a:p>
          <a:p>
            <a:pPr marL="1830388" lvl="1" indent="-457200" eaLnBrk="1" hangingPunct="1"/>
            <a:r>
              <a:rPr lang="en-US" altLang="en-US" smtClean="0">
                <a:latin typeface="Calibri" panose="020F0502020204030204" pitchFamily="34" charset="0"/>
                <a:cs typeface="Calibri" panose="020F0502020204030204" pitchFamily="34" charset="0"/>
              </a:rPr>
              <a:t> Atomic size</a:t>
            </a:r>
          </a:p>
          <a:p>
            <a:pPr marL="1830388" lvl="1" indent="-457200" eaLnBrk="1" hangingPunct="1">
              <a:buFont typeface="Wingdings" panose="05000000000000000000" pitchFamily="2" charset="2"/>
              <a:buNone/>
            </a:pPr>
            <a:r>
              <a:rPr lang="en-US" altLang="en-US" smtClean="0">
                <a:latin typeface="Calibri" panose="020F0502020204030204" pitchFamily="34" charset="0"/>
                <a:cs typeface="Calibri" panose="020F0502020204030204" pitchFamily="34" charset="0"/>
              </a:rPr>
              <a:t>		 </a:t>
            </a:r>
            <a:r>
              <a:rPr lang="en-US" altLang="en-US" smtClean="0">
                <a:solidFill>
                  <a:srgbClr val="009900"/>
                </a:solidFill>
                <a:latin typeface="Calibri" panose="020F0502020204030204" pitchFamily="34" charset="0"/>
                <a:cs typeface="Calibri" panose="020F0502020204030204" pitchFamily="34" charset="0"/>
              </a:rPr>
              <a:t>F, O, S</a:t>
            </a:r>
            <a:r>
              <a:rPr lang="en-US" altLang="en-US" smtClean="0">
                <a:latin typeface="Calibri" panose="020F0502020204030204" pitchFamily="34" charset="0"/>
                <a:cs typeface="Calibri" panose="020F0502020204030204" pitchFamily="34" charset="0"/>
              </a:rPr>
              <a:t> </a:t>
            </a:r>
          </a:p>
        </p:txBody>
      </p:sp>
      <p:sp>
        <p:nvSpPr>
          <p:cNvPr id="5" name="TextBox 4"/>
          <p:cNvSpPr txBox="1"/>
          <p:nvPr/>
        </p:nvSpPr>
        <p:spPr>
          <a:xfrm>
            <a:off x="39688" y="1419225"/>
            <a:ext cx="3576637" cy="461963"/>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i="1" smtClean="0">
                <a:solidFill>
                  <a:srgbClr val="681166"/>
                </a:solidFill>
                <a:effectLst>
                  <a:outerShdw blurRad="38100" dist="38100" dir="2700000" algn="tl">
                    <a:srgbClr val="000000"/>
                  </a:outerShdw>
                </a:effectLst>
              </a:rPr>
              <a:t>EXERCISE!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Effect transition="in" filter="wipe(left)">
                                      <p:cBhvr>
                                        <p:cTn id="7" dur="2000"/>
                                        <p:tgtEl>
                                          <p:spTgt spid="5632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323">
                                            <p:txEl>
                                              <p:pRg st="4" end="4"/>
                                            </p:txEl>
                                          </p:spTgt>
                                        </p:tgtEl>
                                        <p:attrNameLst>
                                          <p:attrName>style.visibility</p:attrName>
                                        </p:attrNameLst>
                                      </p:cBhvr>
                                      <p:to>
                                        <p:strVal val="visible"/>
                                      </p:to>
                                    </p:set>
                                    <p:animEffect transition="in" filter="wipe(left)">
                                      <p:cBhvr>
                                        <p:cTn id="12" dur="20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7C3838-E369-408B-BF8F-718D204F3CEC}" type="slidenum">
              <a:rPr lang="en-US" altLang="en-US" sz="1400" smtClean="0"/>
              <a:pPr>
                <a:spcBef>
                  <a:spcPct val="0"/>
                </a:spcBef>
                <a:buFontTx/>
                <a:buNone/>
              </a:pPr>
              <a:t>111</a:t>
            </a:fld>
            <a:endParaRPr lang="en-US" altLang="en-US" sz="1400" smtClean="0"/>
          </a:p>
        </p:txBody>
      </p:sp>
      <p:sp>
        <p:nvSpPr>
          <p:cNvPr id="124931" name="Rectangle 2"/>
          <p:cNvSpPr>
            <a:spLocks noGrp="1" noChangeArrowheads="1"/>
          </p:cNvSpPr>
          <p:nvPr>
            <p:ph type="title"/>
          </p:nvPr>
        </p:nvSpPr>
        <p:spPr/>
        <p:txBody>
          <a:bodyPr/>
          <a:lstStyle/>
          <a:p>
            <a:pPr eaLnBrk="1" hangingPunct="1"/>
            <a:r>
              <a:rPr lang="en-US" altLang="en-US" smtClean="0"/>
              <a:t>Electronegativity                                  </a:t>
            </a:r>
          </a:p>
        </p:txBody>
      </p:sp>
      <p:sp>
        <p:nvSpPr>
          <p:cNvPr id="124932" name="Rectangle 3"/>
          <p:cNvSpPr>
            <a:spLocks noGrp="1" noChangeArrowheads="1"/>
          </p:cNvSpPr>
          <p:nvPr>
            <p:ph type="body" idx="1"/>
          </p:nvPr>
        </p:nvSpPr>
        <p:spPr/>
        <p:txBody>
          <a:bodyPr/>
          <a:lstStyle/>
          <a:p>
            <a:pPr eaLnBrk="1" hangingPunct="1"/>
            <a:r>
              <a:rPr lang="en-US" altLang="en-US" smtClean="0"/>
              <a:t>How strongly the nucleus attracts the electrons of OTHER atoms in a bond. </a:t>
            </a:r>
          </a:p>
          <a:p>
            <a:pPr eaLnBrk="1" hangingPunct="1"/>
            <a:endParaRPr lang="en-US" altLang="en-US" smtClean="0"/>
          </a:p>
          <a:p>
            <a:pPr eaLnBrk="1" hangingPunct="1">
              <a:buFontTx/>
              <a:buNone/>
            </a:pPr>
            <a:r>
              <a:rPr lang="en-US" altLang="en-US" smtClean="0"/>
              <a:t>EN increases</a:t>
            </a:r>
          </a:p>
          <a:p>
            <a:pPr eaLnBrk="1" hangingPunct="1">
              <a:buFontTx/>
              <a:buNone/>
            </a:pPr>
            <a:r>
              <a:rPr lang="en-US" altLang="en-US" smtClean="0"/>
              <a:t>Decreases  </a:t>
            </a:r>
          </a:p>
        </p:txBody>
      </p:sp>
      <p:sp>
        <p:nvSpPr>
          <p:cNvPr id="124933" name="Line 4"/>
          <p:cNvSpPr>
            <a:spLocks noChangeShapeType="1"/>
          </p:cNvSpPr>
          <p:nvPr/>
        </p:nvSpPr>
        <p:spPr bwMode="auto">
          <a:xfrm>
            <a:off x="3200400" y="3581400"/>
            <a:ext cx="2971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 name="Line 5"/>
          <p:cNvSpPr>
            <a:spLocks noChangeShapeType="1"/>
          </p:cNvSpPr>
          <p:nvPr/>
        </p:nvSpPr>
        <p:spPr bwMode="auto">
          <a:xfrm flipH="1">
            <a:off x="2819400" y="4114800"/>
            <a:ext cx="0" cy="1752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CE8580-AA2F-4C14-933E-CCA79A0B1887}" type="slidenum">
              <a:rPr lang="en-US" altLang="en-US" sz="1400" smtClean="0"/>
              <a:pPr>
                <a:spcBef>
                  <a:spcPct val="0"/>
                </a:spcBef>
                <a:buFontTx/>
                <a:buNone/>
              </a:pPr>
              <a:t>112</a:t>
            </a:fld>
            <a:endParaRPr lang="en-US" altLang="en-US" sz="1400" smtClean="0"/>
          </a:p>
        </p:txBody>
      </p:sp>
      <p:sp>
        <p:nvSpPr>
          <p:cNvPr id="125955" name="Rectangle 2"/>
          <p:cNvSpPr>
            <a:spLocks noGrp="1" noChangeArrowheads="1"/>
          </p:cNvSpPr>
          <p:nvPr>
            <p:ph type="title"/>
          </p:nvPr>
        </p:nvSpPr>
        <p:spPr/>
        <p:txBody>
          <a:bodyPr/>
          <a:lstStyle/>
          <a:p>
            <a:pPr eaLnBrk="1" hangingPunct="1"/>
            <a:r>
              <a:rPr lang="en-US" altLang="en-US" smtClean="0"/>
              <a:t>Homework</a:t>
            </a:r>
          </a:p>
        </p:txBody>
      </p:sp>
      <p:sp>
        <p:nvSpPr>
          <p:cNvPr id="125956" name="Rectangle 3"/>
          <p:cNvSpPr>
            <a:spLocks noGrp="1" noChangeArrowheads="1"/>
          </p:cNvSpPr>
          <p:nvPr>
            <p:ph type="body" idx="1"/>
          </p:nvPr>
        </p:nvSpPr>
        <p:spPr/>
        <p:txBody>
          <a:bodyPr/>
          <a:lstStyle/>
          <a:p>
            <a:pPr eaLnBrk="1" hangingPunct="1"/>
            <a:r>
              <a:rPr lang="en-US" altLang="en-US" smtClean="0"/>
              <a:t>Pg 343 #’s 84, 86,87, 88, 94, 96, 97, 101</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cientific-equipment.com/equipment/Spec_20_Genes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27432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p:txBody>
          <a:bodyPr/>
          <a:lstStyle/>
          <a:p>
            <a:pPr eaLnBrk="1" hangingPunct="1"/>
            <a:r>
              <a:rPr lang="en-US" altLang="en-US" smtClean="0"/>
              <a:t>Spectrophotometer</a:t>
            </a:r>
          </a:p>
        </p:txBody>
      </p:sp>
      <p:sp>
        <p:nvSpPr>
          <p:cNvPr id="15364" name="Content Placeholder 2"/>
          <p:cNvSpPr>
            <a:spLocks noGrp="1"/>
          </p:cNvSpPr>
          <p:nvPr>
            <p:ph idx="1"/>
          </p:nvPr>
        </p:nvSpPr>
        <p:spPr>
          <a:xfrm>
            <a:off x="457200" y="1600200"/>
            <a:ext cx="5715000" cy="4525963"/>
          </a:xfrm>
        </p:spPr>
        <p:txBody>
          <a:bodyPr/>
          <a:lstStyle/>
          <a:p>
            <a:pPr eaLnBrk="1" hangingPunct="1"/>
            <a:r>
              <a:rPr lang="en-US" altLang="en-US" smtClean="0"/>
              <a:t>Measures absorbance or transmittance of light as a function of wavelength</a:t>
            </a:r>
          </a:p>
          <a:p>
            <a:pPr eaLnBrk="1" hangingPunct="1"/>
            <a:r>
              <a:rPr lang="en-US" altLang="en-US" smtClean="0"/>
              <a:t>Sample is placed into cuvette</a:t>
            </a:r>
          </a:p>
          <a:p>
            <a:pPr eaLnBrk="1" hangingPunct="1"/>
            <a:r>
              <a:rPr lang="en-US" altLang="en-US" smtClean="0"/>
              <a:t>Light of selected wavelength is passed through sample</a:t>
            </a:r>
          </a:p>
          <a:p>
            <a:pPr eaLnBrk="1" hangingPunct="1"/>
            <a:r>
              <a:rPr lang="en-US" altLang="en-US" smtClean="0"/>
              <a:t>Amount of light absorbed is measured</a:t>
            </a:r>
          </a:p>
          <a:p>
            <a:pPr eaLnBrk="1" hangingPunct="1"/>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How to choose wavelength</a:t>
            </a:r>
          </a:p>
        </p:txBody>
      </p:sp>
      <p:sp>
        <p:nvSpPr>
          <p:cNvPr id="16387" name="Content Placeholder 2"/>
          <p:cNvSpPr>
            <a:spLocks noGrp="1"/>
          </p:cNvSpPr>
          <p:nvPr>
            <p:ph idx="1"/>
          </p:nvPr>
        </p:nvSpPr>
        <p:spPr/>
        <p:txBody>
          <a:bodyPr/>
          <a:lstStyle/>
          <a:p>
            <a:pPr eaLnBrk="1" hangingPunct="1"/>
            <a:r>
              <a:rPr lang="en-US" altLang="en-US" smtClean="0"/>
              <a:t>We want to analyze samples using the wavelength at which the most light is absorbed – </a:t>
            </a:r>
            <a:r>
              <a:rPr lang="en-US" altLang="en-US" i="1" smtClean="0"/>
              <a:t>Wavelength of maximum absorption (</a:t>
            </a:r>
            <a:r>
              <a:rPr lang="el-GR" altLang="en-US" i="1" smtClean="0"/>
              <a:t>λ</a:t>
            </a:r>
            <a:r>
              <a:rPr lang="en-US" altLang="en-US" i="1" smtClean="0"/>
              <a:t>max)</a:t>
            </a:r>
          </a:p>
        </p:txBody>
      </p:sp>
      <p:pic>
        <p:nvPicPr>
          <p:cNvPr id="16388" name="Picture 2" descr="http://www.bio.txstate.edu/~fxbio/lab2_files/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3581400"/>
            <a:ext cx="35052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Beer’s Law</a:t>
            </a:r>
          </a:p>
        </p:txBody>
      </p:sp>
      <p:sp>
        <p:nvSpPr>
          <p:cNvPr id="3" name="Content Placeholder 2"/>
          <p:cNvSpPr>
            <a:spLocks noGrp="1"/>
          </p:cNvSpPr>
          <p:nvPr>
            <p:ph idx="1"/>
          </p:nvPr>
        </p:nvSpPr>
        <p:spPr/>
        <p:txBody>
          <a:bodyPr>
            <a:normAutofit fontScale="92500"/>
          </a:bodyPr>
          <a:lstStyle/>
          <a:p>
            <a:pPr eaLnBrk="1" hangingPunct="1">
              <a:defRPr/>
            </a:pPr>
            <a:r>
              <a:rPr lang="en-US" dirty="0" smtClean="0"/>
              <a:t>Amount of light absorbed is proportional to the concentration of the solution </a:t>
            </a:r>
          </a:p>
          <a:p>
            <a:pPr marL="0" indent="0" algn="ctr" eaLnBrk="1" hangingPunct="1">
              <a:buFontTx/>
              <a:buNone/>
              <a:defRPr/>
            </a:pPr>
            <a:r>
              <a:rPr lang="en-US" sz="4800" dirty="0" smtClean="0"/>
              <a:t>A = </a:t>
            </a:r>
            <a:r>
              <a:rPr lang="en-US" sz="4800" dirty="0" err="1" smtClean="0"/>
              <a:t>abc</a:t>
            </a:r>
            <a:endParaRPr lang="en-US" sz="4800" dirty="0" smtClean="0"/>
          </a:p>
          <a:p>
            <a:pPr eaLnBrk="1" hangingPunct="1">
              <a:defRPr/>
            </a:pPr>
            <a:r>
              <a:rPr lang="en-US" dirty="0" smtClean="0"/>
              <a:t>A = absorbance  </a:t>
            </a:r>
          </a:p>
          <a:p>
            <a:pPr eaLnBrk="1" hangingPunct="1">
              <a:defRPr/>
            </a:pPr>
            <a:r>
              <a:rPr lang="en-US" dirty="0" smtClean="0"/>
              <a:t>a = proportionality constant</a:t>
            </a:r>
          </a:p>
          <a:p>
            <a:pPr marL="457200" lvl="1" indent="0" eaLnBrk="1" hangingPunct="1">
              <a:buFontTx/>
              <a:buNone/>
              <a:defRPr/>
            </a:pPr>
            <a:r>
              <a:rPr lang="en-US" dirty="0" smtClean="0"/>
              <a:t>	(</a:t>
            </a:r>
            <a:r>
              <a:rPr lang="el-GR" dirty="0"/>
              <a:t>ε</a:t>
            </a:r>
            <a:r>
              <a:rPr lang="en-US" dirty="0"/>
              <a:t> = molar absorptivity)</a:t>
            </a:r>
          </a:p>
          <a:p>
            <a:pPr eaLnBrk="1" hangingPunct="1">
              <a:defRPr/>
            </a:pPr>
            <a:r>
              <a:rPr lang="en-US" dirty="0" smtClean="0"/>
              <a:t>b = path length (same for entire experiment)</a:t>
            </a:r>
          </a:p>
          <a:p>
            <a:pPr eaLnBrk="1" hangingPunct="1">
              <a:defRPr/>
            </a:pPr>
            <a:r>
              <a:rPr lang="en-US" dirty="0" smtClean="0"/>
              <a:t>c = concentration (M)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What does this tell us?</a:t>
            </a:r>
          </a:p>
        </p:txBody>
      </p:sp>
      <p:sp>
        <p:nvSpPr>
          <p:cNvPr id="18435" name="Content Placeholder 2"/>
          <p:cNvSpPr>
            <a:spLocks noGrp="1"/>
          </p:cNvSpPr>
          <p:nvPr>
            <p:ph idx="1"/>
          </p:nvPr>
        </p:nvSpPr>
        <p:spPr>
          <a:xfrm>
            <a:off x="457200" y="1143000"/>
            <a:ext cx="8229600" cy="4983163"/>
          </a:xfrm>
        </p:spPr>
        <p:txBody>
          <a:bodyPr/>
          <a:lstStyle/>
          <a:p>
            <a:pPr eaLnBrk="1" hangingPunct="1"/>
            <a:r>
              <a:rPr lang="en-US" altLang="en-US" smtClean="0"/>
              <a:t>There is a direct relationship between absorbance (A) and concentration (c).</a:t>
            </a:r>
          </a:p>
          <a:p>
            <a:pPr eaLnBrk="1" hangingPunct="1"/>
            <a:r>
              <a:rPr lang="en-US" altLang="en-US" smtClean="0"/>
              <a:t>When we prepare solutions of known concentration and analyze them at </a:t>
            </a:r>
            <a:r>
              <a:rPr lang="el-GR" altLang="en-US" smtClean="0"/>
              <a:t>λ</a:t>
            </a:r>
            <a:r>
              <a:rPr lang="en-US" altLang="en-US" smtClean="0"/>
              <a:t>max, we can plot absorbance as a function of concentration.</a:t>
            </a:r>
          </a:p>
        </p:txBody>
      </p:sp>
      <p:pic>
        <p:nvPicPr>
          <p:cNvPr id="18436" name="Picture 2" descr="http://www2.volstate.edu/chem/1110/copperclad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33800"/>
            <a:ext cx="4484688"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eaLnBrk="1" hangingPunct="1">
              <a:defRPr/>
            </a:pPr>
            <a:r>
              <a:rPr lang="en-US" dirty="0" smtClean="0"/>
              <a:t>The concentration of the unknown can be determined by finding its absorbance and plugging it into the equation for the best fit line.</a:t>
            </a:r>
          </a:p>
          <a:p>
            <a:pPr marL="0" indent="0" eaLnBrk="1" hangingPunct="1">
              <a:buFontTx/>
              <a:buNone/>
              <a:defRPr/>
            </a:pPr>
            <a:r>
              <a:rPr lang="en-US" dirty="0"/>
              <a:t>	</a:t>
            </a:r>
            <a:r>
              <a:rPr lang="en-US" dirty="0" smtClean="0"/>
              <a:t>		y = mx + b</a:t>
            </a:r>
          </a:p>
          <a:p>
            <a:pPr marL="0" indent="0" eaLnBrk="1" hangingPunct="1">
              <a:buFontTx/>
              <a:buNone/>
              <a:defRPr/>
            </a:pPr>
            <a:r>
              <a:rPr lang="en-US" dirty="0"/>
              <a:t>	 </a:t>
            </a:r>
            <a:r>
              <a:rPr lang="en-US" dirty="0" smtClean="0"/>
              <a:t>         	</a:t>
            </a:r>
            <a:endParaRPr lang="en-US" dirty="0"/>
          </a:p>
        </p:txBody>
      </p:sp>
      <p:pic>
        <p:nvPicPr>
          <p:cNvPr id="19459" name="Picture 2" descr="http://www2.volstate.edu/chem/1110/copperclad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76600"/>
            <a:ext cx="52578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88DAFEA-3863-4691-925E-3CE7FCCA210D}" type="slidenum">
              <a:rPr lang="en-US" altLang="en-US" sz="1400" smtClean="0"/>
              <a:pPr>
                <a:spcBef>
                  <a:spcPct val="0"/>
                </a:spcBef>
                <a:buFontTx/>
                <a:buNone/>
              </a:pPr>
              <a:t>17</a:t>
            </a:fld>
            <a:endParaRPr lang="en-US" altLang="en-US" sz="1400" smtClean="0"/>
          </a:p>
        </p:txBody>
      </p:sp>
      <p:sp>
        <p:nvSpPr>
          <p:cNvPr id="20483" name="Rectangle 2"/>
          <p:cNvSpPr>
            <a:spLocks noGrp="1" noChangeArrowheads="1"/>
          </p:cNvSpPr>
          <p:nvPr>
            <p:ph type="title"/>
          </p:nvPr>
        </p:nvSpPr>
        <p:spPr/>
        <p:txBody>
          <a:bodyPr/>
          <a:lstStyle/>
          <a:p>
            <a:pPr eaLnBrk="1" hangingPunct="1"/>
            <a:r>
              <a:rPr lang="en-US" altLang="en-US" smtClean="0"/>
              <a:t>7.2 Planck’s Constant</a:t>
            </a:r>
          </a:p>
        </p:txBody>
      </p:sp>
      <p:sp>
        <p:nvSpPr>
          <p:cNvPr id="20484" name="Rectangle 4"/>
          <p:cNvSpPr>
            <a:spLocks noGrp="1" noChangeArrowheads="1"/>
          </p:cNvSpPr>
          <p:nvPr>
            <p:ph type="body" sz="half" idx="1"/>
          </p:nvPr>
        </p:nvSpPr>
        <p:spPr/>
        <p:txBody>
          <a:bodyPr/>
          <a:lstStyle/>
          <a:p>
            <a:pPr eaLnBrk="1" hangingPunct="1">
              <a:buFontTx/>
              <a:buNone/>
            </a:pPr>
            <a:r>
              <a:rPr lang="en-US" altLang="en-US" sz="2400" smtClean="0"/>
              <a:t>Max Planck discovered that energy could be gained or lost in multiples of hv.</a:t>
            </a:r>
          </a:p>
          <a:p>
            <a:pPr eaLnBrk="1" hangingPunct="1">
              <a:buFontTx/>
              <a:buNone/>
            </a:pPr>
            <a:r>
              <a:rPr lang="en-US" altLang="en-US" sz="2400" smtClean="0"/>
              <a:t>Thus energy is </a:t>
            </a:r>
            <a:r>
              <a:rPr lang="en-US" altLang="en-US" sz="2400" i="1" smtClean="0"/>
              <a:t>quantized</a:t>
            </a:r>
            <a:r>
              <a:rPr lang="en-US" altLang="en-US" sz="2400" smtClean="0"/>
              <a:t> or in steps or packages. Energy can only be transferred as a whole package or quanta.</a:t>
            </a:r>
          </a:p>
          <a:p>
            <a:pPr eaLnBrk="1" hangingPunct="1">
              <a:buFontTx/>
              <a:buNone/>
            </a:pPr>
            <a:endParaRPr lang="en-US" altLang="en-US" sz="2400" smtClean="0"/>
          </a:p>
          <a:p>
            <a:pPr eaLnBrk="1" hangingPunct="1">
              <a:buFontTx/>
              <a:buNone/>
            </a:pPr>
            <a:r>
              <a:rPr lang="en-US" altLang="en-US" sz="2600" b="1" i="1" smtClean="0">
                <a:solidFill>
                  <a:srgbClr val="FF3300"/>
                </a:solidFill>
              </a:rPr>
              <a:t>h</a:t>
            </a:r>
            <a:r>
              <a:rPr lang="en-US" altLang="en-US" sz="2600" b="1" smtClean="0">
                <a:solidFill>
                  <a:srgbClr val="FF3300"/>
                </a:solidFill>
              </a:rPr>
              <a:t>  = 6.626 x 10</a:t>
            </a:r>
            <a:r>
              <a:rPr lang="en-US" altLang="en-US" sz="2600" b="1" baseline="30000" smtClean="0">
                <a:solidFill>
                  <a:srgbClr val="FF3300"/>
                </a:solidFill>
              </a:rPr>
              <a:t>-34</a:t>
            </a:r>
            <a:r>
              <a:rPr lang="en-US" altLang="en-US" sz="2600" b="1" smtClean="0">
                <a:solidFill>
                  <a:srgbClr val="FF3300"/>
                </a:solidFill>
              </a:rPr>
              <a:t> J *s</a:t>
            </a:r>
          </a:p>
          <a:p>
            <a:pPr eaLnBrk="1" hangingPunct="1">
              <a:buFontTx/>
              <a:buNone/>
            </a:pPr>
            <a:r>
              <a:rPr lang="en-US" altLang="en-US" sz="2400" b="1" smtClean="0">
                <a:solidFill>
                  <a:srgbClr val="FF3300"/>
                </a:solidFill>
              </a:rPr>
              <a:t> or kg * m</a:t>
            </a:r>
            <a:r>
              <a:rPr lang="en-US" altLang="en-US" sz="2400" b="1" baseline="30000" smtClean="0">
                <a:solidFill>
                  <a:srgbClr val="FF3300"/>
                </a:solidFill>
              </a:rPr>
              <a:t>2</a:t>
            </a:r>
            <a:r>
              <a:rPr lang="en-US" altLang="en-US" sz="2400" b="1" smtClean="0">
                <a:solidFill>
                  <a:srgbClr val="FF3300"/>
                </a:solidFill>
              </a:rPr>
              <a:t>/s</a:t>
            </a:r>
          </a:p>
          <a:p>
            <a:pPr eaLnBrk="1" hangingPunct="1">
              <a:buFontTx/>
              <a:buNone/>
            </a:pPr>
            <a:endParaRPr lang="en-US" altLang="en-US" sz="2400" b="1" smtClean="0">
              <a:solidFill>
                <a:srgbClr val="FF3300"/>
              </a:solidFill>
            </a:endParaRPr>
          </a:p>
          <a:p>
            <a:pPr eaLnBrk="1" hangingPunct="1">
              <a:buFontTx/>
              <a:buNone/>
            </a:pPr>
            <a:endParaRPr lang="en-US" altLang="en-US" sz="2400" smtClean="0"/>
          </a:p>
          <a:p>
            <a:pPr eaLnBrk="1" hangingPunct="1">
              <a:buFontTx/>
              <a:buNone/>
            </a:pPr>
            <a:endParaRPr lang="en-US" altLang="en-US" sz="2400" i="1" smtClean="0"/>
          </a:p>
        </p:txBody>
      </p:sp>
      <p:sp>
        <p:nvSpPr>
          <p:cNvPr id="20485" name="Rectangle 5"/>
          <p:cNvSpPr>
            <a:spLocks noGrp="1" noChangeArrowheads="1"/>
          </p:cNvSpPr>
          <p:nvPr>
            <p:ph sz="half" idx="2"/>
          </p:nvPr>
        </p:nvSpPr>
        <p:spPr/>
        <p:txBody>
          <a:bodyPr/>
          <a:lstStyle/>
          <a:p>
            <a:pPr eaLnBrk="1" hangingPunct="1"/>
            <a:endParaRPr lang="en-US" altLang="en-US" sz="2400" smtClean="0"/>
          </a:p>
        </p:txBody>
      </p:sp>
      <p:pic>
        <p:nvPicPr>
          <p:cNvPr id="20486" name="Picture 7" descr="Plan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963" y="1371600"/>
            <a:ext cx="34813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926007-1E40-4BEB-83D5-27247F1E7530}" type="slidenum">
              <a:rPr lang="en-US" altLang="en-US" sz="1400" smtClean="0"/>
              <a:pPr>
                <a:spcBef>
                  <a:spcPct val="0"/>
                </a:spcBef>
                <a:buFontTx/>
                <a:buNone/>
              </a:pPr>
              <a:t>18</a:t>
            </a:fld>
            <a:endParaRPr lang="en-US" altLang="en-US" sz="1400" smtClean="0"/>
          </a:p>
        </p:txBody>
      </p:sp>
      <p:sp>
        <p:nvSpPr>
          <p:cNvPr id="171010" name="Rectangle 2"/>
          <p:cNvSpPr>
            <a:spLocks noGrp="1" noChangeArrowheads="1"/>
          </p:cNvSpPr>
          <p:nvPr>
            <p:ph type="body" idx="1"/>
          </p:nvPr>
        </p:nvSpPr>
        <p:spPr>
          <a:xfrm>
            <a:off x="533400" y="2027238"/>
            <a:ext cx="8229600" cy="4830762"/>
          </a:xfrm>
        </p:spPr>
        <p:txBody>
          <a:bodyPr/>
          <a:lstStyle/>
          <a:p>
            <a:pPr algn="ctr" eaLnBrk="1" hangingPunct="1"/>
            <a:r>
              <a:rPr lang="en-US" altLang="en-US" sz="2400" smtClean="0"/>
              <a:t>A certain frequency has to be achieved or the effect does not work</a:t>
            </a:r>
          </a:p>
        </p:txBody>
      </p:sp>
      <p:pic>
        <p:nvPicPr>
          <p:cNvPr id="21508" name="Picture 3" descr="pel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05200"/>
            <a:ext cx="52578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4"/>
          <p:cNvSpPr txBox="1">
            <a:spLocks noChangeArrowheads="1"/>
          </p:cNvSpPr>
          <p:nvPr/>
        </p:nvSpPr>
        <p:spPr bwMode="auto">
          <a:xfrm>
            <a:off x="0" y="228600"/>
            <a:ext cx="91440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0"/>
              <a:t>The photoelectric effect – When light shines on metals, electrons (photoelectrons) are ejected from their surface.</a:t>
            </a:r>
            <a:r>
              <a:rPr lang="en-US" altLang="en-US" sz="2400" b="0"/>
              <a:t> </a:t>
            </a:r>
            <a:endParaRPr lang="en-US" altLang="en-US" sz="2800"/>
          </a:p>
          <a:p>
            <a:pPr eaLnBrk="1" hangingPunct="1">
              <a:spcBef>
                <a:spcPct val="50000"/>
              </a:spcBef>
              <a:buFontTx/>
              <a:buNone/>
            </a:pPr>
            <a:endParaRPr lang="en-US" altLang="en-US" sz="2400" b="0"/>
          </a:p>
          <a:p>
            <a:pPr eaLnBrk="1" hangingPunct="1">
              <a:spcBef>
                <a:spcPct val="50000"/>
              </a:spcBef>
              <a:buFontTx/>
              <a:buNone/>
            </a:pPr>
            <a:endParaRPr lang="en-US" altLang="en-US" sz="2400" b="0"/>
          </a:p>
          <a:p>
            <a:pPr eaLnBrk="1" hangingPunct="1">
              <a:spcBef>
                <a:spcPct val="50000"/>
              </a:spcBef>
              <a:buFontTx/>
              <a:buNone/>
            </a:pPr>
            <a:endParaRPr lang="en-US" altLang="en-US" sz="2400" b="0"/>
          </a:p>
          <a:p>
            <a:pPr eaLnBrk="1" hangingPunct="1">
              <a:spcBef>
                <a:spcPct val="50000"/>
              </a:spcBef>
              <a:buFontTx/>
              <a:buNone/>
            </a:pPr>
            <a:endParaRPr lang="en-US" altLang="en-US" sz="2400" b="0"/>
          </a:p>
          <a:p>
            <a:pPr eaLnBrk="1" hangingPunct="1">
              <a:spcBef>
                <a:spcPct val="50000"/>
              </a:spcBef>
              <a:buFontTx/>
              <a:buNone/>
            </a:pPr>
            <a:endParaRPr lang="en-US" altLang="en-US" sz="2400" b="0"/>
          </a:p>
          <a:p>
            <a:pPr eaLnBrk="1" hangingPunct="1">
              <a:spcBef>
                <a:spcPct val="50000"/>
              </a:spcBef>
              <a:buFontTx/>
              <a:buNone/>
            </a:pPr>
            <a:endParaRPr lang="en-US" altLang="en-US" sz="2400" b="0"/>
          </a:p>
        </p:txBody>
      </p:sp>
      <p:sp>
        <p:nvSpPr>
          <p:cNvPr id="21510" name="Text Box 5"/>
          <p:cNvSpPr txBox="1">
            <a:spLocks noChangeArrowheads="1"/>
          </p:cNvSpPr>
          <p:nvPr/>
        </p:nvSpPr>
        <p:spPr bwMode="auto">
          <a:xfrm>
            <a:off x="381000" y="1820863"/>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0"/>
          </a:p>
        </p:txBody>
      </p:sp>
      <p:sp>
        <p:nvSpPr>
          <p:cNvPr id="21511" name="Text Box 6"/>
          <p:cNvSpPr txBox="1">
            <a:spLocks noChangeArrowheads="1"/>
          </p:cNvSpPr>
          <p:nvPr/>
        </p:nvSpPr>
        <p:spPr bwMode="auto">
          <a:xfrm>
            <a:off x="304800" y="2895600"/>
            <a:ext cx="304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0">
                <a:solidFill>
                  <a:srgbClr val="FF0000"/>
                </a:solidFill>
              </a:rPr>
              <a:t>Red light</a:t>
            </a:r>
            <a:r>
              <a:rPr lang="en-US" altLang="en-US" sz="2000" b="0"/>
              <a:t> will not cause electrons to eject!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010">
                                            <p:txEl>
                                              <p:pRg st="0" end="0"/>
                                            </p:txEl>
                                          </p:spTgt>
                                        </p:tgtEl>
                                        <p:attrNameLst>
                                          <p:attrName>style.visibility</p:attrName>
                                        </p:attrNameLst>
                                      </p:cBhvr>
                                      <p:to>
                                        <p:strVal val="visible"/>
                                      </p:to>
                                    </p:set>
                                    <p:animEffect transition="in" filter="wipe(left)">
                                      <p:cBhvr>
                                        <p:cTn id="7" dur="500"/>
                                        <p:tgtEl>
                                          <p:spTgt spid="1710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PES</a:t>
            </a:r>
          </a:p>
        </p:txBody>
      </p:sp>
      <p:sp>
        <p:nvSpPr>
          <p:cNvPr id="2253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3AB93A-0DCB-4646-8BF9-F982563925D7}" type="slidenum">
              <a:rPr lang="en-US" altLang="en-US" sz="1400" smtClean="0"/>
              <a:pPr>
                <a:spcBef>
                  <a:spcPct val="0"/>
                </a:spcBef>
                <a:buFontTx/>
                <a:buNone/>
              </a:pPr>
              <a:t>19</a:t>
            </a:fld>
            <a:endParaRPr lang="en-US" altLang="en-US" sz="1400" smtClean="0"/>
          </a:p>
        </p:txBody>
      </p:sp>
      <p:pic>
        <p:nvPicPr>
          <p:cNvPr id="2253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09800"/>
            <a:ext cx="4038600" cy="3238500"/>
          </a:xfrm>
          <a:noFill/>
        </p:spPr>
      </p:pic>
      <p:pic>
        <p:nvPicPr>
          <p:cNvPr id="22533" name="Picture 3">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601913"/>
            <a:ext cx="4038600" cy="25241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AE848E-E626-4622-8F16-65CEE9C514D5}" type="slidenum">
              <a:rPr lang="en-US" altLang="en-US" sz="1400" smtClean="0"/>
              <a:pPr>
                <a:spcBef>
                  <a:spcPct val="0"/>
                </a:spcBef>
                <a:buFontTx/>
                <a:buNone/>
              </a:pPr>
              <a:t>2</a:t>
            </a:fld>
            <a:endParaRPr lang="en-US" altLang="en-US" sz="1400" smtClean="0"/>
          </a:p>
        </p:txBody>
      </p:sp>
      <p:sp>
        <p:nvSpPr>
          <p:cNvPr id="5123" name="Rectangle 2"/>
          <p:cNvSpPr>
            <a:spLocks noGrp="1" noChangeArrowheads="1"/>
          </p:cNvSpPr>
          <p:nvPr>
            <p:ph type="title"/>
          </p:nvPr>
        </p:nvSpPr>
        <p:spPr/>
        <p:txBody>
          <a:bodyPr/>
          <a:lstStyle/>
          <a:p>
            <a:pPr eaLnBrk="1" hangingPunct="1"/>
            <a:r>
              <a:rPr lang="en-US" altLang="en-US" smtClean="0"/>
              <a:t>7.1 Electromagnetic Radiation</a:t>
            </a:r>
          </a:p>
        </p:txBody>
      </p:sp>
      <p:sp>
        <p:nvSpPr>
          <p:cNvPr id="5124" name="Rectangle 3"/>
          <p:cNvSpPr>
            <a:spLocks noGrp="1" noChangeArrowheads="1"/>
          </p:cNvSpPr>
          <p:nvPr>
            <p:ph type="body" sz="half" idx="1"/>
          </p:nvPr>
        </p:nvSpPr>
        <p:spPr/>
        <p:txBody>
          <a:bodyPr/>
          <a:lstStyle/>
          <a:p>
            <a:pPr eaLnBrk="1" hangingPunct="1"/>
            <a:r>
              <a:rPr lang="en-US" altLang="en-US" sz="2800" smtClean="0"/>
              <a:t>Radiant energy that acts like a wave and travels through space at the speed of light. </a:t>
            </a:r>
          </a:p>
          <a:p>
            <a:pPr eaLnBrk="1" hangingPunct="1"/>
            <a:endParaRPr lang="en-US" altLang="en-US" sz="2800" smtClean="0"/>
          </a:p>
        </p:txBody>
      </p:sp>
      <p:sp>
        <p:nvSpPr>
          <p:cNvPr id="5125" name="Rectangle 4"/>
          <p:cNvSpPr>
            <a:spLocks noGrp="1" noChangeArrowheads="1"/>
          </p:cNvSpPr>
          <p:nvPr>
            <p:ph sz="half" idx="2"/>
          </p:nvPr>
        </p:nvSpPr>
        <p:spPr/>
        <p:txBody>
          <a:bodyPr/>
          <a:lstStyle/>
          <a:p>
            <a:pPr eaLnBrk="1" hangingPunct="1"/>
            <a:endParaRPr lang="en-US" altLang="en-US" sz="2800" smtClean="0"/>
          </a:p>
        </p:txBody>
      </p:sp>
      <p:pic>
        <p:nvPicPr>
          <p:cNvPr id="5126" name="Picture 9" descr="240px-Ceres_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043363"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0"/>
          <p:cNvSpPr txBox="1">
            <a:spLocks noChangeArrowheads="1"/>
          </p:cNvSpPr>
          <p:nvPr/>
        </p:nvSpPr>
        <p:spPr bwMode="auto">
          <a:xfrm>
            <a:off x="4267200" y="6248400"/>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t>Earth’s Radiant Energy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166127-AA88-4670-A2E7-51B74856606D}" type="slidenum">
              <a:rPr lang="en-US" altLang="en-US" sz="1400" smtClean="0"/>
              <a:pPr>
                <a:spcBef>
                  <a:spcPct val="0"/>
                </a:spcBef>
                <a:buFontTx/>
                <a:buNone/>
              </a:pPr>
              <a:t>20</a:t>
            </a:fld>
            <a:endParaRPr lang="en-US" altLang="en-US" sz="1400" smtClean="0"/>
          </a:p>
        </p:txBody>
      </p:sp>
      <p:sp>
        <p:nvSpPr>
          <p:cNvPr id="23555" name="Rectangle 10"/>
          <p:cNvSpPr>
            <a:spLocks noGrp="1" noChangeArrowheads="1"/>
          </p:cNvSpPr>
          <p:nvPr>
            <p:ph type="title"/>
          </p:nvPr>
        </p:nvSpPr>
        <p:spPr/>
        <p:txBody>
          <a:bodyPr/>
          <a:lstStyle/>
          <a:p>
            <a:pPr eaLnBrk="1" hangingPunct="1"/>
            <a:r>
              <a:rPr lang="en-US" altLang="en-US" smtClean="0"/>
              <a:t>Solving equations with Planck’s </a:t>
            </a:r>
          </a:p>
        </p:txBody>
      </p:sp>
      <p:sp>
        <p:nvSpPr>
          <p:cNvPr id="23556" name="Rectangle 11"/>
          <p:cNvSpPr>
            <a:spLocks noGrp="1" noChangeArrowheads="1"/>
          </p:cNvSpPr>
          <p:nvPr>
            <p:ph type="body" idx="1"/>
          </p:nvPr>
        </p:nvSpPr>
        <p:spPr/>
        <p:txBody>
          <a:bodyPr/>
          <a:lstStyle/>
          <a:p>
            <a:pPr eaLnBrk="1" hangingPunct="1">
              <a:buFontTx/>
              <a:buNone/>
            </a:pPr>
            <a:endParaRPr lang="en-US" altLang="en-US" smtClean="0">
              <a:solidFill>
                <a:schemeClr val="accent1"/>
              </a:solidFill>
              <a:latin typeface="Symbol" panose="05050102010706020507" pitchFamily="18" charset="2"/>
            </a:endParaRPr>
          </a:p>
          <a:p>
            <a:pPr eaLnBrk="1" hangingPunct="1">
              <a:buFontTx/>
              <a:buNone/>
            </a:pPr>
            <a:endParaRPr lang="en-US" altLang="en-US" smtClean="0">
              <a:solidFill>
                <a:schemeClr val="accent1"/>
              </a:solidFill>
              <a:latin typeface="Symbol" panose="05050102010706020507" pitchFamily="18" charset="2"/>
            </a:endParaRPr>
          </a:p>
          <a:p>
            <a:pPr eaLnBrk="1" hangingPunct="1">
              <a:buFontTx/>
              <a:buNone/>
            </a:pPr>
            <a:endParaRPr lang="en-US" altLang="en-US" smtClean="0">
              <a:solidFill>
                <a:schemeClr val="accent1"/>
              </a:solidFill>
              <a:latin typeface="Symbol" panose="05050102010706020507" pitchFamily="18" charset="2"/>
            </a:endParaRPr>
          </a:p>
          <a:p>
            <a:pPr eaLnBrk="1" hangingPunct="1">
              <a:buFontTx/>
              <a:buNone/>
            </a:pPr>
            <a:r>
              <a:rPr lang="en-US" altLang="en-US" smtClean="0">
                <a:latin typeface="Symbol" panose="05050102010706020507" pitchFamily="18" charset="2"/>
              </a:rPr>
              <a:t></a:t>
            </a:r>
            <a:r>
              <a:rPr lang="en-US" altLang="en-US" i="1" smtClean="0"/>
              <a:t>E</a:t>
            </a:r>
            <a:r>
              <a:rPr lang="en-US" altLang="en-US" smtClean="0"/>
              <a:t> = change in energy, in J</a:t>
            </a:r>
          </a:p>
          <a:p>
            <a:pPr eaLnBrk="1" hangingPunct="1">
              <a:buFontTx/>
              <a:buNone/>
            </a:pPr>
            <a:r>
              <a:rPr lang="en-US" altLang="en-US" i="1" smtClean="0"/>
              <a:t>h</a:t>
            </a:r>
            <a:r>
              <a:rPr lang="en-US" altLang="en-US" smtClean="0"/>
              <a:t> = Planck’s constant, 6.626 </a:t>
            </a:r>
            <a:r>
              <a:rPr lang="en-US" altLang="en-US" smtClean="0">
                <a:latin typeface="Symbol" panose="05050102010706020507" pitchFamily="18" charset="2"/>
              </a:rPr>
              <a:t></a:t>
            </a:r>
            <a:r>
              <a:rPr lang="en-US" altLang="en-US" smtClean="0"/>
              <a:t> 10</a:t>
            </a:r>
            <a:r>
              <a:rPr lang="en-US" altLang="en-US" baseline="30000" smtClean="0">
                <a:latin typeface="Symbol" panose="05050102010706020507" pitchFamily="18" charset="2"/>
              </a:rPr>
              <a:t></a:t>
            </a:r>
            <a:r>
              <a:rPr lang="en-US" altLang="en-US" baseline="30000" smtClean="0"/>
              <a:t>34</a:t>
            </a:r>
            <a:r>
              <a:rPr lang="en-US" altLang="en-US" smtClean="0"/>
              <a:t> J s</a:t>
            </a:r>
          </a:p>
          <a:p>
            <a:pPr eaLnBrk="1" hangingPunct="1">
              <a:buFontTx/>
              <a:buNone/>
            </a:pPr>
            <a:r>
              <a:rPr lang="en-US" altLang="en-US" i="1" smtClean="0">
                <a:latin typeface="Symbol" panose="05050102010706020507" pitchFamily="18" charset="2"/>
              </a:rPr>
              <a:t></a:t>
            </a:r>
            <a:r>
              <a:rPr lang="en-US" altLang="en-US" smtClean="0"/>
              <a:t> = frequency, in s</a:t>
            </a:r>
            <a:r>
              <a:rPr lang="en-US" altLang="en-US" baseline="30000" smtClean="0">
                <a:latin typeface="Symbol" panose="05050102010706020507" pitchFamily="18" charset="2"/>
              </a:rPr>
              <a:t></a:t>
            </a:r>
            <a:r>
              <a:rPr lang="en-US" altLang="en-US" baseline="30000" smtClean="0"/>
              <a:t>1</a:t>
            </a:r>
            <a:endParaRPr lang="en-US" altLang="en-US" smtClean="0"/>
          </a:p>
          <a:p>
            <a:pPr eaLnBrk="1" hangingPunct="1">
              <a:buFontTx/>
              <a:buNone/>
            </a:pPr>
            <a:r>
              <a:rPr lang="en-US" altLang="en-US" i="1" smtClean="0">
                <a:latin typeface="Symbol" panose="05050102010706020507" pitchFamily="18" charset="2"/>
              </a:rPr>
              <a:t></a:t>
            </a:r>
            <a:r>
              <a:rPr lang="en-US" altLang="en-US" smtClean="0"/>
              <a:t> = wavelength, in m</a:t>
            </a:r>
            <a:endParaRPr lang="en-US" altLang="en-US" smtClean="0">
              <a:latin typeface="Symbol" panose="05050102010706020507" pitchFamily="18" charset="2"/>
            </a:endParaRPr>
          </a:p>
          <a:p>
            <a:pPr eaLnBrk="1" hangingPunct="1"/>
            <a:endParaRPr lang="en-US" altLang="en-US" smtClean="0"/>
          </a:p>
        </p:txBody>
      </p:sp>
      <p:graphicFrame>
        <p:nvGraphicFramePr>
          <p:cNvPr id="23557" name="Object 4">
            <a:hlinkClick r:id="" action="ppaction://ole?verb=0"/>
          </p:cNvPr>
          <p:cNvGraphicFramePr>
            <a:graphicFrameLocks/>
          </p:cNvGraphicFramePr>
          <p:nvPr>
            <p:ph idx="4294967295"/>
          </p:nvPr>
        </p:nvGraphicFramePr>
        <p:xfrm>
          <a:off x="2743200" y="1905000"/>
          <a:ext cx="3300413" cy="1090613"/>
        </p:xfrm>
        <a:graphic>
          <a:graphicData uri="http://schemas.openxmlformats.org/presentationml/2006/ole">
            <mc:AlternateContent xmlns:mc="http://schemas.openxmlformats.org/markup-compatibility/2006">
              <mc:Choice xmlns:v="urn:schemas-microsoft-com:vml" Requires="v">
                <p:oleObj spid="_x0000_s23559" name="Corel Equation 1.0 Equation" r:id="rId3" imgW="3228930" imgH="1019265" progId="CorelEquation">
                  <p:embed/>
                </p:oleObj>
              </mc:Choice>
              <mc:Fallback>
                <p:oleObj name="Corel Equation 1.0 Equation" r:id="rId3" imgW="3228930" imgH="1019265" progId="CorelEquation">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3300413" cy="1090613"/>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04A602-B5F3-4F10-BED6-70E60A3A7467}" type="slidenum">
              <a:rPr lang="en-US" altLang="en-US" sz="1400" smtClean="0"/>
              <a:pPr>
                <a:spcBef>
                  <a:spcPct val="0"/>
                </a:spcBef>
                <a:buFontTx/>
                <a:buNone/>
              </a:pPr>
              <a:t>21</a:t>
            </a:fld>
            <a:endParaRPr lang="en-US" altLang="en-US" sz="1400" smtClean="0"/>
          </a:p>
        </p:txBody>
      </p:sp>
      <p:sp>
        <p:nvSpPr>
          <p:cNvPr id="24579" name="Rectangle 2"/>
          <p:cNvSpPr>
            <a:spLocks noGrp="1" noChangeArrowheads="1"/>
          </p:cNvSpPr>
          <p:nvPr>
            <p:ph type="title"/>
          </p:nvPr>
        </p:nvSpPr>
        <p:spPr/>
        <p:txBody>
          <a:bodyPr/>
          <a:lstStyle/>
          <a:p>
            <a:pPr eaLnBrk="1" hangingPunct="1"/>
            <a:r>
              <a:rPr lang="en-US" altLang="en-US" smtClean="0"/>
              <a:t>Calculating energy lost</a:t>
            </a:r>
          </a:p>
        </p:txBody>
      </p:sp>
      <p:sp>
        <p:nvSpPr>
          <p:cNvPr id="24580" name="Rectangle 4"/>
          <p:cNvSpPr>
            <a:spLocks noGrp="1" noChangeArrowheads="1"/>
          </p:cNvSpPr>
          <p:nvPr>
            <p:ph type="body" idx="1"/>
          </p:nvPr>
        </p:nvSpPr>
        <p:spPr/>
        <p:txBody>
          <a:bodyPr/>
          <a:lstStyle/>
          <a:p>
            <a:pPr eaLnBrk="1" hangingPunct="1"/>
            <a:r>
              <a:rPr lang="en-US" altLang="en-US" smtClean="0"/>
              <a:t>The blue color in fire works is the result of heated CuCl at 1200 </a:t>
            </a:r>
            <a:r>
              <a:rPr lang="en-US" altLang="en-US" smtClean="0">
                <a:cs typeface="Arial" panose="020B0604020202020204" pitchFamily="34" charset="0"/>
              </a:rPr>
              <a:t>°C. Then the compound emits blue light with a wavelength of 450 nm. What is the increment of energy (quantum) that is emitted at 4.50 x 10</a:t>
            </a:r>
            <a:r>
              <a:rPr lang="en-US" altLang="en-US" baseline="30000" smtClean="0">
                <a:cs typeface="Arial" panose="020B0604020202020204" pitchFamily="34" charset="0"/>
              </a:rPr>
              <a:t>2</a:t>
            </a:r>
            <a:r>
              <a:rPr lang="en-US" altLang="en-US" smtClean="0">
                <a:cs typeface="Arial" panose="020B0604020202020204" pitchFamily="34" charset="0"/>
              </a:rPr>
              <a:t> nm by CuCl?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6F9592-9AD5-4337-9238-BCC38347447A}" type="slidenum">
              <a:rPr lang="en-US" altLang="en-US" sz="1400" smtClean="0"/>
              <a:pPr>
                <a:spcBef>
                  <a:spcPct val="0"/>
                </a:spcBef>
                <a:buFontTx/>
                <a:buNone/>
              </a:pPr>
              <a:t>22</a:t>
            </a:fld>
            <a:endParaRPr lang="en-US" altLang="en-US" sz="1400" smtClean="0"/>
          </a:p>
        </p:txBody>
      </p:sp>
      <p:sp>
        <p:nvSpPr>
          <p:cNvPr id="25603" name="Rectangle 2"/>
          <p:cNvSpPr>
            <a:spLocks noGrp="1" noChangeArrowheads="1"/>
          </p:cNvSpPr>
          <p:nvPr>
            <p:ph type="title"/>
          </p:nvPr>
        </p:nvSpPr>
        <p:spPr/>
        <p:txBody>
          <a:bodyPr/>
          <a:lstStyle/>
          <a:p>
            <a:pPr eaLnBrk="1" hangingPunct="1"/>
            <a:r>
              <a:rPr lang="en-US" altLang="en-US" smtClean="0"/>
              <a:t>Answer</a:t>
            </a:r>
          </a:p>
        </p:txBody>
      </p:sp>
      <p:sp>
        <p:nvSpPr>
          <p:cNvPr id="25604" name="Rectangle 3"/>
          <p:cNvSpPr>
            <a:spLocks noGrp="1" noChangeArrowheads="1"/>
          </p:cNvSpPr>
          <p:nvPr>
            <p:ph type="body" idx="1"/>
          </p:nvPr>
        </p:nvSpPr>
        <p:spPr/>
        <p:txBody>
          <a:bodyPr/>
          <a:lstStyle/>
          <a:p>
            <a:pPr eaLnBrk="1" hangingPunct="1"/>
            <a:r>
              <a:rPr lang="el-GR" altLang="en-US" sz="4000" smtClean="0">
                <a:solidFill>
                  <a:srgbClr val="FF3300"/>
                </a:solidFill>
                <a:cs typeface="Arial" panose="020B0604020202020204" pitchFamily="34" charset="0"/>
              </a:rPr>
              <a:t>Δ</a:t>
            </a:r>
            <a:r>
              <a:rPr lang="en-US" altLang="en-US" sz="4000" smtClean="0">
                <a:solidFill>
                  <a:srgbClr val="FF3300"/>
                </a:solidFill>
              </a:rPr>
              <a:t>E = </a:t>
            </a:r>
            <a:r>
              <a:rPr lang="en-US" altLang="en-US" sz="4000" smtClean="0">
                <a:solidFill>
                  <a:srgbClr val="FF3300"/>
                </a:solidFill>
                <a:cs typeface="Arial" panose="020B0604020202020204" pitchFamily="34" charset="0"/>
              </a:rPr>
              <a:t>h</a:t>
            </a:r>
            <a:r>
              <a:rPr lang="el-GR" altLang="en-US" sz="4000" smtClean="0">
                <a:solidFill>
                  <a:srgbClr val="FF3300"/>
                </a:solidFill>
                <a:cs typeface="Arial" panose="020B0604020202020204" pitchFamily="34" charset="0"/>
              </a:rPr>
              <a:t>ν</a:t>
            </a:r>
            <a:r>
              <a:rPr lang="en-US" altLang="en-US" sz="4000" smtClean="0">
                <a:solidFill>
                  <a:srgbClr val="FF3300"/>
                </a:solidFill>
                <a:cs typeface="Arial" panose="020B0604020202020204" pitchFamily="34" charset="0"/>
              </a:rPr>
              <a:t>        v = c/</a:t>
            </a:r>
            <a:r>
              <a:rPr lang="el-GR" altLang="en-US" sz="4000" smtClean="0">
                <a:solidFill>
                  <a:srgbClr val="FF3300"/>
                </a:solidFill>
                <a:cs typeface="Arial" panose="020B0604020202020204" pitchFamily="34" charset="0"/>
              </a:rPr>
              <a:t>λ</a:t>
            </a:r>
            <a:endParaRPr lang="en-US" altLang="en-US" sz="4000" smtClean="0">
              <a:solidFill>
                <a:srgbClr val="FF3300"/>
              </a:solidFill>
              <a:cs typeface="Arial" panose="020B0604020202020204" pitchFamily="34" charset="0"/>
            </a:endParaRPr>
          </a:p>
          <a:p>
            <a:pPr eaLnBrk="1" hangingPunct="1"/>
            <a:endParaRPr lang="en-US" altLang="en-US" sz="2800" smtClean="0">
              <a:solidFill>
                <a:srgbClr val="FF3300"/>
              </a:solidFill>
              <a:cs typeface="Arial" panose="020B0604020202020204" pitchFamily="34" charset="0"/>
            </a:endParaRPr>
          </a:p>
          <a:p>
            <a:pPr eaLnBrk="1" hangingPunct="1"/>
            <a:r>
              <a:rPr lang="en-US" altLang="en-US" sz="2800" smtClean="0">
                <a:cs typeface="Arial" panose="020B0604020202020204" pitchFamily="34" charset="0"/>
              </a:rPr>
              <a:t>v = </a:t>
            </a:r>
            <a:r>
              <a:rPr lang="en-US" altLang="en-US" sz="2600" u="sng" smtClean="0">
                <a:cs typeface="Arial" panose="020B0604020202020204" pitchFamily="34" charset="0"/>
              </a:rPr>
              <a:t>3.0 x 10</a:t>
            </a:r>
            <a:r>
              <a:rPr lang="en-US" altLang="en-US" sz="2600" u="sng" baseline="30000" smtClean="0">
                <a:cs typeface="Arial" panose="020B0604020202020204" pitchFamily="34" charset="0"/>
              </a:rPr>
              <a:t>8</a:t>
            </a:r>
            <a:r>
              <a:rPr lang="en-US" altLang="en-US" sz="2600" u="sng" smtClean="0">
                <a:cs typeface="Arial" panose="020B0604020202020204" pitchFamily="34" charset="0"/>
              </a:rPr>
              <a:t> m/s</a:t>
            </a:r>
            <a:r>
              <a:rPr lang="en-US" altLang="en-US" sz="2600" smtClean="0">
                <a:cs typeface="Arial" panose="020B0604020202020204" pitchFamily="34" charset="0"/>
              </a:rPr>
              <a:t>           = 6.66 x 10</a:t>
            </a:r>
            <a:r>
              <a:rPr lang="en-US" altLang="en-US" sz="2600" baseline="30000" smtClean="0">
                <a:cs typeface="Arial" panose="020B0604020202020204" pitchFamily="34" charset="0"/>
              </a:rPr>
              <a:t>14</a:t>
            </a:r>
            <a:r>
              <a:rPr lang="en-US" altLang="en-US" sz="2600" smtClean="0">
                <a:cs typeface="Arial" panose="020B0604020202020204" pitchFamily="34" charset="0"/>
              </a:rPr>
              <a:t> s</a:t>
            </a:r>
            <a:r>
              <a:rPr lang="en-US" altLang="en-US" sz="2600" baseline="30000" smtClean="0">
                <a:cs typeface="Arial" panose="020B0604020202020204" pitchFamily="34" charset="0"/>
              </a:rPr>
              <a:t>-1</a:t>
            </a:r>
            <a:endParaRPr lang="en-US" altLang="en-US" sz="2600" smtClean="0">
              <a:cs typeface="Arial" panose="020B0604020202020204" pitchFamily="34" charset="0"/>
            </a:endParaRPr>
          </a:p>
          <a:p>
            <a:pPr eaLnBrk="1" hangingPunct="1">
              <a:buFontTx/>
              <a:buNone/>
            </a:pPr>
            <a:r>
              <a:rPr lang="en-US" altLang="en-US" sz="2800" smtClean="0">
                <a:cs typeface="Arial" panose="020B0604020202020204" pitchFamily="34" charset="0"/>
              </a:rPr>
              <a:t>          4.50</a:t>
            </a:r>
            <a:r>
              <a:rPr lang="en-US" altLang="en-US" sz="2600" smtClean="0">
                <a:cs typeface="Arial" panose="020B0604020202020204" pitchFamily="34" charset="0"/>
              </a:rPr>
              <a:t> x 10-7 m</a:t>
            </a:r>
          </a:p>
          <a:p>
            <a:pPr eaLnBrk="1" hangingPunct="1">
              <a:buFontTx/>
              <a:buNone/>
            </a:pPr>
            <a:endParaRPr lang="en-US" altLang="en-US" sz="2600" smtClean="0">
              <a:cs typeface="Arial" panose="020B0604020202020204" pitchFamily="34" charset="0"/>
            </a:endParaRPr>
          </a:p>
          <a:p>
            <a:pPr eaLnBrk="1" hangingPunct="1">
              <a:buFontTx/>
              <a:buNone/>
            </a:pPr>
            <a:endParaRPr lang="en-US" altLang="en-US" sz="2600" smtClean="0">
              <a:cs typeface="Arial" panose="020B0604020202020204" pitchFamily="34" charset="0"/>
            </a:endParaRPr>
          </a:p>
          <a:p>
            <a:pPr eaLnBrk="1" hangingPunct="1">
              <a:buFontTx/>
              <a:buNone/>
            </a:pPr>
            <a:r>
              <a:rPr lang="en-US" altLang="en-US" sz="2800" smtClean="0"/>
              <a:t>(6.626 x 10</a:t>
            </a:r>
            <a:r>
              <a:rPr lang="en-US" altLang="en-US" sz="2800" baseline="30000" smtClean="0"/>
              <a:t>-34</a:t>
            </a:r>
            <a:r>
              <a:rPr lang="en-US" altLang="en-US" sz="2800" smtClean="0"/>
              <a:t> J *s) x (</a:t>
            </a:r>
            <a:r>
              <a:rPr lang="en-US" altLang="en-US" sz="2600" smtClean="0">
                <a:cs typeface="Arial" panose="020B0604020202020204" pitchFamily="34" charset="0"/>
              </a:rPr>
              <a:t>6.66 x 10</a:t>
            </a:r>
            <a:r>
              <a:rPr lang="en-US" altLang="en-US" sz="2600" baseline="30000" smtClean="0">
                <a:cs typeface="Arial" panose="020B0604020202020204" pitchFamily="34" charset="0"/>
              </a:rPr>
              <a:t>14</a:t>
            </a:r>
            <a:r>
              <a:rPr lang="en-US" altLang="en-US" sz="2600" smtClean="0">
                <a:cs typeface="Arial" panose="020B0604020202020204" pitchFamily="34" charset="0"/>
              </a:rPr>
              <a:t> s</a:t>
            </a:r>
            <a:r>
              <a:rPr lang="en-US" altLang="en-US" sz="2600" baseline="30000" smtClean="0">
                <a:cs typeface="Arial" panose="020B0604020202020204" pitchFamily="34" charset="0"/>
              </a:rPr>
              <a:t>-1</a:t>
            </a:r>
            <a:r>
              <a:rPr lang="en-US" altLang="en-US" sz="2600" smtClean="0">
                <a:cs typeface="Arial" panose="020B0604020202020204" pitchFamily="34" charset="0"/>
              </a:rPr>
              <a:t>) </a:t>
            </a:r>
          </a:p>
          <a:p>
            <a:pPr eaLnBrk="1" hangingPunct="1">
              <a:buFontTx/>
              <a:buNone/>
            </a:pPr>
            <a:r>
              <a:rPr lang="en-US" altLang="en-US" sz="2600" smtClean="0">
                <a:cs typeface="Arial" panose="020B0604020202020204" pitchFamily="34" charset="0"/>
              </a:rPr>
              <a:t>= 4.41 x10</a:t>
            </a:r>
            <a:r>
              <a:rPr lang="en-US" altLang="en-US" sz="2600" baseline="30000" smtClean="0">
                <a:cs typeface="Arial" panose="020B0604020202020204" pitchFamily="34" charset="0"/>
              </a:rPr>
              <a:t>-19</a:t>
            </a:r>
            <a:r>
              <a:rPr lang="en-US" altLang="en-US" sz="2600" smtClean="0">
                <a:cs typeface="Arial" panose="020B0604020202020204" pitchFamily="34" charset="0"/>
              </a:rPr>
              <a:t>J (quantum energy lost in this increment)</a:t>
            </a:r>
          </a:p>
          <a:p>
            <a:pPr eaLnBrk="1" hangingPunct="1">
              <a:buFontTx/>
              <a:buNone/>
            </a:pPr>
            <a:endParaRPr lang="en-US" altLang="en-US" sz="2800" u="sng" smtClean="0">
              <a:cs typeface="Arial" panose="020B0604020202020204" pitchFamily="34" charset="0"/>
            </a:endParaRPr>
          </a:p>
          <a:p>
            <a:pPr eaLnBrk="1" hangingPunct="1">
              <a:buFontTx/>
              <a:buNone/>
            </a:pPr>
            <a:endParaRPr lang="en-US" altLang="en-US" sz="2800" smtClean="0">
              <a:cs typeface="Arial" panose="020B0604020202020204" pitchFamily="34" charset="0"/>
            </a:endParaRPr>
          </a:p>
          <a:p>
            <a:pPr eaLnBrk="1" hangingPunct="1"/>
            <a:endParaRPr lang="en-US" altLang="en-US" sz="2800" smtClean="0">
              <a:cs typeface="Arial" panose="020B0604020202020204" pitchFamily="34" charset="0"/>
            </a:endParaRPr>
          </a:p>
          <a:p>
            <a:pPr eaLnBrk="1" hangingPunct="1"/>
            <a:endParaRPr lang="en-US" altLang="en-US" sz="28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5D9CEE-2F72-4D3D-9C47-27D48E64FD82}" type="slidenum">
              <a:rPr lang="en-US" altLang="en-US" sz="1400" smtClean="0"/>
              <a:pPr>
                <a:spcBef>
                  <a:spcPct val="0"/>
                </a:spcBef>
                <a:buFontTx/>
                <a:buNone/>
              </a:pPr>
              <a:t>23</a:t>
            </a:fld>
            <a:endParaRPr lang="en-US" altLang="en-US" sz="1400" smtClean="0"/>
          </a:p>
        </p:txBody>
      </p:sp>
      <p:sp>
        <p:nvSpPr>
          <p:cNvPr id="26627" name="Rectangle 2"/>
          <p:cNvSpPr>
            <a:spLocks noGrp="1" noChangeArrowheads="1"/>
          </p:cNvSpPr>
          <p:nvPr>
            <p:ph type="title"/>
          </p:nvPr>
        </p:nvSpPr>
        <p:spPr/>
        <p:txBody>
          <a:bodyPr/>
          <a:lstStyle/>
          <a:p>
            <a:pPr eaLnBrk="1" hangingPunct="1"/>
            <a:r>
              <a:rPr lang="en-US" altLang="en-US" smtClean="0"/>
              <a:t>photons</a:t>
            </a:r>
          </a:p>
        </p:txBody>
      </p:sp>
      <p:sp>
        <p:nvSpPr>
          <p:cNvPr id="26628" name="Rectangle 4"/>
          <p:cNvSpPr>
            <a:spLocks noGrp="1" noChangeArrowheads="1"/>
          </p:cNvSpPr>
          <p:nvPr>
            <p:ph type="body" sz="half" idx="1"/>
          </p:nvPr>
        </p:nvSpPr>
        <p:spPr/>
        <p:txBody>
          <a:bodyPr/>
          <a:lstStyle/>
          <a:p>
            <a:pPr eaLnBrk="1" hangingPunct="1"/>
            <a:r>
              <a:rPr lang="en-US" altLang="en-US" sz="2400" smtClean="0"/>
              <a:t>Einstein proposed that electromagnetic radiation was quantized into particles called photons. </a:t>
            </a:r>
          </a:p>
          <a:p>
            <a:pPr eaLnBrk="1" hangingPunct="1"/>
            <a:endParaRPr lang="en-US" altLang="en-US" sz="2400" smtClean="0"/>
          </a:p>
          <a:p>
            <a:pPr eaLnBrk="1" hangingPunct="1"/>
            <a:r>
              <a:rPr lang="en-US" altLang="en-US" sz="2400" smtClean="0"/>
              <a:t>The energy of each photon is given by the expression:</a:t>
            </a:r>
          </a:p>
          <a:p>
            <a:pPr eaLnBrk="1" hangingPunct="1">
              <a:buFontTx/>
              <a:buNone/>
            </a:pPr>
            <a:endParaRPr lang="en-US" altLang="en-US" sz="2400" smtClean="0"/>
          </a:p>
          <a:p>
            <a:pPr eaLnBrk="1" hangingPunct="1">
              <a:buFontTx/>
              <a:buNone/>
            </a:pPr>
            <a:r>
              <a:rPr lang="en-US" altLang="en-US" sz="3000" smtClean="0">
                <a:solidFill>
                  <a:srgbClr val="FF3300"/>
                </a:solidFill>
              </a:rPr>
              <a:t>E</a:t>
            </a:r>
            <a:r>
              <a:rPr lang="en-US" altLang="en-US" sz="3000" baseline="-25000" smtClean="0">
                <a:solidFill>
                  <a:srgbClr val="FF3300"/>
                </a:solidFill>
              </a:rPr>
              <a:t>photon</a:t>
            </a:r>
            <a:r>
              <a:rPr lang="en-US" altLang="en-US" sz="3000" smtClean="0">
                <a:solidFill>
                  <a:srgbClr val="FF3300"/>
                </a:solidFill>
              </a:rPr>
              <a:t> = </a:t>
            </a:r>
            <a:r>
              <a:rPr lang="en-US" altLang="en-US" sz="3000" smtClean="0">
                <a:solidFill>
                  <a:srgbClr val="FF3300"/>
                </a:solidFill>
                <a:cs typeface="Arial" panose="020B0604020202020204" pitchFamily="34" charset="0"/>
              </a:rPr>
              <a:t>h</a:t>
            </a:r>
            <a:r>
              <a:rPr lang="el-GR" altLang="en-US" sz="3000" smtClean="0">
                <a:solidFill>
                  <a:srgbClr val="FF3300"/>
                </a:solidFill>
                <a:cs typeface="Arial" panose="020B0604020202020204" pitchFamily="34" charset="0"/>
              </a:rPr>
              <a:t>ν</a:t>
            </a:r>
            <a:r>
              <a:rPr lang="en-US" altLang="en-US" sz="3000" smtClean="0">
                <a:solidFill>
                  <a:srgbClr val="FF3300"/>
                </a:solidFill>
                <a:cs typeface="Arial" panose="020B0604020202020204" pitchFamily="34" charset="0"/>
              </a:rPr>
              <a:t> = hc/</a:t>
            </a:r>
            <a:r>
              <a:rPr lang="el-GR" altLang="en-US" sz="3000" smtClean="0">
                <a:solidFill>
                  <a:srgbClr val="FF3300"/>
                </a:solidFill>
                <a:cs typeface="Arial" panose="020B0604020202020204" pitchFamily="34" charset="0"/>
              </a:rPr>
              <a:t>λ</a:t>
            </a:r>
            <a:endParaRPr lang="en-US" altLang="en-US" sz="3000" smtClean="0">
              <a:solidFill>
                <a:srgbClr val="FF3300"/>
              </a:solidFill>
              <a:cs typeface="Arial" panose="020B0604020202020204" pitchFamily="34" charset="0"/>
            </a:endParaRPr>
          </a:p>
          <a:p>
            <a:pPr eaLnBrk="1" hangingPunct="1">
              <a:buFontTx/>
              <a:buNone/>
            </a:pPr>
            <a:endParaRPr lang="en-US" altLang="en-US" sz="3000" smtClean="0">
              <a:solidFill>
                <a:srgbClr val="FF3300"/>
              </a:solidFill>
              <a:cs typeface="Arial" panose="020B0604020202020204" pitchFamily="34" charset="0"/>
            </a:endParaRPr>
          </a:p>
        </p:txBody>
      </p:sp>
      <p:sp>
        <p:nvSpPr>
          <p:cNvPr id="26629" name="Rectangle 5"/>
          <p:cNvSpPr>
            <a:spLocks noGrp="1" noChangeArrowheads="1"/>
          </p:cNvSpPr>
          <p:nvPr>
            <p:ph sz="half" idx="2"/>
          </p:nvPr>
        </p:nvSpPr>
        <p:spPr/>
        <p:txBody>
          <a:bodyPr/>
          <a:lstStyle/>
          <a:p>
            <a:pPr eaLnBrk="1" hangingPunct="1"/>
            <a:endParaRPr lang="en-US" altLang="en-US" sz="2400" smtClean="0"/>
          </a:p>
        </p:txBody>
      </p:sp>
      <p:pic>
        <p:nvPicPr>
          <p:cNvPr id="26630" name="Picture 7" descr="einstein-nb-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686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15C6B7-14AC-443D-892B-CC83CFEF7A25}" type="slidenum">
              <a:rPr lang="en-US" altLang="en-US" sz="1400" smtClean="0"/>
              <a:pPr>
                <a:spcBef>
                  <a:spcPct val="0"/>
                </a:spcBef>
                <a:buFontTx/>
                <a:buNone/>
              </a:pPr>
              <a:t>24</a:t>
            </a:fld>
            <a:endParaRPr lang="en-US" altLang="en-US" sz="1400" smtClean="0"/>
          </a:p>
        </p:txBody>
      </p:sp>
      <p:sp>
        <p:nvSpPr>
          <p:cNvPr id="27651" name="Rectangle 2"/>
          <p:cNvSpPr>
            <a:spLocks noGrp="1" noChangeArrowheads="1"/>
          </p:cNvSpPr>
          <p:nvPr>
            <p:ph type="title"/>
          </p:nvPr>
        </p:nvSpPr>
        <p:spPr/>
        <p:txBody>
          <a:bodyPr/>
          <a:lstStyle/>
          <a:p>
            <a:pPr eaLnBrk="1" hangingPunct="1"/>
            <a:r>
              <a:rPr lang="en-US" altLang="en-US" smtClean="0"/>
              <a:t>Dual Nature of Light</a:t>
            </a:r>
          </a:p>
        </p:txBody>
      </p:sp>
      <p:sp>
        <p:nvSpPr>
          <p:cNvPr id="27652" name="Rectangle 3"/>
          <p:cNvSpPr>
            <a:spLocks noGrp="1" noChangeArrowheads="1"/>
          </p:cNvSpPr>
          <p:nvPr>
            <p:ph type="body" sz="half" idx="1"/>
          </p:nvPr>
        </p:nvSpPr>
        <p:spPr/>
        <p:txBody>
          <a:bodyPr/>
          <a:lstStyle/>
          <a:p>
            <a:pPr eaLnBrk="1" hangingPunct="1">
              <a:buFontTx/>
              <a:buNone/>
            </a:pPr>
            <a:endParaRPr lang="en-US" altLang="en-US" sz="2800" smtClean="0"/>
          </a:p>
          <a:p>
            <a:pPr eaLnBrk="1" hangingPunct="1">
              <a:buFontTx/>
              <a:buNone/>
            </a:pPr>
            <a:endParaRPr lang="en-US" altLang="en-US" sz="2800" smtClean="0"/>
          </a:p>
          <a:p>
            <a:pPr eaLnBrk="1" hangingPunct="1">
              <a:buFontTx/>
              <a:buNone/>
            </a:pPr>
            <a:r>
              <a:rPr lang="en-US" altLang="en-US" sz="2800" smtClean="0"/>
              <a:t>Light can behave as if it consists of both waves and particles.</a:t>
            </a:r>
          </a:p>
          <a:p>
            <a:pPr eaLnBrk="1" hangingPunct="1"/>
            <a:endParaRPr lang="en-US" altLang="en-US" sz="2800" smtClean="0"/>
          </a:p>
          <a:p>
            <a:pPr eaLnBrk="1" hangingPunct="1"/>
            <a:r>
              <a:rPr lang="en-US" altLang="en-US" sz="2800" smtClean="0"/>
              <a:t>Thus light energy has </a:t>
            </a:r>
          </a:p>
          <a:p>
            <a:pPr eaLnBrk="1" hangingPunct="1">
              <a:buFontTx/>
              <a:buNone/>
            </a:pPr>
            <a:r>
              <a:rPr lang="en-US" altLang="en-US" sz="2800" smtClean="0"/>
              <a:t>mass</a:t>
            </a:r>
          </a:p>
          <a:p>
            <a:pPr eaLnBrk="1" hangingPunct="1">
              <a:buFontTx/>
              <a:buNone/>
            </a:pPr>
            <a:endParaRPr lang="en-US" altLang="en-US" sz="2800" smtClean="0"/>
          </a:p>
        </p:txBody>
      </p:sp>
      <p:pic>
        <p:nvPicPr>
          <p:cNvPr id="27653" name="Picture 5" descr="7522n07_0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48175" y="2133600"/>
            <a:ext cx="4695825" cy="3065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84E76B-71EA-47D0-A18E-0CB4B592691D}" type="slidenum">
              <a:rPr lang="en-US" altLang="en-US" sz="1400" smtClean="0"/>
              <a:pPr>
                <a:spcBef>
                  <a:spcPct val="0"/>
                </a:spcBef>
                <a:buFontTx/>
                <a:buNone/>
              </a:pPr>
              <a:t>25</a:t>
            </a:fld>
            <a:endParaRPr lang="en-US" altLang="en-US" sz="1400" smtClean="0"/>
          </a:p>
        </p:txBody>
      </p:sp>
      <p:sp>
        <p:nvSpPr>
          <p:cNvPr id="28675" name="Rectangle 4"/>
          <p:cNvSpPr>
            <a:spLocks noGrp="1" noChangeArrowheads="1"/>
          </p:cNvSpPr>
          <p:nvPr>
            <p:ph type="title"/>
          </p:nvPr>
        </p:nvSpPr>
        <p:spPr/>
        <p:txBody>
          <a:bodyPr/>
          <a:lstStyle/>
          <a:p>
            <a:pPr eaLnBrk="1" hangingPunct="1"/>
            <a:r>
              <a:rPr lang="en-US" altLang="en-US" smtClean="0"/>
              <a:t>Old-ie but good-ie</a:t>
            </a:r>
          </a:p>
        </p:txBody>
      </p:sp>
      <p:sp>
        <p:nvSpPr>
          <p:cNvPr id="28676" name="Rectangle 3"/>
          <p:cNvSpPr>
            <a:spLocks noGrp="1" noChangeArrowheads="1"/>
          </p:cNvSpPr>
          <p:nvPr>
            <p:ph type="body" sz="half" idx="1"/>
          </p:nvPr>
        </p:nvSpPr>
        <p:spPr/>
        <p:txBody>
          <a:bodyPr/>
          <a:lstStyle/>
          <a:p>
            <a:pPr eaLnBrk="1" hangingPunct="1"/>
            <a:r>
              <a:rPr lang="en-US" altLang="en-US" sz="2800" smtClean="0"/>
              <a:t>Energy has mass</a:t>
            </a:r>
          </a:p>
          <a:p>
            <a:pPr algn="ctr" eaLnBrk="1" hangingPunct="1"/>
            <a:r>
              <a:rPr lang="en-US" altLang="en-US" sz="4400" i="1" smtClean="0">
                <a:solidFill>
                  <a:schemeClr val="accent1"/>
                </a:solidFill>
              </a:rPr>
              <a:t>E</a:t>
            </a:r>
            <a:r>
              <a:rPr lang="en-US" altLang="en-US" sz="4400" smtClean="0">
                <a:solidFill>
                  <a:schemeClr val="accent1"/>
                </a:solidFill>
              </a:rPr>
              <a:t> </a:t>
            </a:r>
            <a:r>
              <a:rPr lang="en-US" altLang="en-US" sz="4400" smtClean="0"/>
              <a:t> =  </a:t>
            </a:r>
            <a:r>
              <a:rPr lang="en-US" altLang="en-US" sz="4400" i="1" smtClean="0">
                <a:solidFill>
                  <a:srgbClr val="66CCFF"/>
                </a:solidFill>
              </a:rPr>
              <a:t>m</a:t>
            </a:r>
            <a:r>
              <a:rPr lang="en-US" altLang="en-US" sz="4400" i="1" smtClean="0">
                <a:solidFill>
                  <a:schemeClr val="tx2"/>
                </a:solidFill>
              </a:rPr>
              <a:t>c</a:t>
            </a:r>
            <a:r>
              <a:rPr lang="en-US" altLang="en-US" sz="4400" baseline="30000" smtClean="0"/>
              <a:t>2</a:t>
            </a:r>
          </a:p>
          <a:p>
            <a:pPr algn="ctr" eaLnBrk="1" hangingPunct="1">
              <a:buFontTx/>
              <a:buNone/>
            </a:pPr>
            <a:endParaRPr lang="en-US" altLang="en-US" sz="2800" smtClean="0"/>
          </a:p>
          <a:p>
            <a:pPr eaLnBrk="1" hangingPunct="1"/>
            <a:r>
              <a:rPr lang="en-US" altLang="en-US" sz="3000" i="1" smtClean="0">
                <a:solidFill>
                  <a:schemeClr val="accent1"/>
                </a:solidFill>
              </a:rPr>
              <a:t>E</a:t>
            </a:r>
            <a:r>
              <a:rPr lang="en-US" altLang="en-US" sz="3000" smtClean="0"/>
              <a:t> = energy</a:t>
            </a:r>
          </a:p>
          <a:p>
            <a:pPr eaLnBrk="1" hangingPunct="1"/>
            <a:r>
              <a:rPr lang="en-US" altLang="en-US" sz="3000" i="1" smtClean="0">
                <a:solidFill>
                  <a:srgbClr val="66CCFF"/>
                </a:solidFill>
              </a:rPr>
              <a:t>m</a:t>
            </a:r>
            <a:r>
              <a:rPr lang="en-US" altLang="en-US" sz="3000" smtClean="0"/>
              <a:t> = mass</a:t>
            </a:r>
          </a:p>
          <a:p>
            <a:pPr eaLnBrk="1" hangingPunct="1"/>
            <a:r>
              <a:rPr lang="en-US" altLang="en-US" sz="3000" i="1" smtClean="0">
                <a:solidFill>
                  <a:schemeClr val="tx2"/>
                </a:solidFill>
              </a:rPr>
              <a:t>c</a:t>
            </a:r>
            <a:r>
              <a:rPr lang="en-US" altLang="en-US" sz="3000" smtClean="0"/>
              <a:t> = speed of light</a:t>
            </a:r>
          </a:p>
          <a:p>
            <a:pPr eaLnBrk="1" hangingPunct="1"/>
            <a:endParaRPr lang="en-US" altLang="en-US" sz="3000" smtClean="0"/>
          </a:p>
          <a:p>
            <a:pPr eaLnBrk="1" hangingPunct="1">
              <a:buFontTx/>
              <a:buNone/>
            </a:pPr>
            <a:endParaRPr lang="en-US" altLang="en-US" sz="3000" smtClean="0"/>
          </a:p>
        </p:txBody>
      </p:sp>
      <p:sp>
        <p:nvSpPr>
          <p:cNvPr id="28677" name="Rectangle 5"/>
          <p:cNvSpPr>
            <a:spLocks noGrp="1" noChangeArrowheads="1"/>
          </p:cNvSpPr>
          <p:nvPr>
            <p:ph sz="half" idx="2"/>
          </p:nvPr>
        </p:nvSpPr>
        <p:spPr/>
        <p:txBody>
          <a:bodyPr/>
          <a:lstStyle/>
          <a:p>
            <a:pPr eaLnBrk="1" hangingPunct="1"/>
            <a:endParaRPr lang="en-US" altLang="en-US" sz="2800" smtClean="0"/>
          </a:p>
        </p:txBody>
      </p:sp>
      <p:pic>
        <p:nvPicPr>
          <p:cNvPr id="28678" name="Picture 7" descr="einsteinE=mc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1148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6FC718-60EB-4F5D-85EE-7F17EE9E3D56}" type="slidenum">
              <a:rPr lang="en-US" altLang="en-US" sz="1400" smtClean="0"/>
              <a:pPr>
                <a:spcBef>
                  <a:spcPct val="0"/>
                </a:spcBef>
                <a:buFontTx/>
                <a:buNone/>
              </a:pPr>
              <a:t>26</a:t>
            </a:fld>
            <a:endParaRPr lang="en-US" altLang="en-US" sz="1400" smtClean="0"/>
          </a:p>
        </p:txBody>
      </p:sp>
      <p:sp>
        <p:nvSpPr>
          <p:cNvPr id="29699" name="Rectangle 8"/>
          <p:cNvSpPr>
            <a:spLocks noGrp="1" noChangeArrowheads="1"/>
          </p:cNvSpPr>
          <p:nvPr>
            <p:ph type="title"/>
          </p:nvPr>
        </p:nvSpPr>
        <p:spPr/>
        <p:txBody>
          <a:bodyPr/>
          <a:lstStyle/>
          <a:p>
            <a:pPr eaLnBrk="1" hangingPunct="1"/>
            <a:r>
              <a:rPr lang="en-US" altLang="en-US" sz="4000" smtClean="0"/>
              <a:t>The relationship between energy and mass ….</a:t>
            </a:r>
          </a:p>
        </p:txBody>
      </p:sp>
      <p:graphicFrame>
        <p:nvGraphicFramePr>
          <p:cNvPr id="29700" name="Object 4">
            <a:hlinkClick r:id="" action="ppaction://ole?verb=0"/>
          </p:cNvPr>
          <p:cNvGraphicFramePr>
            <a:graphicFrameLocks/>
          </p:cNvGraphicFramePr>
          <p:nvPr>
            <p:ph sz="half" idx="1"/>
          </p:nvPr>
        </p:nvGraphicFramePr>
        <p:xfrm>
          <a:off x="1143000" y="2057400"/>
          <a:ext cx="3046413" cy="1090613"/>
        </p:xfrm>
        <a:graphic>
          <a:graphicData uri="http://schemas.openxmlformats.org/presentationml/2006/ole">
            <mc:AlternateContent xmlns:mc="http://schemas.openxmlformats.org/markup-compatibility/2006">
              <mc:Choice xmlns:v="urn:schemas-microsoft-com:vml" Requires="v">
                <p:oleObj spid="_x0000_s29704" name="Corel Equation 1.0 Equation" r:id="rId3" imgW="2981340" imgH="1019265" progId="CorelEquation">
                  <p:embed/>
                </p:oleObj>
              </mc:Choice>
              <mc:Fallback>
                <p:oleObj name="Corel Equation 1.0 Equation" r:id="rId3" imgW="2981340" imgH="1019265" progId="CorelEquation">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3046413" cy="1090613"/>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7">
            <a:hlinkClick r:id="" action="ppaction://ole?verb=0"/>
          </p:cNvPr>
          <p:cNvGraphicFramePr>
            <a:graphicFrameLocks/>
          </p:cNvGraphicFramePr>
          <p:nvPr>
            <p:ph sz="half" idx="2"/>
          </p:nvPr>
        </p:nvGraphicFramePr>
        <p:xfrm>
          <a:off x="1143000" y="3962400"/>
          <a:ext cx="3109913" cy="1090613"/>
        </p:xfrm>
        <a:graphic>
          <a:graphicData uri="http://schemas.openxmlformats.org/presentationml/2006/ole">
            <mc:AlternateContent xmlns:mc="http://schemas.openxmlformats.org/markup-compatibility/2006">
              <mc:Choice xmlns:v="urn:schemas-microsoft-com:vml" Requires="v">
                <p:oleObj spid="_x0000_s29705" name="Corel Equation 1.0 Equation" r:id="rId5" imgW="3038580" imgH="1019265" progId="CorelEquation">
                  <p:embed/>
                </p:oleObj>
              </mc:Choice>
              <mc:Fallback>
                <p:oleObj name="Corel Equation 1.0 Equation" r:id="rId5" imgW="3038580" imgH="1019265" progId="CorelEquation">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962400"/>
                        <a:ext cx="3109913" cy="1090613"/>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64942C-9D35-4C89-8925-F1DDB7E059DB}" type="slidenum">
              <a:rPr lang="en-US" altLang="en-US" sz="1400" smtClean="0"/>
              <a:pPr>
                <a:spcBef>
                  <a:spcPct val="0"/>
                </a:spcBef>
                <a:buFontTx/>
                <a:buNone/>
              </a:pPr>
              <a:t>27</a:t>
            </a:fld>
            <a:endParaRPr lang="en-US" altLang="en-US" sz="1400" smtClean="0"/>
          </a:p>
        </p:txBody>
      </p:sp>
      <p:sp>
        <p:nvSpPr>
          <p:cNvPr id="30723" name="Rectangle 2"/>
          <p:cNvSpPr>
            <a:spLocks noGrp="1" noChangeArrowheads="1"/>
          </p:cNvSpPr>
          <p:nvPr>
            <p:ph type="title"/>
          </p:nvPr>
        </p:nvSpPr>
        <p:spPr/>
        <p:txBody>
          <a:bodyPr/>
          <a:lstStyle/>
          <a:p>
            <a:pPr eaLnBrk="1" hangingPunct="1"/>
            <a:r>
              <a:rPr lang="en-US" altLang="en-US" smtClean="0"/>
              <a:t>De Broglie</a:t>
            </a:r>
          </a:p>
        </p:txBody>
      </p:sp>
      <p:sp>
        <p:nvSpPr>
          <p:cNvPr id="30724" name="Rectangle 4"/>
          <p:cNvSpPr>
            <a:spLocks noGrp="1" noChangeArrowheads="1"/>
          </p:cNvSpPr>
          <p:nvPr>
            <p:ph type="body" sz="half" idx="1"/>
          </p:nvPr>
        </p:nvSpPr>
        <p:spPr>
          <a:xfrm>
            <a:off x="457200" y="1600200"/>
            <a:ext cx="3962400" cy="4953000"/>
          </a:xfrm>
        </p:spPr>
        <p:txBody>
          <a:bodyPr/>
          <a:lstStyle/>
          <a:p>
            <a:pPr eaLnBrk="1" hangingPunct="1">
              <a:lnSpc>
                <a:spcPct val="80000"/>
              </a:lnSpc>
              <a:buFontTx/>
              <a:buNone/>
            </a:pPr>
            <a:r>
              <a:rPr lang="en-US" altLang="en-US" sz="2400" b="1" smtClean="0"/>
              <a:t>We can calculate the wavelength of a particle</a:t>
            </a:r>
          </a:p>
          <a:p>
            <a:pPr eaLnBrk="1" hangingPunct="1">
              <a:lnSpc>
                <a:spcPct val="80000"/>
              </a:lnSpc>
              <a:buFontTx/>
              <a:buNone/>
            </a:pPr>
            <a:endParaRPr lang="en-US" altLang="en-US" sz="2400" b="1" smtClean="0"/>
          </a:p>
          <a:p>
            <a:pPr eaLnBrk="1" hangingPunct="1">
              <a:lnSpc>
                <a:spcPct val="80000"/>
              </a:lnSpc>
              <a:buFontTx/>
              <a:buNone/>
            </a:pPr>
            <a:endParaRPr lang="en-US" altLang="en-US" sz="2400" b="1" smtClean="0"/>
          </a:p>
          <a:p>
            <a:pPr eaLnBrk="1" hangingPunct="1">
              <a:lnSpc>
                <a:spcPct val="80000"/>
              </a:lnSpc>
              <a:buFontTx/>
              <a:buNone/>
            </a:pPr>
            <a:endParaRPr lang="en-US" altLang="en-US" sz="2400" b="1" smtClean="0"/>
          </a:p>
          <a:p>
            <a:pPr eaLnBrk="1" hangingPunct="1">
              <a:lnSpc>
                <a:spcPct val="80000"/>
              </a:lnSpc>
              <a:buFontTx/>
              <a:buNone/>
            </a:pPr>
            <a:endParaRPr lang="en-US" altLang="en-US" sz="2400" b="1" smtClean="0"/>
          </a:p>
          <a:p>
            <a:pPr eaLnBrk="1" hangingPunct="1">
              <a:lnSpc>
                <a:spcPct val="80000"/>
              </a:lnSpc>
              <a:buFontTx/>
              <a:buNone/>
            </a:pPr>
            <a:endParaRPr lang="en-US" altLang="en-US" sz="2400" b="1" smtClean="0"/>
          </a:p>
          <a:p>
            <a:pPr eaLnBrk="1" hangingPunct="1">
              <a:lnSpc>
                <a:spcPct val="80000"/>
              </a:lnSpc>
              <a:buFontTx/>
              <a:buNone/>
            </a:pPr>
            <a:r>
              <a:rPr lang="en-US" altLang="en-US" sz="2400" b="1" i="1" smtClean="0">
                <a:latin typeface="Symbol" panose="05050102010706020507" pitchFamily="18" charset="2"/>
              </a:rPr>
              <a:t></a:t>
            </a:r>
            <a:r>
              <a:rPr lang="en-US" altLang="en-US" sz="2400" b="1" smtClean="0"/>
              <a:t> = wavelength, in m</a:t>
            </a:r>
          </a:p>
          <a:p>
            <a:pPr eaLnBrk="1" hangingPunct="1">
              <a:lnSpc>
                <a:spcPct val="80000"/>
              </a:lnSpc>
              <a:buFontTx/>
              <a:buNone/>
            </a:pPr>
            <a:r>
              <a:rPr lang="en-US" altLang="en-US" sz="2400" b="1" i="1" smtClean="0"/>
              <a:t>h</a:t>
            </a:r>
            <a:r>
              <a:rPr lang="en-US" altLang="en-US" sz="2400" b="1" smtClean="0"/>
              <a:t> = Planck’s constant, 6.626 </a:t>
            </a:r>
            <a:r>
              <a:rPr lang="en-US" altLang="en-US" sz="2400" b="1" smtClean="0">
                <a:latin typeface="Symbol" panose="05050102010706020507" pitchFamily="18" charset="2"/>
              </a:rPr>
              <a:t></a:t>
            </a:r>
            <a:r>
              <a:rPr lang="en-US" altLang="en-US" sz="2400" b="1" smtClean="0"/>
              <a:t> 10</a:t>
            </a:r>
            <a:r>
              <a:rPr lang="en-US" altLang="en-US" sz="2400" b="1" baseline="30000" smtClean="0">
                <a:latin typeface="Symbol" panose="05050102010706020507" pitchFamily="18" charset="2"/>
              </a:rPr>
              <a:t></a:t>
            </a:r>
            <a:r>
              <a:rPr lang="en-US" altLang="en-US" sz="2400" b="1" baseline="30000" smtClean="0"/>
              <a:t>34</a:t>
            </a:r>
            <a:r>
              <a:rPr lang="en-US" altLang="en-US" sz="2400" b="1" smtClean="0"/>
              <a:t> J s</a:t>
            </a:r>
          </a:p>
          <a:p>
            <a:pPr eaLnBrk="1" hangingPunct="1">
              <a:lnSpc>
                <a:spcPct val="80000"/>
              </a:lnSpc>
              <a:buFontTx/>
              <a:buNone/>
            </a:pPr>
            <a:r>
              <a:rPr lang="en-US" altLang="en-US" sz="2400" b="1" i="1" smtClean="0"/>
              <a:t>v</a:t>
            </a:r>
            <a:r>
              <a:rPr lang="en-US" altLang="en-US" sz="2400" smtClean="0"/>
              <a:t> </a:t>
            </a:r>
            <a:r>
              <a:rPr lang="en-US" altLang="en-US" sz="2400" b="1" smtClean="0"/>
              <a:t>= velocity (symbols pg 296-297)</a:t>
            </a:r>
          </a:p>
          <a:p>
            <a:pPr eaLnBrk="1" hangingPunct="1">
              <a:lnSpc>
                <a:spcPct val="80000"/>
              </a:lnSpc>
              <a:buFontTx/>
              <a:buNone/>
            </a:pPr>
            <a:r>
              <a:rPr lang="en-US" altLang="en-US" sz="2400" b="1" smtClean="0"/>
              <a:t>m = kg</a:t>
            </a:r>
          </a:p>
          <a:p>
            <a:pPr eaLnBrk="1" hangingPunct="1">
              <a:lnSpc>
                <a:spcPct val="80000"/>
              </a:lnSpc>
              <a:buFont typeface="Symbol" panose="05050102010706020507" pitchFamily="18" charset="2"/>
              <a:buNone/>
            </a:pPr>
            <a:endParaRPr lang="en-US" altLang="en-US" sz="2400" b="1" smtClean="0"/>
          </a:p>
        </p:txBody>
      </p:sp>
      <p:pic>
        <p:nvPicPr>
          <p:cNvPr id="30725" name="Picture 7" descr="17306_de_broglie-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3810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6" name="Object 8">
            <a:hlinkClick r:id="" action="ppaction://ole?verb=0"/>
          </p:cNvPr>
          <p:cNvGraphicFramePr>
            <a:graphicFrameLocks noGrp="1"/>
          </p:cNvGraphicFramePr>
          <p:nvPr>
            <p:ph sz="half" idx="2"/>
          </p:nvPr>
        </p:nvGraphicFramePr>
        <p:xfrm>
          <a:off x="990600" y="3276600"/>
          <a:ext cx="2093913" cy="1090613"/>
        </p:xfrm>
        <a:graphic>
          <a:graphicData uri="http://schemas.openxmlformats.org/presentationml/2006/ole">
            <mc:AlternateContent xmlns:mc="http://schemas.openxmlformats.org/markup-compatibility/2006">
              <mc:Choice xmlns:v="urn:schemas-microsoft-com:vml" Requires="v">
                <p:oleObj spid="_x0000_s30728" name="Corel Equation 1.0 Equation" r:id="rId4" imgW="2028780" imgH="1019265" progId="CorelEquation">
                  <p:embed/>
                </p:oleObj>
              </mc:Choice>
              <mc:Fallback>
                <p:oleObj name="Corel Equation 1.0 Equation" r:id="rId4" imgW="2028780" imgH="1019265" progId="CorelEquation">
                  <p:embed/>
                  <p:pic>
                    <p:nvPicPr>
                      <p:cNvPr id="0" name="Object 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276600"/>
                        <a:ext cx="2093913" cy="1090613"/>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87B5B7-81D6-4CEA-90F5-0D4204FB8974}" type="slidenum">
              <a:rPr lang="en-US" altLang="en-US" sz="1400" smtClean="0"/>
              <a:pPr>
                <a:spcBef>
                  <a:spcPct val="0"/>
                </a:spcBef>
                <a:buFontTx/>
                <a:buNone/>
              </a:pPr>
              <a:t>28</a:t>
            </a:fld>
            <a:endParaRPr lang="en-US" altLang="en-US" sz="1400" smtClean="0"/>
          </a:p>
        </p:txBody>
      </p:sp>
      <p:sp>
        <p:nvSpPr>
          <p:cNvPr id="31747" name="Rectangle 2"/>
          <p:cNvSpPr>
            <a:spLocks noGrp="1" noChangeArrowheads="1"/>
          </p:cNvSpPr>
          <p:nvPr>
            <p:ph type="title"/>
          </p:nvPr>
        </p:nvSpPr>
        <p:spPr/>
        <p:txBody>
          <a:bodyPr/>
          <a:lstStyle/>
          <a:p>
            <a:pPr eaLnBrk="1" hangingPunct="1"/>
            <a:r>
              <a:rPr lang="en-US" altLang="en-US" smtClean="0"/>
              <a:t>Question	</a:t>
            </a:r>
          </a:p>
        </p:txBody>
      </p:sp>
      <p:sp>
        <p:nvSpPr>
          <p:cNvPr id="31748" name="Rectangle 3"/>
          <p:cNvSpPr>
            <a:spLocks noGrp="1" noChangeArrowheads="1"/>
          </p:cNvSpPr>
          <p:nvPr>
            <p:ph type="body" idx="1"/>
          </p:nvPr>
        </p:nvSpPr>
        <p:spPr/>
        <p:txBody>
          <a:bodyPr/>
          <a:lstStyle/>
          <a:p>
            <a:pPr eaLnBrk="1" hangingPunct="1"/>
            <a:r>
              <a:rPr lang="en-US" altLang="en-US" smtClean="0"/>
              <a:t>Compare the wavelength for an electron (mass = 9.11 x10 </a:t>
            </a:r>
            <a:r>
              <a:rPr lang="en-US" altLang="en-US" baseline="30000" smtClean="0"/>
              <a:t>-31</a:t>
            </a:r>
            <a:r>
              <a:rPr lang="en-US" altLang="en-US" smtClean="0"/>
              <a:t> kg) traveling at a  speed of 1.0 x10</a:t>
            </a:r>
            <a:r>
              <a:rPr lang="en-US" altLang="en-US" baseline="30000" smtClean="0"/>
              <a:t>7</a:t>
            </a:r>
            <a:r>
              <a:rPr lang="en-US" altLang="en-US" smtClean="0"/>
              <a:t> m/s with that of a ball (mass = 0.10 kg) traveling at 35 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8100DE-D313-4375-AF2D-3C65A5FCC893}" type="slidenum">
              <a:rPr lang="en-US" altLang="en-US" sz="1400" smtClean="0"/>
              <a:pPr>
                <a:spcBef>
                  <a:spcPct val="0"/>
                </a:spcBef>
                <a:buFontTx/>
                <a:buNone/>
              </a:pPr>
              <a:t>29</a:t>
            </a:fld>
            <a:endParaRPr lang="en-US" altLang="en-US" sz="1400" smtClean="0"/>
          </a:p>
        </p:txBody>
      </p:sp>
      <p:sp>
        <p:nvSpPr>
          <p:cNvPr id="32771" name="Rectangle 5"/>
          <p:cNvSpPr>
            <a:spLocks noGrp="1" noChangeArrowheads="1"/>
          </p:cNvSpPr>
          <p:nvPr>
            <p:ph type="title"/>
          </p:nvPr>
        </p:nvSpPr>
        <p:spPr/>
        <p:txBody>
          <a:bodyPr/>
          <a:lstStyle/>
          <a:p>
            <a:pPr eaLnBrk="1" hangingPunct="1"/>
            <a:r>
              <a:rPr lang="en-US" altLang="en-US" smtClean="0"/>
              <a:t>Answer</a:t>
            </a:r>
          </a:p>
        </p:txBody>
      </p:sp>
      <p:sp>
        <p:nvSpPr>
          <p:cNvPr id="32772" name="Rectangle 7"/>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Electron wavelength = 7.27 x 10 </a:t>
            </a:r>
            <a:r>
              <a:rPr lang="en-US" altLang="en-US" baseline="30000" smtClean="0"/>
              <a:t>-11</a:t>
            </a:r>
            <a:r>
              <a:rPr lang="en-US" altLang="en-US" smtClean="0"/>
              <a:t> m </a:t>
            </a:r>
          </a:p>
          <a:p>
            <a:pPr eaLnBrk="1" hangingPunct="1">
              <a:buFontTx/>
              <a:buNone/>
            </a:pPr>
            <a:endParaRPr lang="en-US" altLang="en-US" smtClean="0"/>
          </a:p>
          <a:p>
            <a:pPr eaLnBrk="1" hangingPunct="1">
              <a:buFontTx/>
              <a:buNone/>
            </a:pPr>
            <a:r>
              <a:rPr lang="en-US" altLang="en-US" smtClean="0"/>
              <a:t>ball wavelength = 1.9 x 10 </a:t>
            </a:r>
            <a:r>
              <a:rPr lang="en-US" altLang="en-US" baseline="30000" smtClean="0"/>
              <a:t>-34</a:t>
            </a:r>
            <a:r>
              <a:rPr lang="en-US" altLang="en-US" smtClean="0"/>
              <a:t> m </a:t>
            </a:r>
          </a:p>
          <a:p>
            <a:pPr eaLnBrk="1" hangingPunct="1">
              <a:buFontTx/>
              <a:buNone/>
            </a:pPr>
            <a:endParaRPr lang="en-US" altLang="en-US" smtClean="0"/>
          </a:p>
        </p:txBody>
      </p:sp>
      <p:graphicFrame>
        <p:nvGraphicFramePr>
          <p:cNvPr id="32773" name="Object 4">
            <a:hlinkClick r:id="" action="ppaction://ole?verb=0"/>
          </p:cNvPr>
          <p:cNvGraphicFramePr>
            <a:graphicFrameLocks noGrp="1"/>
          </p:cNvGraphicFramePr>
          <p:nvPr>
            <p:ph idx="4294967295"/>
          </p:nvPr>
        </p:nvGraphicFramePr>
        <p:xfrm>
          <a:off x="3200400" y="1981200"/>
          <a:ext cx="2093913" cy="1090613"/>
        </p:xfrm>
        <a:graphic>
          <a:graphicData uri="http://schemas.openxmlformats.org/presentationml/2006/ole">
            <mc:AlternateContent xmlns:mc="http://schemas.openxmlformats.org/markup-compatibility/2006">
              <mc:Choice xmlns:v="urn:schemas-microsoft-com:vml" Requires="v">
                <p:oleObj spid="_x0000_s32775" name="Corel Equation 1.0 Equation" r:id="rId3" imgW="2028780" imgH="1019265" progId="CorelEquation">
                  <p:embed/>
                </p:oleObj>
              </mc:Choice>
              <mc:Fallback>
                <p:oleObj name="Corel Equation 1.0 Equation" r:id="rId3" imgW="2028780" imgH="1019265" progId="CorelEquation">
                  <p:embed/>
                  <p:pic>
                    <p:nvPicPr>
                      <p:cNvPr id="0" name="Object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81200"/>
                        <a:ext cx="2093913" cy="1090613"/>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C71A29-CAF7-4AA5-824F-96CB52EA3E4D}" type="slidenum">
              <a:rPr lang="en-US" altLang="en-US" sz="1400" smtClean="0"/>
              <a:pPr>
                <a:spcBef>
                  <a:spcPct val="0"/>
                </a:spcBef>
                <a:buFontTx/>
                <a:buNone/>
              </a:pPr>
              <a:t>3</a:t>
            </a:fld>
            <a:endParaRPr lang="en-US" altLang="en-US" sz="1400" smtClean="0"/>
          </a:p>
        </p:txBody>
      </p:sp>
      <p:sp>
        <p:nvSpPr>
          <p:cNvPr id="6147" name="Rectangle 2"/>
          <p:cNvSpPr>
            <a:spLocks noGrp="1" noChangeArrowheads="1"/>
          </p:cNvSpPr>
          <p:nvPr>
            <p:ph type="title"/>
          </p:nvPr>
        </p:nvSpPr>
        <p:spPr/>
        <p:txBody>
          <a:bodyPr/>
          <a:lstStyle/>
          <a:p>
            <a:pPr eaLnBrk="1" hangingPunct="1"/>
            <a:r>
              <a:rPr lang="en-US" altLang="en-US" smtClean="0"/>
              <a:t>Wave characteristics </a:t>
            </a:r>
          </a:p>
        </p:txBody>
      </p:sp>
      <p:sp>
        <p:nvSpPr>
          <p:cNvPr id="6148" name="Rectangle 4"/>
          <p:cNvSpPr>
            <a:spLocks noGrp="1" noChangeArrowheads="1"/>
          </p:cNvSpPr>
          <p:nvPr>
            <p:ph type="body" sz="half" idx="1"/>
          </p:nvPr>
        </p:nvSpPr>
        <p:spPr>
          <a:xfrm>
            <a:off x="0" y="1600200"/>
            <a:ext cx="4495800" cy="4525963"/>
          </a:xfrm>
        </p:spPr>
        <p:txBody>
          <a:bodyPr/>
          <a:lstStyle/>
          <a:p>
            <a:pPr eaLnBrk="1" hangingPunct="1"/>
            <a:r>
              <a:rPr lang="en-US" altLang="en-US" sz="2400" b="1" smtClean="0"/>
              <a:t>Wavelength:  </a:t>
            </a:r>
            <a:r>
              <a:rPr lang="el-GR" altLang="en-US" sz="2400" b="1" smtClean="0">
                <a:cs typeface="Arial" panose="020B0604020202020204" pitchFamily="34" charset="0"/>
              </a:rPr>
              <a:t>λ</a:t>
            </a:r>
            <a:r>
              <a:rPr lang="en-US" altLang="en-US" sz="2400" b="1" smtClean="0">
                <a:cs typeface="Arial" panose="020B0604020202020204" pitchFamily="34" charset="0"/>
              </a:rPr>
              <a:t>, lambda</a:t>
            </a:r>
          </a:p>
          <a:p>
            <a:pPr eaLnBrk="1" hangingPunct="1">
              <a:buFontTx/>
              <a:buNone/>
            </a:pPr>
            <a:r>
              <a:rPr lang="en-US" altLang="en-US" sz="2400" b="1" smtClean="0">
                <a:cs typeface="Arial" panose="020B0604020202020204" pitchFamily="34" charset="0"/>
              </a:rPr>
              <a:t>   Distance between peaks or troughs in a wave</a:t>
            </a:r>
          </a:p>
          <a:p>
            <a:pPr eaLnBrk="1" hangingPunct="1">
              <a:buFontTx/>
              <a:buNone/>
            </a:pPr>
            <a:endParaRPr lang="en-US" altLang="en-US" sz="2400" b="1" smtClean="0">
              <a:cs typeface="Arial" panose="020B0604020202020204" pitchFamily="34" charset="0"/>
            </a:endParaRPr>
          </a:p>
          <a:p>
            <a:pPr eaLnBrk="1" hangingPunct="1">
              <a:buFontTx/>
              <a:buNone/>
            </a:pPr>
            <a:r>
              <a:rPr lang="en-US" altLang="en-US" sz="2400" b="1" smtClean="0">
                <a:cs typeface="Arial" panose="020B0604020202020204" pitchFamily="34" charset="0"/>
              </a:rPr>
              <a:t>Frequency: </a:t>
            </a:r>
            <a:r>
              <a:rPr lang="el-GR" altLang="en-US" sz="2400" b="1" smtClean="0">
                <a:cs typeface="Arial" panose="020B0604020202020204" pitchFamily="34" charset="0"/>
              </a:rPr>
              <a:t>ν</a:t>
            </a:r>
            <a:r>
              <a:rPr lang="en-US" altLang="en-US" sz="2400" b="1" smtClean="0">
                <a:cs typeface="Arial" panose="020B0604020202020204" pitchFamily="34" charset="0"/>
              </a:rPr>
              <a:t>, nu</a:t>
            </a:r>
          </a:p>
          <a:p>
            <a:pPr eaLnBrk="1" hangingPunct="1">
              <a:buFontTx/>
              <a:buNone/>
            </a:pPr>
            <a:r>
              <a:rPr lang="en-US" altLang="en-US" sz="2400" b="1" smtClean="0">
                <a:cs typeface="Arial" panose="020B0604020202020204" pitchFamily="34" charset="0"/>
              </a:rPr>
              <a:t>    number of waves, per second that pass a point in one second.  </a:t>
            </a:r>
          </a:p>
          <a:p>
            <a:pPr eaLnBrk="1" hangingPunct="1">
              <a:buFontTx/>
              <a:buNone/>
            </a:pPr>
            <a:endParaRPr lang="en-US" altLang="en-US" sz="2400" b="1" smtClean="0">
              <a:cs typeface="Arial" panose="020B0604020202020204" pitchFamily="34" charset="0"/>
            </a:endParaRPr>
          </a:p>
          <a:p>
            <a:pPr eaLnBrk="1" hangingPunct="1">
              <a:buFontTx/>
              <a:buNone/>
            </a:pPr>
            <a:r>
              <a:rPr lang="en-US" altLang="en-US" sz="2400" b="1" smtClean="0">
                <a:cs typeface="Arial" panose="020B0604020202020204" pitchFamily="34" charset="0"/>
              </a:rPr>
              <a:t>Speed: you know this one. </a:t>
            </a:r>
          </a:p>
          <a:p>
            <a:pPr eaLnBrk="1" hangingPunct="1">
              <a:buFontTx/>
              <a:buNone/>
            </a:pPr>
            <a:endParaRPr lang="en-US" altLang="en-US" sz="2400" b="1" smtClean="0">
              <a:cs typeface="Arial" panose="020B0604020202020204" pitchFamily="34" charset="0"/>
            </a:endParaRPr>
          </a:p>
          <a:p>
            <a:pPr eaLnBrk="1" hangingPunct="1">
              <a:buFontTx/>
              <a:buNone/>
            </a:pPr>
            <a:endParaRPr lang="el-GR" altLang="en-US" sz="2400" smtClean="0">
              <a:cs typeface="Arial" panose="020B0604020202020204" pitchFamily="34" charset="0"/>
            </a:endParaRPr>
          </a:p>
        </p:txBody>
      </p:sp>
      <p:sp>
        <p:nvSpPr>
          <p:cNvPr id="6149" name="Rectangle 5"/>
          <p:cNvSpPr>
            <a:spLocks noGrp="1" noChangeArrowheads="1"/>
          </p:cNvSpPr>
          <p:nvPr>
            <p:ph sz="half" idx="2"/>
          </p:nvPr>
        </p:nvSpPr>
        <p:spPr/>
        <p:txBody>
          <a:bodyPr/>
          <a:lstStyle/>
          <a:p>
            <a:pPr eaLnBrk="1" hangingPunct="1"/>
            <a:endParaRPr lang="en-US" altLang="en-US" sz="2400" smtClean="0"/>
          </a:p>
        </p:txBody>
      </p:sp>
      <p:pic>
        <p:nvPicPr>
          <p:cNvPr id="6150" name="Picture 10" descr="FG05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4657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D0CE29-E5FF-42D9-816D-A3893E58418E}" type="slidenum">
              <a:rPr lang="en-US" altLang="en-US" sz="1400" smtClean="0"/>
              <a:pPr>
                <a:spcBef>
                  <a:spcPct val="0"/>
                </a:spcBef>
                <a:buFontTx/>
                <a:buNone/>
              </a:pPr>
              <a:t>30</a:t>
            </a:fld>
            <a:endParaRPr lang="en-US" altLang="en-US" sz="1400" smtClean="0"/>
          </a:p>
        </p:txBody>
      </p:sp>
      <p:sp>
        <p:nvSpPr>
          <p:cNvPr id="33795" name="Rectangle 2"/>
          <p:cNvSpPr>
            <a:spLocks noGrp="1" noChangeArrowheads="1"/>
          </p:cNvSpPr>
          <p:nvPr>
            <p:ph type="title"/>
          </p:nvPr>
        </p:nvSpPr>
        <p:spPr/>
        <p:txBody>
          <a:bodyPr/>
          <a:lstStyle/>
          <a:p>
            <a:pPr eaLnBrk="1" hangingPunct="1"/>
            <a:r>
              <a:rPr lang="en-US" altLang="en-US" smtClean="0"/>
              <a:t>Light Vocabulary</a:t>
            </a:r>
          </a:p>
        </p:txBody>
      </p:sp>
      <p:sp>
        <p:nvSpPr>
          <p:cNvPr id="33796" name="Rectangle 4"/>
          <p:cNvSpPr>
            <a:spLocks noGrp="1" noChangeArrowheads="1"/>
          </p:cNvSpPr>
          <p:nvPr>
            <p:ph type="body" sz="half" idx="1"/>
          </p:nvPr>
        </p:nvSpPr>
        <p:spPr/>
        <p:txBody>
          <a:bodyPr/>
          <a:lstStyle/>
          <a:p>
            <a:pPr eaLnBrk="1" hangingPunct="1"/>
            <a:r>
              <a:rPr lang="en-US" altLang="en-US" sz="2800" smtClean="0"/>
              <a:t>Diffraction: results when light is scattered from a regular array of points or lines</a:t>
            </a:r>
          </a:p>
          <a:p>
            <a:pPr eaLnBrk="1" hangingPunct="1"/>
            <a:endParaRPr lang="en-US" altLang="en-US" sz="2800" smtClean="0"/>
          </a:p>
          <a:p>
            <a:pPr eaLnBrk="1" hangingPunct="1"/>
            <a:endParaRPr lang="en-US" altLang="en-US" sz="2800" smtClean="0"/>
          </a:p>
        </p:txBody>
      </p:sp>
      <p:pic>
        <p:nvPicPr>
          <p:cNvPr id="33797" name="Picture 6" descr="7522n07_0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75288" y="1066800"/>
            <a:ext cx="2987675"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C0A3B5-0131-4A35-8365-E3D818AB0538}" type="slidenum">
              <a:rPr lang="en-US" altLang="en-US" sz="1400" smtClean="0"/>
              <a:pPr>
                <a:spcBef>
                  <a:spcPct val="0"/>
                </a:spcBef>
                <a:buFontTx/>
                <a:buNone/>
              </a:pPr>
              <a:t>31</a:t>
            </a:fld>
            <a:endParaRPr lang="en-US" altLang="en-US" sz="1400" smtClean="0"/>
          </a:p>
        </p:txBody>
      </p:sp>
      <p:sp>
        <p:nvSpPr>
          <p:cNvPr id="34819" name="Rectangle 2"/>
          <p:cNvSpPr>
            <a:spLocks noGrp="1" noChangeArrowheads="1"/>
          </p:cNvSpPr>
          <p:nvPr>
            <p:ph type="title"/>
          </p:nvPr>
        </p:nvSpPr>
        <p:spPr/>
        <p:txBody>
          <a:bodyPr/>
          <a:lstStyle/>
          <a:p>
            <a:pPr eaLnBrk="1" hangingPunct="1"/>
            <a:r>
              <a:rPr lang="en-US" altLang="en-US" smtClean="0"/>
              <a:t>Homework</a:t>
            </a:r>
          </a:p>
        </p:txBody>
      </p:sp>
      <p:sp>
        <p:nvSpPr>
          <p:cNvPr id="34820" name="Rectangle 3"/>
          <p:cNvSpPr>
            <a:spLocks noGrp="1" noChangeArrowheads="1"/>
          </p:cNvSpPr>
          <p:nvPr>
            <p:ph type="body" idx="1"/>
          </p:nvPr>
        </p:nvSpPr>
        <p:spPr/>
        <p:txBody>
          <a:bodyPr/>
          <a:lstStyle/>
          <a:p>
            <a:pPr eaLnBrk="1" hangingPunct="1"/>
            <a:r>
              <a:rPr lang="en-US" altLang="en-US" smtClean="0"/>
              <a:t>Pg 341</a:t>
            </a:r>
          </a:p>
          <a:p>
            <a:pPr eaLnBrk="1" hangingPunct="1"/>
            <a:r>
              <a:rPr lang="en-US" altLang="en-US" smtClean="0"/>
              <a:t>39,41,43,45*,47</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A7F521-62C4-4348-97F0-C230D79AB8D8}" type="slidenum">
              <a:rPr lang="en-US" altLang="en-US" sz="1400" smtClean="0"/>
              <a:pPr>
                <a:spcBef>
                  <a:spcPct val="0"/>
                </a:spcBef>
                <a:buFontTx/>
                <a:buNone/>
              </a:pPr>
              <a:t>32</a:t>
            </a:fld>
            <a:endParaRPr lang="en-US" altLang="en-US" sz="1400" smtClean="0"/>
          </a:p>
        </p:txBody>
      </p:sp>
      <p:sp>
        <p:nvSpPr>
          <p:cNvPr id="35843" name="Rectangle 2"/>
          <p:cNvSpPr>
            <a:spLocks noGrp="1" noChangeArrowheads="1"/>
          </p:cNvSpPr>
          <p:nvPr>
            <p:ph type="title"/>
          </p:nvPr>
        </p:nvSpPr>
        <p:spPr/>
        <p:txBody>
          <a:bodyPr/>
          <a:lstStyle/>
          <a:p>
            <a:pPr eaLnBrk="1" hangingPunct="1"/>
            <a:r>
              <a:rPr lang="en-US" altLang="en-US" smtClean="0"/>
              <a:t>7.5 Quantum model of an atom</a:t>
            </a:r>
          </a:p>
        </p:txBody>
      </p:sp>
      <p:sp>
        <p:nvSpPr>
          <p:cNvPr id="35844" name="Rectangle 5"/>
          <p:cNvSpPr>
            <a:spLocks noGrp="1" noChangeArrowheads="1"/>
          </p:cNvSpPr>
          <p:nvPr>
            <p:ph type="body" sz="half" idx="1"/>
          </p:nvPr>
        </p:nvSpPr>
        <p:spPr/>
        <p:txBody>
          <a:bodyPr/>
          <a:lstStyle/>
          <a:p>
            <a:pPr eaLnBrk="1" hangingPunct="1"/>
            <a:r>
              <a:rPr lang="en-US" altLang="en-US" sz="2800" smtClean="0"/>
              <a:t>Compared the relationship between the electron and the nucleolus of an atom to that of a standing or stationary wave. </a:t>
            </a:r>
          </a:p>
        </p:txBody>
      </p:sp>
      <p:sp>
        <p:nvSpPr>
          <p:cNvPr id="35845" name="Rectangle 6"/>
          <p:cNvSpPr>
            <a:spLocks noGrp="1" noChangeArrowheads="1"/>
          </p:cNvSpPr>
          <p:nvPr>
            <p:ph sz="half" idx="2"/>
          </p:nvPr>
        </p:nvSpPr>
        <p:spPr/>
        <p:txBody>
          <a:bodyPr/>
          <a:lstStyle/>
          <a:p>
            <a:pPr eaLnBrk="1" hangingPunct="1"/>
            <a:endParaRPr lang="en-US" altLang="en-US" sz="2800" smtClean="0"/>
          </a:p>
        </p:txBody>
      </p:sp>
      <p:pic>
        <p:nvPicPr>
          <p:cNvPr id="35846" name="Picture 8" descr="Schrodinger(you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10991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47A414-283A-47C3-97AA-BBC9053BD24D}" type="slidenum">
              <a:rPr lang="en-US" altLang="en-US" sz="1400" smtClean="0"/>
              <a:pPr>
                <a:spcBef>
                  <a:spcPct val="0"/>
                </a:spcBef>
                <a:buFontTx/>
                <a:buNone/>
              </a:pPr>
              <a:t>33</a:t>
            </a:fld>
            <a:endParaRPr lang="en-US" altLang="en-US" sz="1400" smtClean="0"/>
          </a:p>
        </p:txBody>
      </p:sp>
      <p:sp>
        <p:nvSpPr>
          <p:cNvPr id="36867" name="Rectangle 2"/>
          <p:cNvSpPr>
            <a:spLocks noGrp="1" noChangeArrowheads="1"/>
          </p:cNvSpPr>
          <p:nvPr>
            <p:ph type="title"/>
          </p:nvPr>
        </p:nvSpPr>
        <p:spPr/>
        <p:txBody>
          <a:bodyPr/>
          <a:lstStyle/>
          <a:p>
            <a:pPr eaLnBrk="1" hangingPunct="1"/>
            <a:r>
              <a:rPr lang="en-US" altLang="en-US" smtClean="0"/>
              <a:t>Probability</a:t>
            </a:r>
          </a:p>
        </p:txBody>
      </p:sp>
      <p:sp>
        <p:nvSpPr>
          <p:cNvPr id="36868" name="Rectangle 3"/>
          <p:cNvSpPr>
            <a:spLocks noGrp="1" noChangeArrowheads="1"/>
          </p:cNvSpPr>
          <p:nvPr>
            <p:ph type="body" sz="half" idx="1"/>
          </p:nvPr>
        </p:nvSpPr>
        <p:spPr/>
        <p:txBody>
          <a:bodyPr/>
          <a:lstStyle/>
          <a:p>
            <a:pPr eaLnBrk="1" hangingPunct="1"/>
            <a:r>
              <a:rPr lang="en-US" altLang="en-US" sz="2800" smtClean="0"/>
              <a:t>Bohr Model </a:t>
            </a:r>
          </a:p>
          <a:p>
            <a:pPr lvl="1" eaLnBrk="1" hangingPunct="1"/>
            <a:r>
              <a:rPr lang="en-US" altLang="en-US" sz="2400" smtClean="0"/>
              <a:t>Probability distribution</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smtClean="0"/>
              <a:t>Electron Cloud</a:t>
            </a:r>
          </a:p>
          <a:p>
            <a:pPr lvl="1" eaLnBrk="1" hangingPunct="1"/>
            <a:r>
              <a:rPr lang="en-US" altLang="en-US" sz="2400" smtClean="0"/>
              <a:t>Radial probability distribution</a:t>
            </a:r>
          </a:p>
          <a:p>
            <a:pPr eaLnBrk="1" hangingPunct="1"/>
            <a:endParaRPr lang="en-US" altLang="en-US" sz="2800" smtClean="0"/>
          </a:p>
        </p:txBody>
      </p:sp>
      <p:sp>
        <p:nvSpPr>
          <p:cNvPr id="36869" name="Rectangle 4"/>
          <p:cNvSpPr>
            <a:spLocks noGrp="1" noChangeArrowheads="1"/>
          </p:cNvSpPr>
          <p:nvPr>
            <p:ph sz="quarter" idx="2"/>
          </p:nvPr>
        </p:nvSpPr>
        <p:spPr/>
        <p:txBody>
          <a:bodyPr/>
          <a:lstStyle/>
          <a:p>
            <a:pPr eaLnBrk="1" hangingPunct="1"/>
            <a:endParaRPr lang="en-US" altLang="en-US" sz="2400" smtClean="0"/>
          </a:p>
        </p:txBody>
      </p:sp>
      <p:sp>
        <p:nvSpPr>
          <p:cNvPr id="36870" name="Rectangle 5"/>
          <p:cNvSpPr>
            <a:spLocks noGrp="1" noChangeArrowheads="1"/>
          </p:cNvSpPr>
          <p:nvPr>
            <p:ph sz="quarter" idx="3"/>
          </p:nvPr>
        </p:nvSpPr>
        <p:spPr/>
        <p:txBody>
          <a:bodyPr/>
          <a:lstStyle/>
          <a:p>
            <a:pPr eaLnBrk="1" hangingPunct="1"/>
            <a:endParaRPr lang="en-US" altLang="en-US" sz="2400" smtClean="0"/>
          </a:p>
        </p:txBody>
      </p:sp>
      <p:pic>
        <p:nvPicPr>
          <p:cNvPr id="36871" name="Picture 7" descr="bo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35814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9" descr="electron_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38600"/>
            <a:ext cx="26670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FFDE39-98E4-46FC-BB5C-17ADB683E0DB}" type="slidenum">
              <a:rPr lang="en-US" altLang="en-US" sz="1400" smtClean="0"/>
              <a:pPr>
                <a:spcBef>
                  <a:spcPct val="0"/>
                </a:spcBef>
                <a:buFontTx/>
                <a:buNone/>
              </a:pPr>
              <a:t>34</a:t>
            </a:fld>
            <a:endParaRPr lang="en-US" altLang="en-US" sz="1400" smtClean="0"/>
          </a:p>
        </p:txBody>
      </p:sp>
      <p:sp>
        <p:nvSpPr>
          <p:cNvPr id="37891" name="Rectangle 2"/>
          <p:cNvSpPr>
            <a:spLocks noGrp="1" noChangeArrowheads="1"/>
          </p:cNvSpPr>
          <p:nvPr>
            <p:ph type="title"/>
          </p:nvPr>
        </p:nvSpPr>
        <p:spPr/>
        <p:txBody>
          <a:bodyPr/>
          <a:lstStyle/>
          <a:p>
            <a:pPr eaLnBrk="1" hangingPunct="1"/>
            <a:r>
              <a:rPr lang="en-US" altLang="en-US" sz="4000" smtClean="0"/>
              <a:t>Heisenberg Uncertainty Principle</a:t>
            </a:r>
          </a:p>
        </p:txBody>
      </p:sp>
      <p:sp>
        <p:nvSpPr>
          <p:cNvPr id="37892" name="Rectangle 3"/>
          <p:cNvSpPr>
            <a:spLocks noGrp="1" noChangeArrowheads="1"/>
          </p:cNvSpPr>
          <p:nvPr>
            <p:ph type="body" idx="1"/>
          </p:nvPr>
        </p:nvSpPr>
        <p:spPr/>
        <p:txBody>
          <a:bodyPr/>
          <a:lstStyle/>
          <a:p>
            <a:pPr eaLnBrk="1" hangingPunct="1"/>
            <a:r>
              <a:rPr lang="en-US" altLang="en-US" smtClean="0"/>
              <a:t>Blew the Bohr model out of the water. It states that we an only know so much about the exact position and momentum of an electron.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A46E41-7DF1-4311-ADEE-A01A2919D7A4}" type="slidenum">
              <a:rPr lang="en-US" altLang="en-US" sz="1400" smtClean="0"/>
              <a:pPr>
                <a:spcBef>
                  <a:spcPct val="0"/>
                </a:spcBef>
                <a:buFontTx/>
                <a:buNone/>
              </a:pPr>
              <a:t>35</a:t>
            </a:fld>
            <a:endParaRPr lang="en-US" altLang="en-US" sz="1400" smtClean="0"/>
          </a:p>
        </p:txBody>
      </p:sp>
      <p:sp>
        <p:nvSpPr>
          <p:cNvPr id="38915" name="Rectangle 2"/>
          <p:cNvSpPr>
            <a:spLocks noGrp="1" noChangeArrowheads="1"/>
          </p:cNvSpPr>
          <p:nvPr>
            <p:ph type="title"/>
          </p:nvPr>
        </p:nvSpPr>
        <p:spPr/>
        <p:txBody>
          <a:bodyPr/>
          <a:lstStyle/>
          <a:p>
            <a:pPr eaLnBrk="1" hangingPunct="1"/>
            <a:r>
              <a:rPr lang="en-US" altLang="en-US" smtClean="0"/>
              <a:t>7.6 Quantum numbers!!!!!</a:t>
            </a:r>
          </a:p>
        </p:txBody>
      </p:sp>
      <p:sp>
        <p:nvSpPr>
          <p:cNvPr id="38916" name="Rectangle 3"/>
          <p:cNvSpPr>
            <a:spLocks noGrp="1" noChangeArrowheads="1"/>
          </p:cNvSpPr>
          <p:nvPr>
            <p:ph type="body" idx="1"/>
          </p:nvPr>
        </p:nvSpPr>
        <p:spPr>
          <a:xfrm>
            <a:off x="457200" y="1600200"/>
            <a:ext cx="8305800" cy="4876800"/>
          </a:xfrm>
        </p:spPr>
        <p:txBody>
          <a:bodyPr/>
          <a:lstStyle/>
          <a:p>
            <a:pPr eaLnBrk="1" hangingPunct="1">
              <a:lnSpc>
                <a:spcPct val="80000"/>
              </a:lnSpc>
              <a:buFontTx/>
              <a:buNone/>
            </a:pPr>
            <a:r>
              <a:rPr lang="en-US" altLang="en-US" sz="2800" smtClean="0"/>
              <a:t>Quantum numbers describe various properties of the electrons in an atom. </a:t>
            </a:r>
          </a:p>
          <a:p>
            <a:pPr eaLnBrk="1" hangingPunct="1">
              <a:lnSpc>
                <a:spcPct val="80000"/>
              </a:lnSpc>
              <a:buFontTx/>
              <a:buNone/>
            </a:pPr>
            <a:endParaRPr lang="en-US" altLang="en-US" sz="2800" smtClean="0"/>
          </a:p>
          <a:p>
            <a:pPr eaLnBrk="1" hangingPunct="1">
              <a:lnSpc>
                <a:spcPct val="80000"/>
              </a:lnSpc>
              <a:buFontTx/>
              <a:buNone/>
            </a:pPr>
            <a:r>
              <a:rPr lang="en-US" altLang="en-US" sz="2800" smtClean="0"/>
              <a:t>There are 4 quantum numbers</a:t>
            </a:r>
          </a:p>
          <a:p>
            <a:pPr eaLnBrk="1" hangingPunct="1">
              <a:lnSpc>
                <a:spcPct val="80000"/>
              </a:lnSpc>
              <a:buFontTx/>
              <a:buNone/>
            </a:pPr>
            <a:endParaRPr lang="en-US" altLang="en-US" sz="2800" smtClean="0"/>
          </a:p>
          <a:p>
            <a:pPr eaLnBrk="1" hangingPunct="1">
              <a:lnSpc>
                <a:spcPct val="80000"/>
              </a:lnSpc>
              <a:buFontTx/>
              <a:buNone/>
            </a:pPr>
            <a:r>
              <a:rPr lang="en-US" altLang="en-US" sz="2800" smtClean="0"/>
              <a:t>	Principal quantum number (n)</a:t>
            </a:r>
          </a:p>
          <a:p>
            <a:pPr eaLnBrk="1" hangingPunct="1">
              <a:lnSpc>
                <a:spcPct val="80000"/>
              </a:lnSpc>
              <a:buFontTx/>
              <a:buNone/>
            </a:pPr>
            <a:r>
              <a:rPr lang="en-US" altLang="en-US" sz="2800" smtClean="0"/>
              <a:t>	Angular momentum quantum number (ℓ)</a:t>
            </a:r>
          </a:p>
          <a:p>
            <a:pPr eaLnBrk="1" hangingPunct="1">
              <a:lnSpc>
                <a:spcPct val="80000"/>
              </a:lnSpc>
              <a:buFontTx/>
              <a:buNone/>
            </a:pPr>
            <a:r>
              <a:rPr lang="en-US" altLang="en-US" sz="2800" smtClean="0"/>
              <a:t>	Magnetic quantum number (m</a:t>
            </a:r>
            <a:r>
              <a:rPr lang="en-US" altLang="en-US" sz="2800" baseline="-25000" smtClean="0"/>
              <a:t>ℓ</a:t>
            </a:r>
            <a:r>
              <a:rPr lang="en-US" altLang="en-US" sz="2800" smtClean="0"/>
              <a:t>)</a:t>
            </a:r>
          </a:p>
          <a:p>
            <a:pPr eaLnBrk="1" hangingPunct="1">
              <a:lnSpc>
                <a:spcPct val="80000"/>
              </a:lnSpc>
              <a:buFontTx/>
              <a:buNone/>
            </a:pPr>
            <a:r>
              <a:rPr lang="en-US" altLang="en-US" sz="2800" smtClean="0"/>
              <a:t>	Electron spin quantum number (m</a:t>
            </a:r>
            <a:r>
              <a:rPr lang="en-US" altLang="en-US" sz="2800" baseline="-25000" smtClean="0"/>
              <a:t>s</a:t>
            </a:r>
            <a:r>
              <a:rPr lang="en-US" altLang="en-US" sz="2800" smtClean="0"/>
              <a:t>)</a:t>
            </a:r>
          </a:p>
          <a:p>
            <a:pPr eaLnBrk="1" hangingPunct="1">
              <a:lnSpc>
                <a:spcPct val="80000"/>
              </a:lnSpc>
              <a:buFontTx/>
              <a:buNone/>
            </a:pPr>
            <a:endParaRPr lang="en-US" altLang="en-US" sz="2800" smtClean="0"/>
          </a:p>
          <a:p>
            <a:pPr eaLnBrk="1" hangingPunct="1">
              <a:lnSpc>
                <a:spcPct val="80000"/>
              </a:lnSpc>
              <a:buFontTx/>
              <a:buNone/>
            </a:pPr>
            <a:r>
              <a:rPr lang="en-US" altLang="en-US" sz="280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11D09D-C15C-42FD-BB54-5ED929567030}" type="slidenum">
              <a:rPr lang="en-US" altLang="en-US" sz="1400" smtClean="0"/>
              <a:pPr>
                <a:spcBef>
                  <a:spcPct val="0"/>
                </a:spcBef>
                <a:buFontTx/>
                <a:buNone/>
              </a:pPr>
              <a:t>36</a:t>
            </a:fld>
            <a:endParaRPr lang="en-US" altLang="en-US" sz="1400" smtClean="0"/>
          </a:p>
        </p:txBody>
      </p:sp>
      <p:sp>
        <p:nvSpPr>
          <p:cNvPr id="39939" name="Rectangle 2"/>
          <p:cNvSpPr>
            <a:spLocks noGrp="1" noChangeArrowheads="1"/>
          </p:cNvSpPr>
          <p:nvPr>
            <p:ph type="title"/>
          </p:nvPr>
        </p:nvSpPr>
        <p:spPr/>
        <p:txBody>
          <a:bodyPr/>
          <a:lstStyle/>
          <a:p>
            <a:pPr eaLnBrk="1" hangingPunct="1"/>
            <a:r>
              <a:rPr lang="en-US" altLang="en-US" sz="4000" smtClean="0"/>
              <a:t>Principal quantum number (n)</a:t>
            </a:r>
            <a:br>
              <a:rPr lang="en-US" altLang="en-US" sz="4000" smtClean="0"/>
            </a:br>
            <a:endParaRPr lang="en-US" altLang="en-US" sz="4000" smtClean="0"/>
          </a:p>
        </p:txBody>
      </p:sp>
      <p:sp>
        <p:nvSpPr>
          <p:cNvPr id="39940" name="Rectangle 3"/>
          <p:cNvSpPr>
            <a:spLocks noGrp="1" noChangeArrowheads="1"/>
          </p:cNvSpPr>
          <p:nvPr>
            <p:ph type="body" sz="half" idx="1"/>
          </p:nvPr>
        </p:nvSpPr>
        <p:spPr>
          <a:xfrm>
            <a:off x="457200" y="1600200"/>
            <a:ext cx="7391400" cy="5029200"/>
          </a:xfrm>
        </p:spPr>
        <p:txBody>
          <a:bodyPr/>
          <a:lstStyle/>
          <a:p>
            <a:pPr eaLnBrk="1" hangingPunct="1"/>
            <a:r>
              <a:rPr lang="en-US" altLang="en-US" sz="2800" smtClean="0"/>
              <a:t>Integral values 1,2,3,4….</a:t>
            </a:r>
          </a:p>
          <a:p>
            <a:pPr eaLnBrk="1" hangingPunct="1"/>
            <a:r>
              <a:rPr lang="en-US" altLang="en-US" sz="2800" smtClean="0"/>
              <a:t>Related to the size and energy of the orbital </a:t>
            </a:r>
          </a:p>
          <a:p>
            <a:pPr eaLnBrk="1" hangingPunct="1"/>
            <a:endParaRPr lang="en-US" altLang="en-US" sz="2800" smtClean="0"/>
          </a:p>
          <a:p>
            <a:pPr eaLnBrk="1" hangingPunct="1"/>
            <a:r>
              <a:rPr lang="en-US" altLang="en-US" sz="2800" smtClean="0"/>
              <a:t>Referred to as the shell or energy level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DEF462-9AAC-48B5-862D-CC11F46F7E51}" type="slidenum">
              <a:rPr lang="en-US" altLang="en-US" sz="1400" smtClean="0"/>
              <a:pPr>
                <a:spcBef>
                  <a:spcPct val="0"/>
                </a:spcBef>
                <a:buFontTx/>
                <a:buNone/>
              </a:pPr>
              <a:t>37</a:t>
            </a:fld>
            <a:endParaRPr lang="en-US" altLang="en-US" sz="1400" smtClean="0"/>
          </a:p>
        </p:txBody>
      </p:sp>
      <p:sp>
        <p:nvSpPr>
          <p:cNvPr id="40963" name="Rectangle 2"/>
          <p:cNvSpPr>
            <a:spLocks noGrp="1" noChangeArrowheads="1"/>
          </p:cNvSpPr>
          <p:nvPr>
            <p:ph type="title"/>
          </p:nvPr>
        </p:nvSpPr>
        <p:spPr/>
        <p:txBody>
          <a:bodyPr/>
          <a:lstStyle/>
          <a:p>
            <a:pPr eaLnBrk="1" hangingPunct="1"/>
            <a:r>
              <a:rPr lang="en-US" altLang="en-US" sz="4000" smtClean="0"/>
              <a:t>Principal quantum number (n)</a:t>
            </a:r>
            <a:br>
              <a:rPr lang="en-US" altLang="en-US" sz="4000" smtClean="0"/>
            </a:br>
            <a:endParaRPr lang="en-US" altLang="en-US" sz="4000" smtClean="0"/>
          </a:p>
        </p:txBody>
      </p:sp>
      <p:sp>
        <p:nvSpPr>
          <p:cNvPr id="40964" name="Rectangle 3"/>
          <p:cNvSpPr>
            <a:spLocks noGrp="1" noChangeArrowheads="1"/>
          </p:cNvSpPr>
          <p:nvPr>
            <p:ph type="body" sz="half" idx="1"/>
          </p:nvPr>
        </p:nvSpPr>
        <p:spPr>
          <a:xfrm>
            <a:off x="457200" y="1600200"/>
            <a:ext cx="4191000" cy="5029200"/>
          </a:xfrm>
        </p:spPr>
        <p:txBody>
          <a:bodyPr/>
          <a:lstStyle/>
          <a:p>
            <a:pPr eaLnBrk="1" hangingPunct="1"/>
            <a:r>
              <a:rPr lang="en-US" altLang="en-US" sz="2800" smtClean="0"/>
              <a:t>As n increases energy increases because the electrons are farther away from the nucleus and less tightly bound to the positively protons.</a:t>
            </a:r>
          </a:p>
        </p:txBody>
      </p:sp>
      <p:pic>
        <p:nvPicPr>
          <p:cNvPr id="40965" name="Picture 4" descr="electron_clou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219200"/>
            <a:ext cx="3886200" cy="411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6" name="Oval 5"/>
          <p:cNvSpPr>
            <a:spLocks noChangeArrowheads="1"/>
          </p:cNvSpPr>
          <p:nvPr/>
        </p:nvSpPr>
        <p:spPr bwMode="auto">
          <a:xfrm>
            <a:off x="5638800" y="2209800"/>
            <a:ext cx="22860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67" name="Oval 6"/>
          <p:cNvSpPr>
            <a:spLocks noChangeArrowheads="1"/>
          </p:cNvSpPr>
          <p:nvPr/>
        </p:nvSpPr>
        <p:spPr bwMode="auto">
          <a:xfrm>
            <a:off x="5791200" y="2514600"/>
            <a:ext cx="1981200" cy="1828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68" name="Oval 7"/>
          <p:cNvSpPr>
            <a:spLocks noChangeArrowheads="1"/>
          </p:cNvSpPr>
          <p:nvPr/>
        </p:nvSpPr>
        <p:spPr bwMode="auto">
          <a:xfrm>
            <a:off x="5257800" y="1676400"/>
            <a:ext cx="3048000" cy="3276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69" name="Oval 8"/>
          <p:cNvSpPr>
            <a:spLocks noChangeArrowheads="1"/>
          </p:cNvSpPr>
          <p:nvPr/>
        </p:nvSpPr>
        <p:spPr bwMode="auto">
          <a:xfrm>
            <a:off x="6019800" y="2819400"/>
            <a:ext cx="1524000" cy="1219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70" name="Line 9"/>
          <p:cNvSpPr>
            <a:spLocks noChangeShapeType="1"/>
          </p:cNvSpPr>
          <p:nvPr/>
        </p:nvSpPr>
        <p:spPr bwMode="auto">
          <a:xfrm flipV="1">
            <a:off x="6781800" y="3276600"/>
            <a:ext cx="1676400" cy="0"/>
          </a:xfrm>
          <a:prstGeom prst="line">
            <a:avLst/>
          </a:prstGeom>
          <a:noFill/>
          <a:ln w="571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Line 10"/>
          <p:cNvSpPr>
            <a:spLocks noChangeShapeType="1"/>
          </p:cNvSpPr>
          <p:nvPr/>
        </p:nvSpPr>
        <p:spPr bwMode="auto">
          <a:xfrm flipV="1">
            <a:off x="6705600" y="3810000"/>
            <a:ext cx="76200" cy="1676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Text Box 11"/>
          <p:cNvSpPr txBox="1">
            <a:spLocks noChangeArrowheads="1"/>
          </p:cNvSpPr>
          <p:nvPr/>
        </p:nvSpPr>
        <p:spPr bwMode="auto">
          <a:xfrm>
            <a:off x="6781800" y="3429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0"/>
              <a:t> </a:t>
            </a:r>
            <a:r>
              <a:rPr lang="en-US" altLang="en-US" sz="1800"/>
              <a:t>n=1</a:t>
            </a:r>
          </a:p>
        </p:txBody>
      </p:sp>
      <p:sp>
        <p:nvSpPr>
          <p:cNvPr id="40973" name="Text Box 12"/>
          <p:cNvSpPr txBox="1">
            <a:spLocks noChangeArrowheads="1"/>
          </p:cNvSpPr>
          <p:nvPr/>
        </p:nvSpPr>
        <p:spPr bwMode="auto">
          <a:xfrm>
            <a:off x="7772400" y="4343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0"/>
              <a:t> </a:t>
            </a:r>
            <a:r>
              <a:rPr lang="en-US" altLang="en-US" sz="1800"/>
              <a:t>n=4</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351C25-B0BF-4700-81DA-7C20A3904620}" type="slidenum">
              <a:rPr lang="en-US" altLang="en-US" sz="1400" smtClean="0"/>
              <a:pPr>
                <a:spcBef>
                  <a:spcPct val="0"/>
                </a:spcBef>
                <a:buFontTx/>
                <a:buNone/>
              </a:pPr>
              <a:t>38</a:t>
            </a:fld>
            <a:endParaRPr lang="en-US" altLang="en-US" sz="1400" smtClean="0"/>
          </a:p>
        </p:txBody>
      </p:sp>
      <p:sp>
        <p:nvSpPr>
          <p:cNvPr id="41987" name="Rectangle 4"/>
          <p:cNvSpPr>
            <a:spLocks noGrp="1" noChangeArrowheads="1"/>
          </p:cNvSpPr>
          <p:nvPr>
            <p:ph type="title"/>
          </p:nvPr>
        </p:nvSpPr>
        <p:spPr/>
        <p:txBody>
          <a:bodyPr/>
          <a:lstStyle/>
          <a:p>
            <a:pPr eaLnBrk="1" hangingPunct="1"/>
            <a:r>
              <a:rPr lang="en-US" altLang="en-US" smtClean="0"/>
              <a:t>The Bohr Model</a:t>
            </a:r>
          </a:p>
        </p:txBody>
      </p:sp>
      <p:sp>
        <p:nvSpPr>
          <p:cNvPr id="41988" name="Rectangle 5"/>
          <p:cNvSpPr>
            <a:spLocks noGrp="1" noChangeArrowheads="1"/>
          </p:cNvSpPr>
          <p:nvPr>
            <p:ph type="body" sz="half" idx="1"/>
          </p:nvPr>
        </p:nvSpPr>
        <p:spPr/>
        <p:txBody>
          <a:bodyPr/>
          <a:lstStyle/>
          <a:p>
            <a:pPr algn="ctr" eaLnBrk="1" hangingPunct="1">
              <a:buFontTx/>
              <a:buNone/>
            </a:pPr>
            <a:endParaRPr lang="en-US" altLang="en-US" sz="2000" smtClean="0"/>
          </a:p>
          <a:p>
            <a:pPr algn="ctr" eaLnBrk="1" hangingPunct="1">
              <a:buFontTx/>
              <a:buNone/>
            </a:pPr>
            <a:r>
              <a:rPr lang="en-US" altLang="en-US" sz="2000" smtClean="0"/>
              <a:t>Bohr interpreted the lines in the spectra of gases as formed by the </a:t>
            </a:r>
            <a:r>
              <a:rPr lang="en-US" altLang="en-US" sz="2000" i="1" smtClean="0"/>
              <a:t>transitions</a:t>
            </a:r>
            <a:r>
              <a:rPr lang="en-US" altLang="en-US" sz="2000" smtClean="0"/>
              <a:t> of electrons to and from various energy-levels. </a:t>
            </a:r>
          </a:p>
          <a:p>
            <a:pPr algn="ctr" eaLnBrk="1" hangingPunct="1">
              <a:buFontTx/>
              <a:buNone/>
            </a:pPr>
            <a:endParaRPr lang="en-US" altLang="en-US" sz="2000" smtClean="0"/>
          </a:p>
          <a:p>
            <a:pPr algn="ctr" eaLnBrk="1" hangingPunct="1">
              <a:buFontTx/>
              <a:buNone/>
            </a:pPr>
            <a:r>
              <a:rPr lang="en-US" altLang="en-US" sz="2000" smtClean="0"/>
              <a:t>The lines on the visible light spectrum correspond to the transition from high levels of n to low level of n </a:t>
            </a:r>
            <a:endParaRPr lang="en-US" altLang="en-US" sz="2400" smtClean="0"/>
          </a:p>
        </p:txBody>
      </p:sp>
      <p:sp>
        <p:nvSpPr>
          <p:cNvPr id="41989" name="Rectangle 6"/>
          <p:cNvSpPr>
            <a:spLocks noGrp="1" noChangeArrowheads="1"/>
          </p:cNvSpPr>
          <p:nvPr>
            <p:ph sz="half" idx="2"/>
          </p:nvPr>
        </p:nvSpPr>
        <p:spPr/>
        <p:txBody>
          <a:bodyPr/>
          <a:lstStyle/>
          <a:p>
            <a:pPr eaLnBrk="1" hangingPunct="1"/>
            <a:endParaRPr lang="en-US" altLang="en-US" sz="2400" smtClean="0"/>
          </a:p>
        </p:txBody>
      </p:sp>
      <p:sp>
        <p:nvSpPr>
          <p:cNvPr id="41990" name="Rectangle 7"/>
          <p:cNvSpPr>
            <a:spLocks noChangeArrowheads="1"/>
          </p:cNvSpPr>
          <p:nvPr/>
        </p:nvSpPr>
        <p:spPr bwMode="auto">
          <a:xfrm>
            <a:off x="4648200" y="1600200"/>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altLang="en-US" sz="2800" b="0"/>
          </a:p>
        </p:txBody>
      </p:sp>
      <p:pic>
        <p:nvPicPr>
          <p:cNvPr id="41991" name="Picture 9" descr="Bohr's Explanation of Line Spec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2733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23D45E-787F-4BB6-BD60-08CBF6171F46}" type="slidenum">
              <a:rPr lang="en-US" altLang="en-US" sz="1400" smtClean="0"/>
              <a:pPr>
                <a:spcBef>
                  <a:spcPct val="0"/>
                </a:spcBef>
                <a:buFontTx/>
                <a:buNone/>
              </a:pPr>
              <a:t>39</a:t>
            </a:fld>
            <a:endParaRPr lang="en-US" altLang="en-US" sz="1400" smtClean="0"/>
          </a:p>
        </p:txBody>
      </p:sp>
      <p:sp>
        <p:nvSpPr>
          <p:cNvPr id="43011" name="Rectangle 2"/>
          <p:cNvSpPr>
            <a:spLocks noGrp="1" noChangeArrowheads="1"/>
          </p:cNvSpPr>
          <p:nvPr>
            <p:ph type="title"/>
          </p:nvPr>
        </p:nvSpPr>
        <p:spPr/>
        <p:txBody>
          <a:bodyPr/>
          <a:lstStyle/>
          <a:p>
            <a:pPr eaLnBrk="1" hangingPunct="1"/>
            <a:r>
              <a:rPr lang="en-US" altLang="en-US" sz="4000" smtClean="0"/>
              <a:t>Angular momentum quantum number (ℓ)</a:t>
            </a:r>
            <a:br>
              <a:rPr lang="en-US" altLang="en-US" sz="4000" smtClean="0"/>
            </a:br>
            <a:endParaRPr lang="en-US" altLang="en-US" sz="4000" smtClean="0"/>
          </a:p>
        </p:txBody>
      </p:sp>
      <p:sp>
        <p:nvSpPr>
          <p:cNvPr id="43012" name="Rectangle 3"/>
          <p:cNvSpPr>
            <a:spLocks noGrp="1" noChangeArrowheads="1"/>
          </p:cNvSpPr>
          <p:nvPr>
            <p:ph type="body" sz="half" idx="1"/>
          </p:nvPr>
        </p:nvSpPr>
        <p:spPr/>
        <p:txBody>
          <a:bodyPr/>
          <a:lstStyle/>
          <a:p>
            <a:pPr eaLnBrk="1" hangingPunct="1">
              <a:buFontTx/>
              <a:buNone/>
            </a:pPr>
            <a:r>
              <a:rPr lang="en-US" altLang="en-US" sz="2800" smtClean="0"/>
              <a:t>Integral numbers with values from 0 to n-1</a:t>
            </a:r>
          </a:p>
          <a:p>
            <a:pPr eaLnBrk="1" hangingPunct="1">
              <a:buFontTx/>
              <a:buNone/>
            </a:pPr>
            <a:endParaRPr lang="en-US" altLang="en-US" sz="2800" smtClean="0"/>
          </a:p>
          <a:p>
            <a:pPr eaLnBrk="1" hangingPunct="1">
              <a:buFontTx/>
              <a:buNone/>
            </a:pPr>
            <a:r>
              <a:rPr lang="en-US" altLang="en-US" sz="2800" smtClean="0"/>
              <a:t>if n = 3 possible ℓ values are 0,1,2</a:t>
            </a:r>
          </a:p>
          <a:p>
            <a:pPr eaLnBrk="1" hangingPunct="1">
              <a:buFontTx/>
              <a:buNone/>
            </a:pPr>
            <a:endParaRPr lang="en-US" altLang="en-US" sz="2800" smtClean="0"/>
          </a:p>
          <a:p>
            <a:pPr eaLnBrk="1" hangingPunct="1">
              <a:buFontTx/>
              <a:buNone/>
            </a:pPr>
            <a:r>
              <a:rPr lang="en-US" altLang="en-US" sz="2800" smtClean="0"/>
              <a:t>Sometimes referred to as the “sub shell”  number </a:t>
            </a:r>
          </a:p>
          <a:p>
            <a:pPr eaLnBrk="1" hangingPunct="1">
              <a:buFontTx/>
              <a:buNone/>
            </a:pPr>
            <a:endParaRPr lang="en-US" altLang="en-US" sz="2800" smtClean="0"/>
          </a:p>
          <a:p>
            <a:pPr eaLnBrk="1" hangingPunct="1">
              <a:buFontTx/>
              <a:buNone/>
            </a:pPr>
            <a:endParaRPr lang="en-US" altLang="en-US" sz="2800" smtClean="0"/>
          </a:p>
        </p:txBody>
      </p:sp>
      <p:graphicFrame>
        <p:nvGraphicFramePr>
          <p:cNvPr id="56417" name="Group 97"/>
          <p:cNvGraphicFramePr>
            <a:graphicFrameLocks noGrp="1"/>
          </p:cNvGraphicFramePr>
          <p:nvPr>
            <p:ph sz="half" idx="2"/>
          </p:nvPr>
        </p:nvGraphicFramePr>
        <p:xfrm>
          <a:off x="5791200" y="1752600"/>
          <a:ext cx="2692400" cy="4611688"/>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tblGrid>
              <a:tr h="10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ℓ</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Orbital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shape</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extLst>
                  <a:ext uri="{0D108BD9-81ED-4DB2-BD59-A6C34878D82A}">
                    <a16:rowId xmlns:a16="http://schemas.microsoft.com/office/drawing/2014/main" val="10000"/>
                  </a:ext>
                </a:extLst>
              </a:tr>
              <a:tr h="83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0</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extLst>
                  <a:ext uri="{0D108BD9-81ED-4DB2-BD59-A6C34878D82A}">
                    <a16:rowId xmlns:a16="http://schemas.microsoft.com/office/drawing/2014/main" val="10001"/>
                  </a:ext>
                </a:extLst>
              </a:tr>
              <a:tr h="685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p</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extLst>
                  <a:ext uri="{0D108BD9-81ED-4DB2-BD59-A6C34878D82A}">
                    <a16:rowId xmlns:a16="http://schemas.microsoft.com/office/drawing/2014/main" val="10002"/>
                  </a:ext>
                </a:extLst>
              </a:tr>
              <a:tr h="685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d</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extLst>
                  <a:ext uri="{0D108BD9-81ED-4DB2-BD59-A6C34878D82A}">
                    <a16:rowId xmlns:a16="http://schemas.microsoft.com/office/drawing/2014/main" val="10003"/>
                  </a:ext>
                </a:extLst>
              </a:tr>
              <a:tr h="685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3</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f</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extLst>
                  <a:ext uri="{0D108BD9-81ED-4DB2-BD59-A6C34878D82A}">
                    <a16:rowId xmlns:a16="http://schemas.microsoft.com/office/drawing/2014/main" val="10004"/>
                  </a:ext>
                </a:extLst>
              </a:tr>
              <a:tr h="685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4</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g</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84BCF2-E924-4306-A9BB-FD486EFD260F}" type="slidenum">
              <a:rPr lang="en-US" altLang="en-US" sz="1400" smtClean="0"/>
              <a:pPr>
                <a:spcBef>
                  <a:spcPct val="0"/>
                </a:spcBef>
                <a:buFontTx/>
                <a:buNone/>
              </a:pPr>
              <a:t>4</a:t>
            </a:fld>
            <a:endParaRPr lang="en-US" altLang="en-US" sz="1400" smtClean="0"/>
          </a:p>
        </p:txBody>
      </p:sp>
      <p:sp>
        <p:nvSpPr>
          <p:cNvPr id="7171" name="Rectangle 5"/>
          <p:cNvSpPr>
            <a:spLocks noGrp="1" noChangeArrowheads="1"/>
          </p:cNvSpPr>
          <p:nvPr>
            <p:ph type="body" sz="half" idx="1"/>
          </p:nvPr>
        </p:nvSpPr>
        <p:spPr/>
        <p:txBody>
          <a:bodyPr/>
          <a:lstStyle/>
          <a:p>
            <a:pPr eaLnBrk="1" hangingPunct="1"/>
            <a:r>
              <a:rPr lang="en-US" altLang="en-US" sz="2800" smtClean="0"/>
              <a:t>Which color has the highest frequency? </a:t>
            </a:r>
          </a:p>
          <a:p>
            <a:pPr eaLnBrk="1" hangingPunct="1"/>
            <a:endParaRPr lang="en-US" altLang="en-US" sz="2800" smtClean="0"/>
          </a:p>
          <a:p>
            <a:pPr eaLnBrk="1" hangingPunct="1"/>
            <a:r>
              <a:rPr lang="en-US" altLang="en-US" sz="2800" smtClean="0"/>
              <a:t>Lowest frequency? </a:t>
            </a:r>
          </a:p>
          <a:p>
            <a:pPr eaLnBrk="1" hangingPunct="1"/>
            <a:endParaRPr lang="en-US" altLang="en-US" sz="2800" smtClean="0"/>
          </a:p>
          <a:p>
            <a:pPr eaLnBrk="1" hangingPunct="1"/>
            <a:r>
              <a:rPr lang="en-US" altLang="en-US" sz="2800" smtClean="0"/>
              <a:t>Largest wave length?</a:t>
            </a:r>
          </a:p>
          <a:p>
            <a:pPr eaLnBrk="1" hangingPunct="1"/>
            <a:endParaRPr lang="en-US" altLang="en-US" sz="2800" smtClean="0"/>
          </a:p>
          <a:p>
            <a:pPr eaLnBrk="1" hangingPunct="1"/>
            <a:r>
              <a:rPr lang="en-US" altLang="en-US" sz="2800" smtClean="0"/>
              <a:t>Smallest wavelength? </a:t>
            </a:r>
          </a:p>
        </p:txBody>
      </p:sp>
      <p:pic>
        <p:nvPicPr>
          <p:cNvPr id="7172" name="Picture 7" descr="z4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3906838" cy="472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952A79-EAFC-4EAD-8921-2C8CF1C53858}" type="slidenum">
              <a:rPr lang="en-US" altLang="en-US" sz="1400" smtClean="0"/>
              <a:pPr>
                <a:spcBef>
                  <a:spcPct val="0"/>
                </a:spcBef>
                <a:buFontTx/>
                <a:buNone/>
              </a:pPr>
              <a:t>40</a:t>
            </a:fld>
            <a:endParaRPr lang="en-US" altLang="en-US" sz="1400" smtClean="0"/>
          </a:p>
        </p:txBody>
      </p:sp>
      <p:sp>
        <p:nvSpPr>
          <p:cNvPr id="44035" name="Rectangle 2"/>
          <p:cNvSpPr>
            <a:spLocks noGrp="1" noChangeArrowheads="1"/>
          </p:cNvSpPr>
          <p:nvPr>
            <p:ph type="title"/>
          </p:nvPr>
        </p:nvSpPr>
        <p:spPr/>
        <p:txBody>
          <a:bodyPr/>
          <a:lstStyle/>
          <a:p>
            <a:pPr eaLnBrk="1" hangingPunct="1"/>
            <a:r>
              <a:rPr lang="en-US" altLang="en-US" smtClean="0"/>
              <a:t>Shape of orbitals </a:t>
            </a:r>
          </a:p>
        </p:txBody>
      </p:sp>
      <p:graphicFrame>
        <p:nvGraphicFramePr>
          <p:cNvPr id="61493" name="Group 53"/>
          <p:cNvGraphicFramePr>
            <a:graphicFrameLocks noGrp="1"/>
          </p:cNvGraphicFramePr>
          <p:nvPr>
            <p:ph sz="half" idx="1"/>
          </p:nvPr>
        </p:nvGraphicFramePr>
        <p:xfrm>
          <a:off x="457200" y="1600200"/>
          <a:ext cx="4038600" cy="467995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0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ℓ</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Orbital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shape</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extLst>
                  <a:ext uri="{0D108BD9-81ED-4DB2-BD59-A6C34878D82A}">
                    <a16:rowId xmlns:a16="http://schemas.microsoft.com/office/drawing/2014/main" val="10000"/>
                  </a:ext>
                </a:extLst>
              </a:tr>
              <a:tr h="820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0</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extLst>
                  <a:ext uri="{0D108BD9-81ED-4DB2-BD59-A6C34878D82A}">
                    <a16:rowId xmlns:a16="http://schemas.microsoft.com/office/drawing/2014/main" val="10001"/>
                  </a:ext>
                </a:extLst>
              </a:tr>
              <a:tr h="708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p</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extLst>
                  <a:ext uri="{0D108BD9-81ED-4DB2-BD59-A6C34878D82A}">
                    <a16:rowId xmlns:a16="http://schemas.microsoft.com/office/drawing/2014/main" val="10002"/>
                  </a:ext>
                </a:extLst>
              </a:tr>
              <a:tr h="706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d</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extLst>
                  <a:ext uri="{0D108BD9-81ED-4DB2-BD59-A6C34878D82A}">
                    <a16:rowId xmlns:a16="http://schemas.microsoft.com/office/drawing/2014/main" val="10003"/>
                  </a:ext>
                </a:extLst>
              </a:tr>
              <a:tr h="706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3</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f</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accent2"/>
                      </a:bgClr>
                    </a:pattFill>
                  </a:tcPr>
                </a:tc>
                <a:extLst>
                  <a:ext uri="{0D108BD9-81ED-4DB2-BD59-A6C34878D82A}">
                    <a16:rowId xmlns:a16="http://schemas.microsoft.com/office/drawing/2014/main" val="10004"/>
                  </a:ext>
                </a:extLst>
              </a:tr>
              <a:tr h="708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4</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g</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25">
                      <a:fgClr>
                        <a:schemeClr val="accent1"/>
                      </a:fgClr>
                      <a:bgClr>
                        <a:schemeClr val="accent2"/>
                      </a:bgClr>
                    </a:pattFill>
                  </a:tcPr>
                </a:tc>
                <a:extLst>
                  <a:ext uri="{0D108BD9-81ED-4DB2-BD59-A6C34878D82A}">
                    <a16:rowId xmlns:a16="http://schemas.microsoft.com/office/drawing/2014/main" val="10005"/>
                  </a:ext>
                </a:extLst>
              </a:tr>
            </a:tbl>
          </a:graphicData>
        </a:graphic>
      </p:graphicFrame>
      <p:sp>
        <p:nvSpPr>
          <p:cNvPr id="44059" name="Picture 49" descr="orbitals"/>
          <p:cNvSpPr>
            <a:spLocks noChangeAspect="1" noChangeArrowheads="1"/>
          </p:cNvSpPr>
          <p:nvPr>
            <p:ph sz="quarter" idx="2"/>
          </p:nvPr>
        </p:nvSpPr>
        <p:spPr>
          <a:xfrm>
            <a:off x="6667500" y="269240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smtClean="0"/>
          </a:p>
        </p:txBody>
      </p:sp>
      <p:sp>
        <p:nvSpPr>
          <p:cNvPr id="44060" name="Picture 27" descr="orbitals"/>
          <p:cNvSpPr>
            <a:spLocks noChangeAspect="1" noChangeArrowheads="1"/>
          </p:cNvSpPr>
          <p:nvPr/>
        </p:nvSpPr>
        <p:spPr bwMode="auto">
          <a:xfrm>
            <a:off x="155575" y="4603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61" name="Picture 29" descr="orbitals"/>
          <p:cNvSpPr>
            <a:spLocks noChangeAspect="1" noChangeArrowheads="1"/>
          </p:cNvSpPr>
          <p:nvPr/>
        </p:nvSpPr>
        <p:spPr bwMode="auto">
          <a:xfrm>
            <a:off x="155575" y="4603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62" name="Picture 31" descr="orbitals"/>
          <p:cNvSpPr>
            <a:spLocks noChangeAspect="1" noChangeArrowheads="1"/>
          </p:cNvSpPr>
          <p:nvPr/>
        </p:nvSpPr>
        <p:spPr bwMode="auto">
          <a:xfrm>
            <a:off x="155575" y="4603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4063" name="Picture 56" descr="s orbita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4" name="Picture 58" descr="p orbita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4290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Picture 60" descr="d orbita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800600"/>
            <a:ext cx="16002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Picture 62" descr="d orbital">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800600"/>
            <a:ext cx="17526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820D18-F51F-42F2-AE8F-DECFC5CD492A}" type="slidenum">
              <a:rPr lang="en-US" altLang="en-US" sz="1400" smtClean="0"/>
              <a:pPr>
                <a:spcBef>
                  <a:spcPct val="0"/>
                </a:spcBef>
                <a:buFontTx/>
                <a:buNone/>
              </a:pPr>
              <a:t>41</a:t>
            </a:fld>
            <a:endParaRPr lang="en-US" altLang="en-US" sz="1400" smtClean="0"/>
          </a:p>
        </p:txBody>
      </p:sp>
      <p:sp>
        <p:nvSpPr>
          <p:cNvPr id="45059" name="Rectangle 2"/>
          <p:cNvSpPr>
            <a:spLocks noGrp="1" noChangeArrowheads="1"/>
          </p:cNvSpPr>
          <p:nvPr>
            <p:ph type="title"/>
          </p:nvPr>
        </p:nvSpPr>
        <p:spPr/>
        <p:txBody>
          <a:bodyPr/>
          <a:lstStyle/>
          <a:p>
            <a:pPr eaLnBrk="1" hangingPunct="1"/>
            <a:r>
              <a:rPr lang="en-US" altLang="en-US" sz="4000" smtClean="0"/>
              <a:t>Magnetic quantum number (m</a:t>
            </a:r>
            <a:r>
              <a:rPr lang="en-US" altLang="en-US" sz="4000" baseline="-25000" smtClean="0"/>
              <a:t>ℓ</a:t>
            </a:r>
            <a:r>
              <a:rPr lang="en-US" altLang="en-US" sz="4000" smtClean="0"/>
              <a:t>)</a:t>
            </a:r>
            <a:br>
              <a:rPr lang="en-US" altLang="en-US" sz="4000" smtClean="0"/>
            </a:br>
            <a:endParaRPr lang="en-US" altLang="en-US" sz="4000" smtClean="0"/>
          </a:p>
        </p:txBody>
      </p:sp>
      <p:sp>
        <p:nvSpPr>
          <p:cNvPr id="45060" name="Rectangle 3"/>
          <p:cNvSpPr>
            <a:spLocks noGrp="1" noChangeArrowheads="1"/>
          </p:cNvSpPr>
          <p:nvPr>
            <p:ph type="body" sz="half" idx="1"/>
          </p:nvPr>
        </p:nvSpPr>
        <p:spPr/>
        <p:txBody>
          <a:bodyPr/>
          <a:lstStyle/>
          <a:p>
            <a:pPr eaLnBrk="1" hangingPunct="1">
              <a:buFontTx/>
              <a:buNone/>
            </a:pPr>
            <a:r>
              <a:rPr lang="en-US" altLang="en-US" sz="2800" smtClean="0"/>
              <a:t>Integral values from ℓ to -ℓ including zero</a:t>
            </a:r>
          </a:p>
          <a:p>
            <a:pPr eaLnBrk="1" hangingPunct="1">
              <a:buFontTx/>
              <a:buNone/>
            </a:pPr>
            <a:endParaRPr lang="en-US" altLang="en-US" sz="2800" smtClean="0"/>
          </a:p>
          <a:p>
            <a:pPr eaLnBrk="1" hangingPunct="1">
              <a:buFontTx/>
              <a:buNone/>
            </a:pPr>
            <a:r>
              <a:rPr lang="en-US" altLang="en-US" sz="2800" smtClean="0"/>
              <a:t>If ℓ = 2     m</a:t>
            </a:r>
            <a:r>
              <a:rPr lang="en-US" altLang="en-US" sz="2800" baseline="-25000" smtClean="0"/>
              <a:t>ℓ</a:t>
            </a:r>
            <a:r>
              <a:rPr lang="en-US" altLang="en-US" sz="2800" smtClean="0"/>
              <a:t> = 2, 1, 0, -1, -2</a:t>
            </a:r>
          </a:p>
          <a:p>
            <a:pPr eaLnBrk="1" hangingPunct="1">
              <a:buFontTx/>
              <a:buNone/>
            </a:pPr>
            <a:endParaRPr lang="en-US" altLang="en-US" sz="2800" smtClean="0"/>
          </a:p>
          <a:p>
            <a:pPr eaLnBrk="1" hangingPunct="1">
              <a:buFontTx/>
              <a:buNone/>
            </a:pPr>
            <a:r>
              <a:rPr lang="en-US" altLang="en-US" sz="2800" smtClean="0"/>
              <a:t>Relates to the orientation of the orbital in the atom. .</a:t>
            </a:r>
          </a:p>
          <a:p>
            <a:pPr eaLnBrk="1" hangingPunct="1">
              <a:buFontTx/>
              <a:buNone/>
            </a:pPr>
            <a:endParaRPr lang="en-US" altLang="en-US" sz="2800" smtClean="0"/>
          </a:p>
        </p:txBody>
      </p:sp>
      <p:pic>
        <p:nvPicPr>
          <p:cNvPr id="45061" name="Picture 6" descr="p_orb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19400"/>
            <a:ext cx="472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144825-7730-4EF3-831D-794FF799B7C4}" type="slidenum">
              <a:rPr lang="en-US" altLang="en-US" sz="1400" smtClean="0"/>
              <a:pPr>
                <a:spcBef>
                  <a:spcPct val="0"/>
                </a:spcBef>
                <a:buFontTx/>
                <a:buNone/>
              </a:pPr>
              <a:t>42</a:t>
            </a:fld>
            <a:endParaRPr lang="en-US" altLang="en-US" sz="1400" smtClean="0"/>
          </a:p>
        </p:txBody>
      </p:sp>
      <p:sp>
        <p:nvSpPr>
          <p:cNvPr id="46083" name="Rectangle 2"/>
          <p:cNvSpPr>
            <a:spLocks noGrp="1" noChangeArrowheads="1"/>
          </p:cNvSpPr>
          <p:nvPr>
            <p:ph type="title"/>
          </p:nvPr>
        </p:nvSpPr>
        <p:spPr/>
        <p:txBody>
          <a:bodyPr/>
          <a:lstStyle/>
          <a:p>
            <a:pPr eaLnBrk="1" hangingPunct="1"/>
            <a:r>
              <a:rPr lang="en-US" altLang="en-US" sz="4000" smtClean="0"/>
              <a:t>Electron spin quantum number (m</a:t>
            </a:r>
            <a:r>
              <a:rPr lang="en-US" altLang="en-US" sz="4000" baseline="-25000" smtClean="0"/>
              <a:t>s</a:t>
            </a:r>
            <a:r>
              <a:rPr lang="en-US" altLang="en-US" sz="4000" smtClean="0"/>
              <a:t>)</a:t>
            </a:r>
            <a:br>
              <a:rPr lang="en-US" altLang="en-US" sz="4000" smtClean="0"/>
            </a:br>
            <a:endParaRPr lang="en-US" altLang="en-US" sz="4000" smtClean="0"/>
          </a:p>
        </p:txBody>
      </p:sp>
      <p:sp>
        <p:nvSpPr>
          <p:cNvPr id="46084" name="Rectangle 3"/>
          <p:cNvSpPr>
            <a:spLocks noGrp="1" noChangeArrowheads="1"/>
          </p:cNvSpPr>
          <p:nvPr>
            <p:ph type="body" sz="half" idx="1"/>
          </p:nvPr>
        </p:nvSpPr>
        <p:spPr/>
        <p:txBody>
          <a:bodyPr/>
          <a:lstStyle/>
          <a:p>
            <a:pPr eaLnBrk="1" hangingPunct="1"/>
            <a:r>
              <a:rPr lang="en-US" altLang="en-US" sz="2800" smtClean="0"/>
              <a:t>can only have one of two values </a:t>
            </a:r>
          </a:p>
          <a:p>
            <a:pPr eaLnBrk="1" hangingPunct="1">
              <a:buFontTx/>
              <a:buNone/>
            </a:pPr>
            <a:endParaRPr lang="en-US" altLang="en-US" sz="2800" smtClean="0"/>
          </a:p>
          <a:p>
            <a:pPr eaLnBrk="1" hangingPunct="1">
              <a:buFontTx/>
              <a:buNone/>
            </a:pPr>
            <a:r>
              <a:rPr lang="en-US" altLang="en-US" sz="2800" smtClean="0"/>
              <a:t>+1/2 or -1/2</a:t>
            </a:r>
          </a:p>
          <a:p>
            <a:pPr eaLnBrk="1" hangingPunct="1">
              <a:buFontTx/>
              <a:buNone/>
            </a:pPr>
            <a:endParaRPr lang="en-US" altLang="en-US" sz="2800" smtClean="0"/>
          </a:p>
          <a:p>
            <a:pPr eaLnBrk="1" hangingPunct="1">
              <a:buFontTx/>
              <a:buNone/>
            </a:pPr>
            <a:r>
              <a:rPr lang="en-US" altLang="en-US" sz="2800" smtClean="0"/>
              <a:t>each orbital can </a:t>
            </a:r>
          </a:p>
          <a:p>
            <a:pPr eaLnBrk="1" hangingPunct="1">
              <a:buFontTx/>
              <a:buNone/>
            </a:pPr>
            <a:r>
              <a:rPr lang="en-US" altLang="en-US" sz="2800" smtClean="0"/>
              <a:t>Hold 2 electrons</a:t>
            </a:r>
          </a:p>
          <a:p>
            <a:pPr eaLnBrk="1" hangingPunct="1">
              <a:buFontTx/>
              <a:buNone/>
            </a:pPr>
            <a:endParaRPr lang="en-US" altLang="en-US" sz="2800" smtClean="0"/>
          </a:p>
          <a:p>
            <a:pPr eaLnBrk="1" hangingPunct="1">
              <a:buFontTx/>
              <a:buNone/>
            </a:pPr>
            <a:endParaRPr lang="en-US" altLang="en-US" sz="2800" smtClean="0"/>
          </a:p>
        </p:txBody>
      </p:sp>
      <p:pic>
        <p:nvPicPr>
          <p:cNvPr id="46085" name="Picture 7" descr="fig07_1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59300" y="1524000"/>
            <a:ext cx="417195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6" name="Text Box 8"/>
          <p:cNvSpPr txBox="1">
            <a:spLocks noChangeArrowheads="1"/>
          </p:cNvSpPr>
          <p:nvPr/>
        </p:nvSpPr>
        <p:spPr bwMode="auto">
          <a:xfrm>
            <a:off x="4343400" y="5410200"/>
            <a:ext cx="4419600" cy="595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a:t>+ ½                    - ½</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9FB32C-54BF-4F47-BE1E-0937DF21FCC5}" type="slidenum">
              <a:rPr lang="en-US" altLang="en-US" sz="1400" smtClean="0"/>
              <a:pPr>
                <a:spcBef>
                  <a:spcPct val="0"/>
                </a:spcBef>
                <a:buFontTx/>
                <a:buNone/>
              </a:pPr>
              <a:t>43</a:t>
            </a:fld>
            <a:endParaRPr lang="en-US" altLang="en-US" sz="1400" smtClean="0"/>
          </a:p>
        </p:txBody>
      </p:sp>
      <p:pic>
        <p:nvPicPr>
          <p:cNvPr id="47107" name="Picture 7" descr="orbitals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375650" cy="86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9"/>
          <p:cNvSpPr>
            <a:spLocks noChangeArrowheads="1"/>
          </p:cNvSpPr>
          <p:nvPr/>
        </p:nvSpPr>
        <p:spPr bwMode="auto">
          <a:xfrm>
            <a:off x="1066800" y="-838200"/>
            <a:ext cx="6553200" cy="2743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87EA20-4B09-40E2-BC6D-E861923AC530}" type="slidenum">
              <a:rPr lang="en-US" altLang="en-US" sz="1400" smtClean="0"/>
              <a:pPr>
                <a:spcBef>
                  <a:spcPct val="0"/>
                </a:spcBef>
                <a:buFontTx/>
                <a:buNone/>
              </a:pPr>
              <a:t>44</a:t>
            </a:fld>
            <a:endParaRPr lang="en-US" altLang="en-US" sz="1400" smtClean="0"/>
          </a:p>
        </p:txBody>
      </p:sp>
      <p:graphicFrame>
        <p:nvGraphicFramePr>
          <p:cNvPr id="81444" name="Group 548"/>
          <p:cNvGraphicFramePr>
            <a:graphicFrameLocks noGrp="1"/>
          </p:cNvGraphicFramePr>
          <p:nvPr/>
        </p:nvGraphicFramePr>
        <p:xfrm>
          <a:off x="381000" y="457200"/>
          <a:ext cx="8210550" cy="4356100"/>
        </p:xfrm>
        <a:graphic>
          <a:graphicData uri="http://schemas.openxmlformats.org/drawingml/2006/table">
            <a:tbl>
              <a:tblPr/>
              <a:tblGrid>
                <a:gridCol w="1600138">
                  <a:extLst>
                    <a:ext uri="{9D8B030D-6E8A-4147-A177-3AD203B41FA5}">
                      <a16:colId xmlns:a16="http://schemas.microsoft.com/office/drawing/2014/main" val="20000"/>
                    </a:ext>
                  </a:extLst>
                </a:gridCol>
                <a:gridCol w="838168">
                  <a:extLst>
                    <a:ext uri="{9D8B030D-6E8A-4147-A177-3AD203B41FA5}">
                      <a16:colId xmlns:a16="http://schemas.microsoft.com/office/drawing/2014/main" val="20001"/>
                    </a:ext>
                  </a:extLst>
                </a:gridCol>
                <a:gridCol w="995324">
                  <a:extLst>
                    <a:ext uri="{9D8B030D-6E8A-4147-A177-3AD203B41FA5}">
                      <a16:colId xmlns:a16="http://schemas.microsoft.com/office/drawing/2014/main" val="20002"/>
                    </a:ext>
                  </a:extLst>
                </a:gridCol>
                <a:gridCol w="208272">
                  <a:extLst>
                    <a:ext uri="{9D8B030D-6E8A-4147-A177-3AD203B41FA5}">
                      <a16:colId xmlns:a16="http://schemas.microsoft.com/office/drawing/2014/main" val="20003"/>
                    </a:ext>
                  </a:extLst>
                </a:gridCol>
                <a:gridCol w="803244">
                  <a:extLst>
                    <a:ext uri="{9D8B030D-6E8A-4147-A177-3AD203B41FA5}">
                      <a16:colId xmlns:a16="http://schemas.microsoft.com/office/drawing/2014/main" val="20004"/>
                    </a:ext>
                  </a:extLst>
                </a:gridCol>
                <a:gridCol w="2362109">
                  <a:extLst>
                    <a:ext uri="{9D8B030D-6E8A-4147-A177-3AD203B41FA5}">
                      <a16:colId xmlns:a16="http://schemas.microsoft.com/office/drawing/2014/main" val="20005"/>
                    </a:ext>
                  </a:extLst>
                </a:gridCol>
                <a:gridCol w="1403296">
                  <a:extLst>
                    <a:ext uri="{9D8B030D-6E8A-4147-A177-3AD203B41FA5}">
                      <a16:colId xmlns:a16="http://schemas.microsoft.com/office/drawing/2014/main" val="20006"/>
                    </a:ext>
                  </a:extLst>
                </a:gridCol>
              </a:tblGrid>
              <a:tr h="822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Principle Quantum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n</a:t>
                      </a:r>
                      <a:endParaRPr kumimoji="0" lang="en-US" sz="18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of possible l values</a:t>
                      </a:r>
                      <a:endParaRPr kumimoji="0" lang="en-US" sz="18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Sublevel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Shape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(ℓ)</a:t>
                      </a: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Orbital     </a:t>
                      </a:r>
                      <a:r>
                        <a:rPr kumimoji="0" lang="en-US" sz="1200" b="1" i="0" u="none" strike="noStrike" cap="none" normalizeH="0" baseline="0" smtClean="0">
                          <a:ln>
                            <a:noFill/>
                          </a:ln>
                          <a:solidFill>
                            <a:schemeClr val="tx1"/>
                          </a:solidFill>
                          <a:effectLst/>
                          <a:latin typeface="Times New Roman" pitchFamily="18" charset="0"/>
                        </a:rPr>
                        <a:t>number (ℓ)</a:t>
                      </a: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Electron Capacity (one per orbital)</a:t>
                      </a:r>
                      <a:endParaRPr kumimoji="0" lang="en-US" sz="18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5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 x 2 = 2e</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1"/>
                  </a:ext>
                </a:extLst>
              </a:tr>
              <a:tr h="5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s p</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p</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3 x 2 = 6e</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2"/>
                  </a:ext>
                </a:extLst>
              </a:tr>
              <a:tr h="5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s p d</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d</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5 x 2 = 10e</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3"/>
                  </a:ext>
                </a:extLst>
              </a:tr>
              <a:tr h="5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s p d f</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f</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7 x 2 = 14e</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4"/>
                  </a:ext>
                </a:extLst>
              </a:tr>
              <a:tr h="5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s p d f g</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g</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9 x 2 = 18e</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5"/>
                  </a:ext>
                </a:extLst>
              </a:tr>
              <a:tr h="5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s p d f g h</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11 x 2 = 22e</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6"/>
                  </a:ext>
                </a:extLst>
              </a:tr>
              <a:tr h="504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s p d f g h i</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i</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13 x 2 = 26e</a:t>
                      </a:r>
                      <a:endParaRPr kumimoji="0" lang="en-US" sz="1300" b="1" i="0" u="none" strike="noStrike" cap="none" normalizeH="0" baseline="0" smtClean="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7"/>
                  </a:ext>
                </a:extLst>
              </a:tr>
            </a:tbl>
          </a:graphicData>
        </a:graphic>
      </p:graphicFrame>
      <p:sp>
        <p:nvSpPr>
          <p:cNvPr id="48205" name="Rectangle 492"/>
          <p:cNvSpPr>
            <a:spLocks noChangeArrowheads="1"/>
          </p:cNvSpPr>
          <p:nvPr/>
        </p:nvSpPr>
        <p:spPr bwMode="auto">
          <a:xfrm>
            <a:off x="0" y="452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0"/>
          </a:p>
        </p:txBody>
      </p:sp>
      <p:sp>
        <p:nvSpPr>
          <p:cNvPr id="48206" name="Rectangle 498"/>
          <p:cNvSpPr>
            <a:spLocks noChangeArrowheads="1"/>
          </p:cNvSpPr>
          <p:nvPr/>
        </p:nvSpPr>
        <p:spPr bwMode="auto">
          <a:xfrm>
            <a:off x="5791200" y="13716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07" name="Rectangle 514"/>
          <p:cNvSpPr>
            <a:spLocks noChangeArrowheads="1"/>
          </p:cNvSpPr>
          <p:nvPr/>
        </p:nvSpPr>
        <p:spPr bwMode="auto">
          <a:xfrm>
            <a:off x="6096000" y="19050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08" name="Rectangle 515"/>
          <p:cNvSpPr>
            <a:spLocks noChangeArrowheads="1"/>
          </p:cNvSpPr>
          <p:nvPr/>
        </p:nvSpPr>
        <p:spPr bwMode="auto">
          <a:xfrm>
            <a:off x="5715000" y="19050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09" name="Rectangle 516"/>
          <p:cNvSpPr>
            <a:spLocks noChangeArrowheads="1"/>
          </p:cNvSpPr>
          <p:nvPr/>
        </p:nvSpPr>
        <p:spPr bwMode="auto">
          <a:xfrm>
            <a:off x="5334000" y="19050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10" name="Rectangle 517"/>
          <p:cNvSpPr>
            <a:spLocks noChangeArrowheads="1"/>
          </p:cNvSpPr>
          <p:nvPr/>
        </p:nvSpPr>
        <p:spPr bwMode="auto">
          <a:xfrm>
            <a:off x="5867400" y="24384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11" name="Rectangle 518"/>
          <p:cNvSpPr>
            <a:spLocks noChangeArrowheads="1"/>
          </p:cNvSpPr>
          <p:nvPr/>
        </p:nvSpPr>
        <p:spPr bwMode="auto">
          <a:xfrm>
            <a:off x="5486400" y="24384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12" name="Rectangle 519"/>
          <p:cNvSpPr>
            <a:spLocks noChangeArrowheads="1"/>
          </p:cNvSpPr>
          <p:nvPr/>
        </p:nvSpPr>
        <p:spPr bwMode="auto">
          <a:xfrm>
            <a:off x="5105400" y="24384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13" name="Rectangle 520"/>
          <p:cNvSpPr>
            <a:spLocks noChangeArrowheads="1"/>
          </p:cNvSpPr>
          <p:nvPr/>
        </p:nvSpPr>
        <p:spPr bwMode="auto">
          <a:xfrm>
            <a:off x="6629400" y="24384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14" name="Rectangle 521"/>
          <p:cNvSpPr>
            <a:spLocks noChangeArrowheads="1"/>
          </p:cNvSpPr>
          <p:nvPr/>
        </p:nvSpPr>
        <p:spPr bwMode="auto">
          <a:xfrm>
            <a:off x="6248400" y="24384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215" name="Text Box 549"/>
          <p:cNvSpPr txBox="1">
            <a:spLocks noChangeArrowheads="1"/>
          </p:cNvSpPr>
          <p:nvPr/>
        </p:nvSpPr>
        <p:spPr bwMode="auto">
          <a:xfrm>
            <a:off x="685800" y="54102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Note: In order for the d orbital to be filled the s and p orbitals must be filled.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381A43-6CFB-458C-8219-7492152B225F}" type="slidenum">
              <a:rPr lang="en-US" altLang="en-US" sz="1400" smtClean="0"/>
              <a:pPr>
                <a:spcBef>
                  <a:spcPct val="0"/>
                </a:spcBef>
                <a:buFontTx/>
                <a:buNone/>
              </a:pPr>
              <a:t>45</a:t>
            </a:fld>
            <a:endParaRPr lang="en-US" altLang="en-US" sz="1400" smtClean="0"/>
          </a:p>
        </p:txBody>
      </p:sp>
      <p:sp>
        <p:nvSpPr>
          <p:cNvPr id="49155" name="Rectangle 2"/>
          <p:cNvSpPr>
            <a:spLocks noGrp="1" noChangeArrowheads="1"/>
          </p:cNvSpPr>
          <p:nvPr>
            <p:ph type="title"/>
          </p:nvPr>
        </p:nvSpPr>
        <p:spPr/>
        <p:txBody>
          <a:bodyPr/>
          <a:lstStyle/>
          <a:p>
            <a:pPr eaLnBrk="1" hangingPunct="1"/>
            <a:r>
              <a:rPr lang="en-US" altLang="en-US" smtClean="0"/>
              <a:t>question</a:t>
            </a:r>
          </a:p>
        </p:txBody>
      </p:sp>
      <p:sp>
        <p:nvSpPr>
          <p:cNvPr id="49156" name="Rectangle 3"/>
          <p:cNvSpPr>
            <a:spLocks noGrp="1" noChangeArrowheads="1"/>
          </p:cNvSpPr>
          <p:nvPr>
            <p:ph type="body" idx="1"/>
          </p:nvPr>
        </p:nvSpPr>
        <p:spPr/>
        <p:txBody>
          <a:bodyPr/>
          <a:lstStyle/>
          <a:p>
            <a:pPr eaLnBrk="1" hangingPunct="1"/>
            <a:r>
              <a:rPr lang="en-US" altLang="en-US" smtClean="0"/>
              <a:t>For the principle quantum level n = 5</a:t>
            </a:r>
          </a:p>
          <a:p>
            <a:pPr eaLnBrk="1" hangingPunct="1">
              <a:buFontTx/>
              <a:buNone/>
            </a:pPr>
            <a:r>
              <a:rPr lang="en-US" altLang="en-US" smtClean="0"/>
              <a:t>Determine the number of allowed sub shells (ℓ) and give the number and letter designation of each</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73529E-2A5F-410B-BC6D-B01980867781}" type="slidenum">
              <a:rPr lang="en-US" altLang="en-US" sz="1400" smtClean="0"/>
              <a:pPr>
                <a:spcBef>
                  <a:spcPct val="0"/>
                </a:spcBef>
                <a:buFontTx/>
                <a:buNone/>
              </a:pPr>
              <a:t>46</a:t>
            </a:fld>
            <a:endParaRPr lang="en-US" altLang="en-US" sz="1400" smtClean="0"/>
          </a:p>
        </p:txBody>
      </p:sp>
      <p:sp>
        <p:nvSpPr>
          <p:cNvPr id="50179" name="Rectangle 2"/>
          <p:cNvSpPr>
            <a:spLocks noGrp="1" noChangeArrowheads="1"/>
          </p:cNvSpPr>
          <p:nvPr>
            <p:ph type="title"/>
          </p:nvPr>
        </p:nvSpPr>
        <p:spPr/>
        <p:txBody>
          <a:bodyPr/>
          <a:lstStyle/>
          <a:p>
            <a:pPr eaLnBrk="1" hangingPunct="1"/>
            <a:r>
              <a:rPr lang="en-US" altLang="en-US" smtClean="0"/>
              <a:t>Answer </a:t>
            </a:r>
          </a:p>
        </p:txBody>
      </p:sp>
      <p:sp>
        <p:nvSpPr>
          <p:cNvPr id="50180" name="Rectangle 3"/>
          <p:cNvSpPr>
            <a:spLocks noGrp="1" noChangeArrowheads="1"/>
          </p:cNvSpPr>
          <p:nvPr>
            <p:ph type="body" idx="1"/>
          </p:nvPr>
        </p:nvSpPr>
        <p:spPr/>
        <p:txBody>
          <a:bodyPr/>
          <a:lstStyle/>
          <a:p>
            <a:pPr eaLnBrk="1" hangingPunct="1"/>
            <a:r>
              <a:rPr lang="en-US" altLang="en-US" smtClean="0"/>
              <a:t>Recall: Angular momentum quantum </a:t>
            </a:r>
          </a:p>
          <a:p>
            <a:pPr eaLnBrk="1" hangingPunct="1"/>
            <a:endParaRPr lang="en-US" altLang="en-US" smtClean="0"/>
          </a:p>
          <a:p>
            <a:pPr eaLnBrk="1" hangingPunct="1">
              <a:buFontTx/>
              <a:buNone/>
            </a:pPr>
            <a:r>
              <a:rPr lang="en-US" altLang="en-US" smtClean="0"/>
              <a:t>Integral numbers with values from 0 to n-1</a:t>
            </a:r>
          </a:p>
          <a:p>
            <a:pPr eaLnBrk="1" hangingPunct="1">
              <a:buFontTx/>
              <a:buNone/>
            </a:pPr>
            <a:endParaRPr lang="en-US" altLang="en-US" smtClean="0"/>
          </a:p>
          <a:p>
            <a:pPr eaLnBrk="1" hangingPunct="1">
              <a:buFontTx/>
              <a:buNone/>
            </a:pPr>
            <a:r>
              <a:rPr lang="en-US" altLang="en-US" smtClean="0"/>
              <a:t>n = 5   ℓ = 0  to n-1</a:t>
            </a:r>
          </a:p>
          <a:p>
            <a:pPr eaLnBrk="1" hangingPunct="1">
              <a:buFontTx/>
              <a:buNone/>
            </a:pPr>
            <a:endParaRPr lang="en-US" altLang="en-US" smtClean="0"/>
          </a:p>
          <a:p>
            <a:pPr eaLnBrk="1" hangingPunct="1">
              <a:buFontTx/>
              <a:buNone/>
            </a:pPr>
            <a:r>
              <a:rPr lang="en-US" altLang="en-US" smtClean="0"/>
              <a:t>ℓ = 4g,3f,2d,1p,0s</a:t>
            </a:r>
          </a:p>
          <a:p>
            <a:pPr eaLnBrk="1" hangingPunct="1">
              <a:buFontTx/>
              <a:buNone/>
            </a:pPr>
            <a:endParaRPr lang="en-US" altLang="en-US" smtClean="0"/>
          </a:p>
          <a:p>
            <a:pPr eaLnBrk="1" hangingPunct="1">
              <a:buFontTx/>
              <a:buNone/>
            </a:pP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85E4F9-AFC8-4009-984E-C4AA24D45698}" type="slidenum">
              <a:rPr lang="en-US" altLang="en-US" sz="1400" smtClean="0"/>
              <a:pPr>
                <a:spcBef>
                  <a:spcPct val="0"/>
                </a:spcBef>
                <a:buFontTx/>
                <a:buNone/>
              </a:pPr>
              <a:t>47</a:t>
            </a:fld>
            <a:endParaRPr lang="en-US" altLang="en-US" sz="1400" smtClean="0"/>
          </a:p>
        </p:txBody>
      </p:sp>
      <p:sp>
        <p:nvSpPr>
          <p:cNvPr id="51203" name="Rectangle 2"/>
          <p:cNvSpPr>
            <a:spLocks noGrp="1" noChangeArrowheads="1"/>
          </p:cNvSpPr>
          <p:nvPr>
            <p:ph type="title"/>
          </p:nvPr>
        </p:nvSpPr>
        <p:spPr/>
        <p:txBody>
          <a:bodyPr/>
          <a:lstStyle/>
          <a:p>
            <a:pPr eaLnBrk="1" hangingPunct="1"/>
            <a:r>
              <a:rPr lang="en-US" altLang="en-US" smtClean="0"/>
              <a:t>Nomenclature </a:t>
            </a:r>
          </a:p>
        </p:txBody>
      </p:sp>
      <p:sp>
        <p:nvSpPr>
          <p:cNvPr id="51204" name="Rectangle 3"/>
          <p:cNvSpPr>
            <a:spLocks noGrp="1" noChangeArrowheads="1"/>
          </p:cNvSpPr>
          <p:nvPr>
            <p:ph type="body" idx="1"/>
          </p:nvPr>
        </p:nvSpPr>
        <p:spPr/>
        <p:txBody>
          <a:bodyPr/>
          <a:lstStyle/>
          <a:p>
            <a:pPr eaLnBrk="1" hangingPunct="1">
              <a:buFontTx/>
              <a:buNone/>
            </a:pPr>
            <a:r>
              <a:rPr lang="en-US" altLang="en-US" sz="2800" smtClean="0"/>
              <a:t> </a:t>
            </a:r>
          </a:p>
          <a:p>
            <a:pPr eaLnBrk="1" hangingPunct="1">
              <a:buFontTx/>
              <a:buNone/>
            </a:pPr>
            <a:r>
              <a:rPr lang="en-US" altLang="en-US" sz="2800" smtClean="0">
                <a:solidFill>
                  <a:srgbClr val="009900"/>
                </a:solidFill>
              </a:rPr>
              <a:t>    n value</a:t>
            </a:r>
            <a:r>
              <a:rPr lang="en-US" altLang="en-US" sz="2800" smtClean="0"/>
              <a:t>     </a:t>
            </a:r>
            <a:r>
              <a:rPr lang="en-US" altLang="en-US" sz="2800" smtClean="0">
                <a:cs typeface="Arial" panose="020B0604020202020204" pitchFamily="34" charset="0"/>
              </a:rPr>
              <a:t>ℓ value  </a:t>
            </a:r>
            <a:r>
              <a:rPr lang="en-US" altLang="en-US" sz="2800" smtClean="0">
                <a:solidFill>
                  <a:srgbClr val="9900CC"/>
                </a:solidFill>
                <a:cs typeface="Arial" panose="020B0604020202020204" pitchFamily="34" charset="0"/>
              </a:rPr>
              <a:t>number of electrons in orbital</a:t>
            </a:r>
            <a:endParaRPr lang="en-US" altLang="en-US" sz="2800" smtClean="0"/>
          </a:p>
          <a:p>
            <a:pPr eaLnBrk="1" hangingPunct="1">
              <a:buFontTx/>
              <a:buNone/>
            </a:pPr>
            <a:r>
              <a:rPr lang="en-US" altLang="en-US" sz="4900" smtClean="0"/>
              <a:t>                </a:t>
            </a:r>
          </a:p>
          <a:p>
            <a:pPr eaLnBrk="1" hangingPunct="1">
              <a:buFontTx/>
              <a:buNone/>
            </a:pPr>
            <a:r>
              <a:rPr lang="en-US" altLang="en-US" sz="4900" smtClean="0"/>
              <a:t>                    </a:t>
            </a:r>
            <a:r>
              <a:rPr lang="en-US" altLang="en-US" sz="4900" smtClean="0">
                <a:solidFill>
                  <a:srgbClr val="009900"/>
                </a:solidFill>
              </a:rPr>
              <a:t>2</a:t>
            </a:r>
            <a:r>
              <a:rPr lang="en-US" altLang="en-US" sz="4900" smtClean="0"/>
              <a:t>p</a:t>
            </a:r>
            <a:r>
              <a:rPr lang="en-US" altLang="en-US" sz="4900" baseline="30000" smtClean="0">
                <a:solidFill>
                  <a:srgbClr val="9900CC"/>
                </a:solidFill>
              </a:rPr>
              <a:t>Y</a:t>
            </a:r>
            <a:r>
              <a:rPr lang="en-US" altLang="en-US" sz="4900" baseline="-25000" smtClean="0">
                <a:solidFill>
                  <a:srgbClr val="FF3300"/>
                </a:solidFill>
              </a:rPr>
              <a:t>x</a:t>
            </a:r>
          </a:p>
          <a:p>
            <a:pPr eaLnBrk="1" hangingPunct="1">
              <a:buFontTx/>
              <a:buNone/>
            </a:pPr>
            <a:endParaRPr lang="en-US" altLang="en-US" sz="4900" baseline="-25000" smtClean="0"/>
          </a:p>
          <a:p>
            <a:pPr eaLnBrk="1" hangingPunct="1">
              <a:buFontTx/>
              <a:buNone/>
            </a:pPr>
            <a:r>
              <a:rPr lang="en-US" altLang="en-US" sz="4900" baseline="-25000" smtClean="0"/>
              <a:t>                    </a:t>
            </a:r>
            <a:r>
              <a:rPr lang="en-US" altLang="en-US" sz="2800" smtClean="0">
                <a:solidFill>
                  <a:srgbClr val="FF3300"/>
                </a:solidFill>
                <a:cs typeface="Arial" panose="020B0604020202020204" pitchFamily="34" charset="0"/>
              </a:rPr>
              <a:t>orientation in space (rarely see this)</a:t>
            </a:r>
            <a:endParaRPr lang="en-US" altLang="en-US" sz="4900" smtClean="0">
              <a:solidFill>
                <a:srgbClr val="FF3300"/>
              </a:solidFill>
            </a:endParaRPr>
          </a:p>
        </p:txBody>
      </p:sp>
      <p:sp>
        <p:nvSpPr>
          <p:cNvPr id="51205" name="Text Box 4"/>
          <p:cNvSpPr txBox="1">
            <a:spLocks noChangeArrowheads="1"/>
          </p:cNvSpPr>
          <p:nvPr/>
        </p:nvSpPr>
        <p:spPr bwMode="auto">
          <a:xfrm>
            <a:off x="1828800" y="1905000"/>
            <a:ext cx="53340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0"/>
          </a:p>
          <a:p>
            <a:pPr eaLnBrk="1" hangingPunct="1">
              <a:spcBef>
                <a:spcPct val="50000"/>
              </a:spcBef>
              <a:buFontTx/>
              <a:buNone/>
            </a:pPr>
            <a:endParaRPr lang="en-US" altLang="en-US" sz="1800" b="0"/>
          </a:p>
          <a:p>
            <a:pPr eaLnBrk="1" hangingPunct="1">
              <a:spcBef>
                <a:spcPct val="50000"/>
              </a:spcBef>
              <a:buFontTx/>
              <a:buNone/>
            </a:pPr>
            <a:endParaRPr lang="en-US" altLang="en-US" sz="1800" b="0"/>
          </a:p>
          <a:p>
            <a:pPr eaLnBrk="1" hangingPunct="1">
              <a:spcBef>
                <a:spcPct val="50000"/>
              </a:spcBef>
              <a:buFontTx/>
              <a:buNone/>
            </a:pPr>
            <a:endParaRPr lang="en-US" altLang="en-US" sz="1800" b="0"/>
          </a:p>
          <a:p>
            <a:pPr eaLnBrk="1" hangingPunct="1">
              <a:spcBef>
                <a:spcPct val="50000"/>
              </a:spcBef>
              <a:buFontTx/>
              <a:buNone/>
            </a:pPr>
            <a:endParaRPr lang="en-US" altLang="en-US" sz="1800" b="0"/>
          </a:p>
          <a:p>
            <a:pPr eaLnBrk="1" hangingPunct="1">
              <a:spcBef>
                <a:spcPct val="50000"/>
              </a:spcBef>
              <a:buFontTx/>
              <a:buNone/>
            </a:pPr>
            <a:endParaRPr lang="en-US" altLang="en-US" sz="1800" b="0"/>
          </a:p>
          <a:p>
            <a:pPr eaLnBrk="1" hangingPunct="1">
              <a:spcBef>
                <a:spcPct val="50000"/>
              </a:spcBef>
              <a:buFontTx/>
              <a:buNone/>
            </a:pPr>
            <a:endParaRPr lang="en-US" altLang="en-US" sz="1800" b="0"/>
          </a:p>
          <a:p>
            <a:pPr eaLnBrk="1" hangingPunct="1">
              <a:spcBef>
                <a:spcPct val="50000"/>
              </a:spcBef>
              <a:buFontTx/>
              <a:buNone/>
            </a:pPr>
            <a:endParaRPr lang="en-US" altLang="en-US" sz="1800" b="0"/>
          </a:p>
          <a:p>
            <a:pPr eaLnBrk="1" hangingPunct="1">
              <a:spcBef>
                <a:spcPct val="50000"/>
              </a:spcBef>
              <a:buFontTx/>
              <a:buNone/>
            </a:pPr>
            <a:endParaRPr lang="en-US" altLang="en-US" sz="1800" b="0"/>
          </a:p>
          <a:p>
            <a:pPr eaLnBrk="1" hangingPunct="1">
              <a:spcBef>
                <a:spcPct val="50000"/>
              </a:spcBef>
              <a:buFontTx/>
              <a:buNone/>
            </a:pPr>
            <a:endParaRPr lang="en-US" altLang="en-US" sz="1800" b="0"/>
          </a:p>
        </p:txBody>
      </p:sp>
      <p:sp>
        <p:nvSpPr>
          <p:cNvPr id="51206" name="Line 5"/>
          <p:cNvSpPr>
            <a:spLocks noChangeShapeType="1"/>
          </p:cNvSpPr>
          <p:nvPr/>
        </p:nvSpPr>
        <p:spPr bwMode="auto">
          <a:xfrm>
            <a:off x="2819400" y="2819400"/>
            <a:ext cx="1066800" cy="914400"/>
          </a:xfrm>
          <a:prstGeom prst="line">
            <a:avLst/>
          </a:prstGeom>
          <a:noFill/>
          <a:ln w="571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 name="Line 6"/>
          <p:cNvSpPr>
            <a:spLocks noChangeShapeType="1"/>
          </p:cNvSpPr>
          <p:nvPr/>
        </p:nvSpPr>
        <p:spPr bwMode="auto">
          <a:xfrm>
            <a:off x="4419600" y="2667000"/>
            <a:ext cx="152400" cy="10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Line 7"/>
          <p:cNvSpPr>
            <a:spLocks noChangeShapeType="1"/>
          </p:cNvSpPr>
          <p:nvPr/>
        </p:nvSpPr>
        <p:spPr bwMode="auto">
          <a:xfrm flipH="1" flipV="1">
            <a:off x="5334000" y="4495800"/>
            <a:ext cx="609600" cy="685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Line 13"/>
          <p:cNvSpPr>
            <a:spLocks noChangeShapeType="1"/>
          </p:cNvSpPr>
          <p:nvPr/>
        </p:nvSpPr>
        <p:spPr bwMode="auto">
          <a:xfrm flipH="1">
            <a:off x="5029200" y="3124200"/>
            <a:ext cx="685800" cy="609600"/>
          </a:xfrm>
          <a:prstGeom prst="line">
            <a:avLst/>
          </a:prstGeom>
          <a:noFill/>
          <a:ln w="5715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50EE1B-EC85-48A8-87D7-D7069B7A0954}" type="slidenum">
              <a:rPr lang="en-US" altLang="en-US" sz="1400" smtClean="0"/>
              <a:pPr>
                <a:spcBef>
                  <a:spcPct val="0"/>
                </a:spcBef>
                <a:buFontTx/>
                <a:buNone/>
              </a:pPr>
              <a:t>48</a:t>
            </a:fld>
            <a:endParaRPr lang="en-US" altLang="en-US" sz="1400" smtClean="0"/>
          </a:p>
        </p:txBody>
      </p:sp>
      <p:sp>
        <p:nvSpPr>
          <p:cNvPr id="52227" name="Rectangle 2"/>
          <p:cNvSpPr>
            <a:spLocks noGrp="1" noChangeArrowheads="1"/>
          </p:cNvSpPr>
          <p:nvPr>
            <p:ph type="title"/>
          </p:nvPr>
        </p:nvSpPr>
        <p:spPr/>
        <p:txBody>
          <a:bodyPr/>
          <a:lstStyle/>
          <a:p>
            <a:pPr eaLnBrk="1" hangingPunct="1"/>
            <a:r>
              <a:rPr lang="en-US" altLang="en-US" smtClean="0"/>
              <a:t>Sorting our the numbers</a:t>
            </a:r>
          </a:p>
        </p:txBody>
      </p:sp>
      <p:sp>
        <p:nvSpPr>
          <p:cNvPr id="52228" name="Rectangle 3"/>
          <p:cNvSpPr>
            <a:spLocks noGrp="1" noChangeArrowheads="1"/>
          </p:cNvSpPr>
          <p:nvPr>
            <p:ph type="body" idx="1"/>
          </p:nvPr>
        </p:nvSpPr>
        <p:spPr/>
        <p:txBody>
          <a:bodyPr/>
          <a:lstStyle/>
          <a:p>
            <a:pPr eaLnBrk="1" hangingPunct="1"/>
            <a:r>
              <a:rPr lang="en-US" altLang="en-US" sz="2800" smtClean="0"/>
              <a:t>Orbitals with the same n value are in the same shell. </a:t>
            </a:r>
          </a:p>
          <a:p>
            <a:pPr eaLnBrk="1" hangingPunct="1"/>
            <a:endParaRPr lang="en-US" altLang="en-US" sz="2800" smtClean="0"/>
          </a:p>
          <a:p>
            <a:pPr lvl="1" eaLnBrk="1" hangingPunct="1">
              <a:buFontTx/>
              <a:buNone/>
            </a:pPr>
            <a:r>
              <a:rPr lang="en-US" altLang="en-US" sz="2400" smtClean="0"/>
              <a:t>Ex: n = 3 is the third shell</a:t>
            </a:r>
          </a:p>
          <a:p>
            <a:pPr lvl="1" eaLnBrk="1" hangingPunct="1">
              <a:buFontTx/>
              <a:buNone/>
            </a:pPr>
            <a:endParaRPr lang="en-US" altLang="en-US" sz="2400" smtClean="0"/>
          </a:p>
          <a:p>
            <a:pPr lvl="1" eaLnBrk="1" hangingPunct="1">
              <a:buFontTx/>
              <a:buNone/>
            </a:pPr>
            <a:r>
              <a:rPr lang="en-US" altLang="en-US" sz="2400" smtClean="0"/>
              <a:t>One or more orbitals with the same set of n and ℓ values are in the same sub shell</a:t>
            </a:r>
          </a:p>
          <a:p>
            <a:pPr lvl="1" eaLnBrk="1" hangingPunct="1">
              <a:buFontTx/>
              <a:buNone/>
            </a:pPr>
            <a:r>
              <a:rPr lang="en-US" altLang="en-US" sz="2400" smtClean="0"/>
              <a:t>Ex: n = 3 ℓ= 2     3d sub shell</a:t>
            </a:r>
          </a:p>
          <a:p>
            <a:pPr lvl="1" eaLnBrk="1" hangingPunct="1">
              <a:buFontTx/>
              <a:buNone/>
            </a:pPr>
            <a:r>
              <a:rPr lang="en-US" altLang="en-US" sz="2400" smtClean="0"/>
              <a:t>     </a:t>
            </a:r>
          </a:p>
          <a:p>
            <a:pPr lvl="1" eaLnBrk="1" hangingPunct="1">
              <a:buFontTx/>
              <a:buNone/>
            </a:pPr>
            <a:r>
              <a:rPr lang="en-US" altLang="en-US" sz="2400" smtClean="0"/>
              <a:t>      n = 3 ℓ = 1    3p sub shell</a:t>
            </a:r>
          </a:p>
          <a:p>
            <a:pPr lvl="1" eaLnBrk="1" hangingPunct="1">
              <a:buFontTx/>
              <a:buNone/>
            </a:pPr>
            <a:endParaRPr lang="en-US" altLang="en-US" sz="2400" smtClean="0"/>
          </a:p>
          <a:p>
            <a:pPr lvl="1" eaLnBrk="1" hangingPunct="1"/>
            <a:endParaRPr lang="en-US" altLang="en-US" sz="24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A61E72-DE06-4C23-B308-3EE9E43B1E49}" type="slidenum">
              <a:rPr lang="en-US" altLang="en-US" sz="1400" smtClean="0"/>
              <a:pPr>
                <a:spcBef>
                  <a:spcPct val="0"/>
                </a:spcBef>
                <a:buFontTx/>
                <a:buNone/>
              </a:pPr>
              <a:t>49</a:t>
            </a:fld>
            <a:endParaRPr lang="en-US" altLang="en-US" sz="1400" smtClean="0"/>
          </a:p>
        </p:txBody>
      </p:sp>
      <p:sp>
        <p:nvSpPr>
          <p:cNvPr id="53251" name="Rectangle 2"/>
          <p:cNvSpPr>
            <a:spLocks noGrp="1" noChangeArrowheads="1"/>
          </p:cNvSpPr>
          <p:nvPr>
            <p:ph type="title"/>
          </p:nvPr>
        </p:nvSpPr>
        <p:spPr/>
        <p:txBody>
          <a:bodyPr/>
          <a:lstStyle/>
          <a:p>
            <a:pPr eaLnBrk="1" hangingPunct="1"/>
            <a:r>
              <a:rPr lang="en-US" altLang="en-US" smtClean="0"/>
              <a:t>Pauli exclusion principle</a:t>
            </a:r>
          </a:p>
        </p:txBody>
      </p:sp>
      <p:sp>
        <p:nvSpPr>
          <p:cNvPr id="53252" name="Rectangle 4"/>
          <p:cNvSpPr>
            <a:spLocks noGrp="1" noChangeArrowheads="1"/>
          </p:cNvSpPr>
          <p:nvPr>
            <p:ph type="body" sz="half" idx="1"/>
          </p:nvPr>
        </p:nvSpPr>
        <p:spPr/>
        <p:txBody>
          <a:bodyPr/>
          <a:lstStyle/>
          <a:p>
            <a:pPr eaLnBrk="1" hangingPunct="1"/>
            <a:r>
              <a:rPr lang="en-US" altLang="en-US" sz="2400" smtClean="0"/>
              <a:t>In a given atom no electrons can have the same 4 quantum number </a:t>
            </a:r>
          </a:p>
          <a:p>
            <a:pPr eaLnBrk="1" hangingPunct="1"/>
            <a:endParaRPr lang="en-US" altLang="en-US" sz="2400" smtClean="0"/>
          </a:p>
          <a:p>
            <a:pPr eaLnBrk="1" hangingPunct="1"/>
            <a:r>
              <a:rPr lang="en-US" altLang="en-US" sz="2800" smtClean="0"/>
              <a:t>So when we put more than one electron in an orbital            we must alternate the spin. Thus m</a:t>
            </a:r>
            <a:r>
              <a:rPr lang="en-US" altLang="en-US" sz="2800" baseline="-25000" smtClean="0"/>
              <a:t>s </a:t>
            </a:r>
            <a:endParaRPr lang="en-US" altLang="en-US" sz="2800" smtClean="0"/>
          </a:p>
          <a:p>
            <a:pPr eaLnBrk="1" hangingPunct="1"/>
            <a:endParaRPr lang="en-US" altLang="en-US" sz="2400" smtClean="0"/>
          </a:p>
          <a:p>
            <a:pPr eaLnBrk="1" hangingPunct="1"/>
            <a:endParaRPr lang="en-US" altLang="en-US" sz="2400" smtClean="0"/>
          </a:p>
          <a:p>
            <a:pPr eaLnBrk="1" hangingPunct="1">
              <a:buFontTx/>
              <a:buNone/>
            </a:pPr>
            <a:endParaRPr lang="en-US" altLang="en-US" sz="2400" smtClean="0"/>
          </a:p>
        </p:txBody>
      </p:sp>
      <p:sp>
        <p:nvSpPr>
          <p:cNvPr id="53253" name="Rectangle 5"/>
          <p:cNvSpPr>
            <a:spLocks noGrp="1" noChangeArrowheads="1"/>
          </p:cNvSpPr>
          <p:nvPr>
            <p:ph sz="half" idx="2"/>
          </p:nvPr>
        </p:nvSpPr>
        <p:spPr/>
        <p:txBody>
          <a:bodyPr/>
          <a:lstStyle/>
          <a:p>
            <a:pPr eaLnBrk="1" hangingPunct="1"/>
            <a:endParaRPr lang="en-US" altLang="en-US" sz="2400" smtClean="0"/>
          </a:p>
        </p:txBody>
      </p:sp>
      <p:pic>
        <p:nvPicPr>
          <p:cNvPr id="53254" name="Picture 7" descr="Pau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32797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8"/>
          <p:cNvSpPr>
            <a:spLocks noChangeArrowheads="1"/>
          </p:cNvSpPr>
          <p:nvPr/>
        </p:nvSpPr>
        <p:spPr bwMode="auto">
          <a:xfrm>
            <a:off x="2514600" y="4114800"/>
            <a:ext cx="685800" cy="533400"/>
          </a:xfrm>
          <a:prstGeom prst="rect">
            <a:avLst/>
          </a:prstGeom>
          <a:solidFill>
            <a:srgbClr val="4094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90F3A3-AE9A-4030-8818-D90FD32E543B}" type="slidenum">
              <a:rPr lang="en-US" altLang="en-US" sz="1400" smtClean="0"/>
              <a:pPr>
                <a:spcBef>
                  <a:spcPct val="0"/>
                </a:spcBef>
                <a:buFontTx/>
                <a:buNone/>
              </a:pPr>
              <a:t>5</a:t>
            </a:fld>
            <a:endParaRPr lang="en-US" altLang="en-US" sz="1400" smtClean="0"/>
          </a:p>
        </p:txBody>
      </p:sp>
      <p:sp>
        <p:nvSpPr>
          <p:cNvPr id="8195" name="Rectangle 5"/>
          <p:cNvSpPr>
            <a:spLocks noGrp="1" noChangeArrowheads="1"/>
          </p:cNvSpPr>
          <p:nvPr>
            <p:ph type="title"/>
          </p:nvPr>
        </p:nvSpPr>
        <p:spPr/>
        <p:txBody>
          <a:bodyPr/>
          <a:lstStyle/>
          <a:p>
            <a:pPr eaLnBrk="1" hangingPunct="1"/>
            <a:r>
              <a:rPr lang="en-US" altLang="en-US" smtClean="0"/>
              <a:t>Electromagnetic Spectrum</a:t>
            </a:r>
          </a:p>
        </p:txBody>
      </p:sp>
      <p:sp>
        <p:nvSpPr>
          <p:cNvPr id="8196" name="Rectangle 6"/>
          <p:cNvSpPr>
            <a:spLocks noGrp="1" noChangeArrowheads="1"/>
          </p:cNvSpPr>
          <p:nvPr>
            <p:ph idx="1"/>
          </p:nvPr>
        </p:nvSpPr>
        <p:spPr/>
        <p:txBody>
          <a:bodyPr/>
          <a:lstStyle/>
          <a:p>
            <a:pPr eaLnBrk="1" hangingPunct="1"/>
            <a:endParaRPr lang="en-US" altLang="en-US" smtClean="0"/>
          </a:p>
        </p:txBody>
      </p:sp>
      <p:pic>
        <p:nvPicPr>
          <p:cNvPr id="8197" name="Picture 8" descr="em_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5707E9-1A2B-4B00-80C1-C5286BFE8068}" type="slidenum">
              <a:rPr lang="en-US" altLang="en-US" sz="1400" smtClean="0"/>
              <a:pPr>
                <a:spcBef>
                  <a:spcPct val="0"/>
                </a:spcBef>
                <a:buFontTx/>
                <a:buNone/>
              </a:pPr>
              <a:t>50</a:t>
            </a:fld>
            <a:endParaRPr lang="en-US" altLang="en-US" sz="1400" smtClean="0"/>
          </a:p>
        </p:txBody>
      </p:sp>
      <p:pic>
        <p:nvPicPr>
          <p:cNvPr id="54275" name="Picture 5" descr="tab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46482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12" descr="tab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48768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6AEB94-3045-452F-99BD-C54543F51E89}" type="slidenum">
              <a:rPr lang="en-US" altLang="en-US" sz="1400" smtClean="0"/>
              <a:pPr>
                <a:spcBef>
                  <a:spcPct val="0"/>
                </a:spcBef>
                <a:buFontTx/>
                <a:buNone/>
              </a:pPr>
              <a:t>51</a:t>
            </a:fld>
            <a:endParaRPr lang="en-US" altLang="en-US" sz="1400" smtClean="0"/>
          </a:p>
        </p:txBody>
      </p:sp>
      <p:sp>
        <p:nvSpPr>
          <p:cNvPr id="55299" name="Rectangle 4"/>
          <p:cNvSpPr>
            <a:spLocks noChangeArrowheads="1"/>
          </p:cNvSpPr>
          <p:nvPr/>
        </p:nvSpPr>
        <p:spPr bwMode="auto">
          <a:xfrm>
            <a:off x="304800" y="533400"/>
            <a:ext cx="8229600" cy="56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0"/>
              <a:t>Example of Pauli Exclusion Principal </a:t>
            </a:r>
          </a:p>
          <a:p>
            <a:pPr eaLnBrk="1" hangingPunct="1"/>
            <a:endParaRPr lang="en-US" altLang="en-US" b="0"/>
          </a:p>
          <a:p>
            <a:pPr eaLnBrk="1" hangingPunct="1">
              <a:buFontTx/>
              <a:buNone/>
            </a:pPr>
            <a:r>
              <a:rPr lang="en-US" altLang="en-US" b="0"/>
              <a:t>      Quantum numbers for </a:t>
            </a:r>
            <a:r>
              <a:rPr lang="en-US" altLang="en-US" b="0">
                <a:solidFill>
                  <a:srgbClr val="FF0000"/>
                </a:solidFill>
              </a:rPr>
              <a:t>2</a:t>
            </a:r>
            <a:r>
              <a:rPr lang="en-US" altLang="en-US" b="0"/>
              <a:t>s</a:t>
            </a:r>
            <a:r>
              <a:rPr lang="en-US" altLang="en-US" b="0" baseline="30000">
                <a:solidFill>
                  <a:srgbClr val="9900CC"/>
                </a:solidFill>
              </a:rPr>
              <a:t>2</a:t>
            </a:r>
            <a:endParaRPr lang="en-US" altLang="en-US" b="0">
              <a:solidFill>
                <a:srgbClr val="9900CC"/>
              </a:solidFill>
            </a:endParaRPr>
          </a:p>
          <a:p>
            <a:pPr eaLnBrk="1" hangingPunct="1">
              <a:buFontTx/>
              <a:buNone/>
            </a:pPr>
            <a:r>
              <a:rPr lang="en-US" altLang="en-US" b="0"/>
              <a:t>                       </a:t>
            </a:r>
          </a:p>
          <a:p>
            <a:pPr eaLnBrk="1" hangingPunct="1">
              <a:buFontTx/>
              <a:buNone/>
            </a:pPr>
            <a:r>
              <a:rPr lang="en-US" altLang="en-US" b="0"/>
              <a:t>                       </a:t>
            </a:r>
            <a:r>
              <a:rPr lang="en-US" altLang="en-US" b="0" u="sng">
                <a:solidFill>
                  <a:srgbClr val="FF3300"/>
                </a:solidFill>
              </a:rPr>
              <a:t>n</a:t>
            </a:r>
            <a:r>
              <a:rPr lang="en-US" altLang="en-US" b="0" u="sng"/>
              <a:t>        l         m</a:t>
            </a:r>
            <a:r>
              <a:rPr lang="en-US" altLang="en-US" b="0" u="sng" baseline="-25000"/>
              <a:t>l     </a:t>
            </a:r>
            <a:r>
              <a:rPr lang="en-US" altLang="en-US" b="0" u="sng"/>
              <a:t> m</a:t>
            </a:r>
            <a:r>
              <a:rPr lang="en-US" altLang="en-US" b="0" u="sng" baseline="-25000"/>
              <a:t>s</a:t>
            </a:r>
            <a:endParaRPr lang="en-US" altLang="en-US" b="0" u="sng"/>
          </a:p>
          <a:p>
            <a:pPr eaLnBrk="1" hangingPunct="1">
              <a:buFontTx/>
              <a:buNone/>
            </a:pPr>
            <a:r>
              <a:rPr lang="en-US" altLang="en-US" b="0">
                <a:solidFill>
                  <a:srgbClr val="FF0000"/>
                </a:solidFill>
              </a:rPr>
              <a:t>2</a:t>
            </a:r>
            <a:r>
              <a:rPr lang="en-US" altLang="en-US" b="0">
                <a:solidFill>
                  <a:srgbClr val="000000"/>
                </a:solidFill>
              </a:rPr>
              <a:t>s </a:t>
            </a:r>
            <a:r>
              <a:rPr lang="en-US" altLang="en-US" b="0"/>
              <a:t>                   </a:t>
            </a:r>
            <a:r>
              <a:rPr lang="en-US" altLang="en-US" b="0">
                <a:solidFill>
                  <a:srgbClr val="FF0000"/>
                </a:solidFill>
              </a:rPr>
              <a:t>2</a:t>
            </a:r>
            <a:r>
              <a:rPr lang="en-US" altLang="en-US" b="0"/>
              <a:t>      </a:t>
            </a:r>
            <a:r>
              <a:rPr lang="en-US" altLang="en-US" b="0">
                <a:solidFill>
                  <a:srgbClr val="008000"/>
                </a:solidFill>
              </a:rPr>
              <a:t> </a:t>
            </a:r>
            <a:r>
              <a:rPr lang="en-US" altLang="en-US" b="0">
                <a:solidFill>
                  <a:srgbClr val="000000"/>
                </a:solidFill>
              </a:rPr>
              <a:t>0</a:t>
            </a:r>
            <a:r>
              <a:rPr lang="en-US" altLang="en-US" b="0"/>
              <a:t>         0      </a:t>
            </a:r>
            <a:r>
              <a:rPr lang="en-US" altLang="en-US" b="0">
                <a:solidFill>
                  <a:srgbClr val="9900CC"/>
                </a:solidFill>
              </a:rPr>
              <a:t>+1/2</a:t>
            </a:r>
          </a:p>
          <a:p>
            <a:pPr eaLnBrk="1" hangingPunct="1">
              <a:buFontTx/>
              <a:buNone/>
            </a:pPr>
            <a:endParaRPr lang="en-US" altLang="en-US" b="0">
              <a:solidFill>
                <a:srgbClr val="9900CC"/>
              </a:solidFill>
            </a:endParaRPr>
          </a:p>
          <a:p>
            <a:pPr eaLnBrk="1" hangingPunct="1">
              <a:buFontTx/>
              <a:buNone/>
            </a:pPr>
            <a:r>
              <a:rPr lang="en-US" altLang="en-US" b="0">
                <a:solidFill>
                  <a:srgbClr val="FF0000"/>
                </a:solidFill>
              </a:rPr>
              <a:t>2</a:t>
            </a:r>
            <a:r>
              <a:rPr lang="en-US" altLang="en-US" b="0">
                <a:solidFill>
                  <a:srgbClr val="000000"/>
                </a:solidFill>
              </a:rPr>
              <a:t>s </a:t>
            </a:r>
            <a:r>
              <a:rPr lang="en-US" altLang="en-US" b="0"/>
              <a:t>                   </a:t>
            </a:r>
            <a:r>
              <a:rPr lang="en-US" altLang="en-US" b="0">
                <a:solidFill>
                  <a:srgbClr val="FF0000"/>
                </a:solidFill>
              </a:rPr>
              <a:t>2 </a:t>
            </a:r>
            <a:r>
              <a:rPr lang="en-US" altLang="en-US" b="0"/>
              <a:t>     </a:t>
            </a:r>
            <a:r>
              <a:rPr lang="en-US" altLang="en-US" b="0">
                <a:solidFill>
                  <a:srgbClr val="000000"/>
                </a:solidFill>
              </a:rPr>
              <a:t> 0</a:t>
            </a:r>
            <a:r>
              <a:rPr lang="en-US" altLang="en-US" b="0"/>
              <a:t>         0     </a:t>
            </a:r>
            <a:r>
              <a:rPr lang="en-US" altLang="en-US" b="0">
                <a:solidFill>
                  <a:srgbClr val="9900CC"/>
                </a:solidFill>
              </a:rPr>
              <a:t>-1/2</a:t>
            </a:r>
          </a:p>
        </p:txBody>
      </p:sp>
      <p:sp>
        <p:nvSpPr>
          <p:cNvPr id="55300" name="Rectangle 5"/>
          <p:cNvSpPr>
            <a:spLocks noChangeArrowheads="1"/>
          </p:cNvSpPr>
          <p:nvPr/>
        </p:nvSpPr>
        <p:spPr bwMode="auto">
          <a:xfrm>
            <a:off x="1676400" y="4572000"/>
            <a:ext cx="685800" cy="533400"/>
          </a:xfrm>
          <a:prstGeom prst="rect">
            <a:avLst/>
          </a:prstGeom>
          <a:solidFill>
            <a:srgbClr val="4094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301" name="Rectangle 6"/>
          <p:cNvSpPr>
            <a:spLocks noChangeArrowheads="1"/>
          </p:cNvSpPr>
          <p:nvPr/>
        </p:nvSpPr>
        <p:spPr bwMode="auto">
          <a:xfrm>
            <a:off x="1676400" y="3581400"/>
            <a:ext cx="685800" cy="533400"/>
          </a:xfrm>
          <a:prstGeom prst="rect">
            <a:avLst/>
          </a:prstGeom>
          <a:solidFill>
            <a:srgbClr val="4094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302" name="Line 7"/>
          <p:cNvSpPr>
            <a:spLocks noChangeShapeType="1"/>
          </p:cNvSpPr>
          <p:nvPr/>
        </p:nvSpPr>
        <p:spPr bwMode="auto">
          <a:xfrm flipV="1">
            <a:off x="1905000" y="3657600"/>
            <a:ext cx="0" cy="304800"/>
          </a:xfrm>
          <a:prstGeom prst="line">
            <a:avLst/>
          </a:prstGeom>
          <a:noFill/>
          <a:ln w="952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Line 8"/>
          <p:cNvSpPr>
            <a:spLocks noChangeShapeType="1"/>
          </p:cNvSpPr>
          <p:nvPr/>
        </p:nvSpPr>
        <p:spPr bwMode="auto">
          <a:xfrm>
            <a:off x="2133600" y="4648200"/>
            <a:ext cx="0" cy="304800"/>
          </a:xfrm>
          <a:prstGeom prst="line">
            <a:avLst/>
          </a:prstGeom>
          <a:noFill/>
          <a:ln w="952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4" name="Rectangle 9"/>
          <p:cNvSpPr>
            <a:spLocks noChangeArrowheads="1"/>
          </p:cNvSpPr>
          <p:nvPr/>
        </p:nvSpPr>
        <p:spPr bwMode="auto">
          <a:xfrm>
            <a:off x="1219200" y="5334000"/>
            <a:ext cx="7239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When ever possible electrons will prefer to have a positive spin. In this case this orbital will only hold 2 e- so one must be negative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80C549-49C2-46F2-B30E-64CC904B9022}" type="slidenum">
              <a:rPr lang="en-US" altLang="en-US" sz="1400" smtClean="0"/>
              <a:pPr>
                <a:spcBef>
                  <a:spcPct val="0"/>
                </a:spcBef>
                <a:buFontTx/>
                <a:buNone/>
              </a:pPr>
              <a:t>52</a:t>
            </a:fld>
            <a:endParaRPr lang="en-US" altLang="en-US" sz="1400" smtClean="0"/>
          </a:p>
        </p:txBody>
      </p:sp>
      <p:sp>
        <p:nvSpPr>
          <p:cNvPr id="56323"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Question ?</a:t>
            </a:r>
          </a:p>
        </p:txBody>
      </p:sp>
      <p:sp>
        <p:nvSpPr>
          <p:cNvPr id="56324"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en-US" sz="4400" b="0"/>
          </a:p>
          <a:p>
            <a:pPr algn="ctr" eaLnBrk="1" hangingPunct="1">
              <a:buFontTx/>
              <a:buNone/>
            </a:pPr>
            <a:r>
              <a:rPr lang="en-US" altLang="en-US" sz="4400" b="0"/>
              <a:t>What would the 4 quantum numbers be for 3p</a:t>
            </a:r>
            <a:r>
              <a:rPr lang="en-US" altLang="en-US" sz="4400" b="0" baseline="30000"/>
              <a:t>3</a:t>
            </a:r>
            <a:r>
              <a:rPr lang="en-US" altLang="en-US" sz="4400" b="0"/>
              <a:t>?</a:t>
            </a:r>
            <a:r>
              <a:rPr lang="en-US" altLang="en-US" b="0"/>
              <a:t> </a:t>
            </a:r>
          </a:p>
          <a:p>
            <a:pPr algn="ctr" eaLnBrk="1" hangingPunct="1">
              <a:buFontTx/>
              <a:buNone/>
            </a:pPr>
            <a:endParaRPr lang="en-US" altLang="en-US" b="0"/>
          </a:p>
          <a:p>
            <a:pPr algn="ctr" eaLnBrk="1" hangingPunct="1">
              <a:buFontTx/>
              <a:buNone/>
            </a:pPr>
            <a:r>
              <a:rPr lang="en-US" altLang="en-US" b="0"/>
              <a:t>Note: all electrons have positive spin We will get to why in a minute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541A1A-458A-4B47-B28E-FCA485F3C79D}" type="slidenum">
              <a:rPr lang="en-US" altLang="en-US" sz="1400" smtClean="0"/>
              <a:pPr>
                <a:spcBef>
                  <a:spcPct val="0"/>
                </a:spcBef>
                <a:buFontTx/>
                <a:buNone/>
              </a:pPr>
              <a:t>53</a:t>
            </a:fld>
            <a:endParaRPr lang="en-US" altLang="en-US" sz="1400" smtClean="0"/>
          </a:p>
        </p:txBody>
      </p:sp>
      <p:sp>
        <p:nvSpPr>
          <p:cNvPr id="57347"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Answer </a:t>
            </a:r>
          </a:p>
        </p:txBody>
      </p:sp>
      <p:sp>
        <p:nvSpPr>
          <p:cNvPr id="57348"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sz="4000" b="0" u="sng"/>
              <a:t>n        l         m</a:t>
            </a:r>
            <a:r>
              <a:rPr lang="en-US" altLang="en-US" sz="4000" b="0" u="sng" baseline="-25000"/>
              <a:t>l     </a:t>
            </a:r>
            <a:r>
              <a:rPr lang="en-US" altLang="en-US" sz="4000" b="0" u="sng"/>
              <a:t> m</a:t>
            </a:r>
            <a:r>
              <a:rPr lang="en-US" altLang="en-US" sz="4000" b="0" u="sng" baseline="-25000"/>
              <a:t>s</a:t>
            </a:r>
          </a:p>
          <a:p>
            <a:pPr algn="ctr" eaLnBrk="1" hangingPunct="1">
              <a:lnSpc>
                <a:spcPct val="90000"/>
              </a:lnSpc>
              <a:buFontTx/>
              <a:buNone/>
            </a:pPr>
            <a:endParaRPr lang="en-US" altLang="en-US" sz="4000" b="0" u="sng" baseline="-25000"/>
          </a:p>
          <a:p>
            <a:pPr eaLnBrk="1" hangingPunct="1">
              <a:lnSpc>
                <a:spcPct val="90000"/>
              </a:lnSpc>
              <a:buFontTx/>
              <a:buNone/>
            </a:pPr>
            <a:r>
              <a:rPr lang="en-US" altLang="en-US" sz="4000" b="0">
                <a:solidFill>
                  <a:srgbClr val="000000"/>
                </a:solidFill>
              </a:rPr>
              <a:t>3p</a:t>
            </a:r>
            <a:r>
              <a:rPr lang="en-US" altLang="en-US" sz="4000" b="0"/>
              <a:t>        3	1           0      +1/2*</a:t>
            </a:r>
          </a:p>
          <a:p>
            <a:pPr eaLnBrk="1" hangingPunct="1">
              <a:lnSpc>
                <a:spcPct val="90000"/>
              </a:lnSpc>
              <a:buFontTx/>
              <a:buNone/>
            </a:pPr>
            <a:endParaRPr lang="en-US" altLang="en-US" sz="4000" b="0"/>
          </a:p>
          <a:p>
            <a:pPr eaLnBrk="1" hangingPunct="1">
              <a:lnSpc>
                <a:spcPct val="90000"/>
              </a:lnSpc>
              <a:buFontTx/>
              <a:buNone/>
            </a:pPr>
            <a:r>
              <a:rPr lang="en-US" altLang="en-US" sz="4000" b="0">
                <a:solidFill>
                  <a:srgbClr val="000000"/>
                </a:solidFill>
              </a:rPr>
              <a:t>3p</a:t>
            </a:r>
            <a:r>
              <a:rPr lang="en-US" altLang="en-US" sz="4000" b="0"/>
              <a:t>       3	1           1      +1/2*</a:t>
            </a:r>
          </a:p>
          <a:p>
            <a:pPr eaLnBrk="1" hangingPunct="1">
              <a:lnSpc>
                <a:spcPct val="90000"/>
              </a:lnSpc>
              <a:buFontTx/>
              <a:buNone/>
            </a:pPr>
            <a:endParaRPr lang="en-US" altLang="en-US" sz="4000" b="0"/>
          </a:p>
          <a:p>
            <a:pPr eaLnBrk="1" hangingPunct="1">
              <a:lnSpc>
                <a:spcPct val="90000"/>
              </a:lnSpc>
              <a:buFontTx/>
              <a:buNone/>
            </a:pPr>
            <a:r>
              <a:rPr lang="en-US" altLang="en-US" sz="4000" b="0">
                <a:solidFill>
                  <a:srgbClr val="000000"/>
                </a:solidFill>
              </a:rPr>
              <a:t>3p</a:t>
            </a:r>
            <a:r>
              <a:rPr lang="en-US" altLang="en-US" sz="4000" b="0"/>
              <a:t>	    3	      1           -1      +1/2*</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C3F2B1-EE56-4E36-86C5-B6AB84B2C86E}" type="slidenum">
              <a:rPr lang="en-US" altLang="en-US" sz="1400" smtClean="0"/>
              <a:pPr>
                <a:spcBef>
                  <a:spcPct val="0"/>
                </a:spcBef>
                <a:buFontTx/>
                <a:buNone/>
              </a:pPr>
              <a:t>54</a:t>
            </a:fld>
            <a:endParaRPr lang="en-US" altLang="en-US" sz="1400" smtClean="0"/>
          </a:p>
        </p:txBody>
      </p:sp>
      <p:sp>
        <p:nvSpPr>
          <p:cNvPr id="58371" name="Rectangle 2"/>
          <p:cNvSpPr>
            <a:spLocks noGrp="1" noChangeArrowheads="1"/>
          </p:cNvSpPr>
          <p:nvPr>
            <p:ph type="title"/>
          </p:nvPr>
        </p:nvSpPr>
        <p:spPr/>
        <p:txBody>
          <a:bodyPr/>
          <a:lstStyle/>
          <a:p>
            <a:pPr eaLnBrk="1" hangingPunct="1"/>
            <a:r>
              <a:rPr lang="en-US" altLang="en-US" smtClean="0"/>
              <a:t>Homework </a:t>
            </a:r>
          </a:p>
        </p:txBody>
      </p:sp>
      <p:sp>
        <p:nvSpPr>
          <p:cNvPr id="58372" name="Rectangle 3"/>
          <p:cNvSpPr>
            <a:spLocks noGrp="1" noChangeArrowheads="1"/>
          </p:cNvSpPr>
          <p:nvPr>
            <p:ph type="body" idx="1"/>
          </p:nvPr>
        </p:nvSpPr>
        <p:spPr/>
        <p:txBody>
          <a:bodyPr/>
          <a:lstStyle/>
          <a:p>
            <a:pPr eaLnBrk="1" hangingPunct="1">
              <a:buFontTx/>
              <a:buNone/>
            </a:pPr>
            <a:r>
              <a:rPr lang="en-US" altLang="en-US" smtClean="0"/>
              <a:t>Pg 342 60, 61, 62, 64, 70</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0CD712-D071-4E89-9221-A1A9C2C671E7}" type="slidenum">
              <a:rPr lang="en-US" altLang="en-US" sz="1400" smtClean="0"/>
              <a:pPr>
                <a:spcBef>
                  <a:spcPct val="0"/>
                </a:spcBef>
                <a:buFontTx/>
                <a:buNone/>
              </a:pPr>
              <a:t>55</a:t>
            </a:fld>
            <a:endParaRPr lang="en-US" altLang="en-US" sz="1400" smtClean="0"/>
          </a:p>
        </p:txBody>
      </p:sp>
      <p:sp>
        <p:nvSpPr>
          <p:cNvPr id="59395" name="Rectangle 2"/>
          <p:cNvSpPr>
            <a:spLocks noGrp="1" noChangeArrowheads="1"/>
          </p:cNvSpPr>
          <p:nvPr>
            <p:ph type="title"/>
          </p:nvPr>
        </p:nvSpPr>
        <p:spPr/>
        <p:txBody>
          <a:bodyPr/>
          <a:lstStyle/>
          <a:p>
            <a:pPr eaLnBrk="1" hangingPunct="1"/>
            <a:r>
              <a:rPr lang="en-US" altLang="en-US" smtClean="0"/>
              <a:t>Electron configuration</a:t>
            </a:r>
          </a:p>
        </p:txBody>
      </p:sp>
      <p:sp>
        <p:nvSpPr>
          <p:cNvPr id="59396" name="Rectangle 3"/>
          <p:cNvSpPr>
            <a:spLocks noGrp="1" noChangeArrowheads="1"/>
          </p:cNvSpPr>
          <p:nvPr>
            <p:ph type="body" idx="1"/>
          </p:nvPr>
        </p:nvSpPr>
        <p:spPr/>
        <p:txBody>
          <a:bodyPr/>
          <a:lstStyle/>
          <a:p>
            <a:pPr eaLnBrk="1" hangingPunct="1"/>
            <a:r>
              <a:rPr lang="en-US" altLang="en-US" smtClean="0"/>
              <a:t>The order in which electrons are distributed to orbitals </a:t>
            </a:r>
          </a:p>
          <a:p>
            <a:pPr eaLnBrk="1" hangingPunct="1">
              <a:buFontTx/>
              <a:buNone/>
            </a:pPr>
            <a:endParaRPr lang="en-US" altLang="en-US" smtClean="0"/>
          </a:p>
          <a:p>
            <a:pPr eaLnBrk="1" hangingPunct="1"/>
            <a:r>
              <a:rPr lang="en-US" altLang="en-US" smtClean="0"/>
              <a:t>We need to have rules for how we distribute electrons. Other wise all the electrons would be in the 1s orbital because it has the lowest energy </a:t>
            </a:r>
          </a:p>
          <a:p>
            <a:pPr eaLnBrk="1" hangingPunct="1"/>
            <a:r>
              <a:rPr lang="en-US" altLang="en-US" smtClean="0"/>
              <a:t>(e- </a:t>
            </a:r>
            <a:r>
              <a:rPr lang="en-US" altLang="en-US" smtClean="0">
                <a:cs typeface="Arial" panose="020B0604020202020204" pitchFamily="34" charset="0"/>
              </a:rPr>
              <a:t>♥ ground state)</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A31011-4E57-4D5F-BD39-112B4AD574C0}" type="slidenum">
              <a:rPr lang="en-US" altLang="en-US" sz="1400" smtClean="0"/>
              <a:pPr>
                <a:spcBef>
                  <a:spcPct val="0"/>
                </a:spcBef>
                <a:buFontTx/>
                <a:buNone/>
              </a:pPr>
              <a:t>56</a:t>
            </a:fld>
            <a:endParaRPr lang="en-US" altLang="en-US" sz="1400" smtClean="0"/>
          </a:p>
        </p:txBody>
      </p:sp>
      <p:sp>
        <p:nvSpPr>
          <p:cNvPr id="60419" name="Rectangle 4"/>
          <p:cNvSpPr>
            <a:spLocks noGrp="1" noChangeArrowheads="1"/>
          </p:cNvSpPr>
          <p:nvPr>
            <p:ph type="title"/>
          </p:nvPr>
        </p:nvSpPr>
        <p:spPr/>
        <p:txBody>
          <a:bodyPr/>
          <a:lstStyle/>
          <a:p>
            <a:pPr eaLnBrk="1" hangingPunct="1"/>
            <a:r>
              <a:rPr lang="en-US" altLang="en-US" sz="4000" smtClean="0"/>
              <a:t>Rule 1:</a:t>
            </a:r>
            <a:br>
              <a:rPr lang="en-US" altLang="en-US" sz="4000" smtClean="0"/>
            </a:br>
            <a:r>
              <a:rPr lang="en-US" altLang="en-US" sz="4000" smtClean="0"/>
              <a:t>Aufbau Principle “building up”</a:t>
            </a:r>
          </a:p>
        </p:txBody>
      </p:sp>
      <p:sp>
        <p:nvSpPr>
          <p:cNvPr id="60420" name="Rectangle 5"/>
          <p:cNvSpPr>
            <a:spLocks noGrp="1" noChangeArrowheads="1"/>
          </p:cNvSpPr>
          <p:nvPr>
            <p:ph type="body" sz="half" idx="1"/>
          </p:nvPr>
        </p:nvSpPr>
        <p:spPr/>
        <p:txBody>
          <a:bodyPr/>
          <a:lstStyle/>
          <a:p>
            <a:pPr eaLnBrk="1" hangingPunct="1"/>
            <a:r>
              <a:rPr lang="en-US" altLang="en-US" sz="2800" smtClean="0"/>
              <a:t>Shells fill based on their energy level. </a:t>
            </a:r>
          </a:p>
          <a:p>
            <a:pPr eaLnBrk="1" hangingPunct="1"/>
            <a:endParaRPr lang="en-US" altLang="en-US" sz="2800" smtClean="0"/>
          </a:p>
          <a:p>
            <a:pPr eaLnBrk="1" hangingPunct="1"/>
            <a:r>
              <a:rPr lang="en-US" altLang="en-US" sz="2800" smtClean="0"/>
              <a:t>Lower energy shells fill first followed by high energy shells. </a:t>
            </a:r>
          </a:p>
          <a:p>
            <a:pPr eaLnBrk="1" hangingPunct="1"/>
            <a:endParaRPr lang="en-US" altLang="en-US" sz="2800" smtClean="0"/>
          </a:p>
          <a:p>
            <a:pPr eaLnBrk="1" hangingPunct="1"/>
            <a:endParaRPr lang="en-US" altLang="en-US" sz="2800" smtClean="0"/>
          </a:p>
        </p:txBody>
      </p:sp>
      <p:pic>
        <p:nvPicPr>
          <p:cNvPr id="60421" name="Picture 7" descr="config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752600"/>
            <a:ext cx="4267200" cy="3979863"/>
          </a:xfrm>
          <a:solidFill>
            <a:srgbClr val="CC99FF"/>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2" name="Text Box 9"/>
          <p:cNvSpPr txBox="1">
            <a:spLocks noChangeArrowheads="1"/>
          </p:cNvSpPr>
          <p:nvPr/>
        </p:nvSpPr>
        <p:spPr bwMode="auto">
          <a:xfrm>
            <a:off x="6324600" y="51816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START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7C3181-9540-4E6C-A35F-51545D3CC5F4}" type="slidenum">
              <a:rPr lang="en-US" altLang="en-US" sz="1400" smtClean="0"/>
              <a:pPr>
                <a:spcBef>
                  <a:spcPct val="0"/>
                </a:spcBef>
                <a:buFontTx/>
                <a:buNone/>
              </a:pPr>
              <a:t>57</a:t>
            </a:fld>
            <a:endParaRPr lang="en-US" altLang="en-US" sz="1400" smtClean="0"/>
          </a:p>
        </p:txBody>
      </p:sp>
      <p:pic>
        <p:nvPicPr>
          <p:cNvPr id="61443" name="Picture 4" descr="FG08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6868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Line 5"/>
          <p:cNvSpPr>
            <a:spLocks noChangeShapeType="1"/>
          </p:cNvSpPr>
          <p:nvPr/>
        </p:nvSpPr>
        <p:spPr bwMode="auto">
          <a:xfrm flipV="1">
            <a:off x="381000" y="152400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2" name="Line 6"/>
          <p:cNvSpPr>
            <a:spLocks noChangeShapeType="1"/>
          </p:cNvSpPr>
          <p:nvPr/>
        </p:nvSpPr>
        <p:spPr bwMode="auto">
          <a:xfrm>
            <a:off x="8382000" y="1600200"/>
            <a:ext cx="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Line 8"/>
          <p:cNvSpPr>
            <a:spLocks noChangeShapeType="1"/>
          </p:cNvSpPr>
          <p:nvPr/>
        </p:nvSpPr>
        <p:spPr bwMode="auto">
          <a:xfrm flipV="1">
            <a:off x="381000" y="213360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7" name="Text Box 9"/>
          <p:cNvSpPr txBox="1">
            <a:spLocks noChangeArrowheads="1"/>
          </p:cNvSpPr>
          <p:nvPr/>
        </p:nvSpPr>
        <p:spPr bwMode="auto">
          <a:xfrm>
            <a:off x="2057400" y="3886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91146" name="Text Box 10"/>
          <p:cNvSpPr txBox="1">
            <a:spLocks noChangeArrowheads="1"/>
          </p:cNvSpPr>
          <p:nvPr/>
        </p:nvSpPr>
        <p:spPr bwMode="auto">
          <a:xfrm>
            <a:off x="1066800" y="1295400"/>
            <a:ext cx="1524000" cy="5953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a:t>H: 1s</a:t>
            </a:r>
            <a:r>
              <a:rPr lang="en-US" altLang="en-US" sz="3300" baseline="30000"/>
              <a:t>1</a:t>
            </a:r>
            <a:endParaRPr lang="en-US" altLang="en-US" sz="3300"/>
          </a:p>
        </p:txBody>
      </p:sp>
      <p:sp>
        <p:nvSpPr>
          <p:cNvPr id="91147" name="Text Box 11"/>
          <p:cNvSpPr txBox="1">
            <a:spLocks noChangeArrowheads="1"/>
          </p:cNvSpPr>
          <p:nvPr/>
        </p:nvSpPr>
        <p:spPr bwMode="auto">
          <a:xfrm>
            <a:off x="6019800" y="2362200"/>
            <a:ext cx="2209800" cy="5953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a:t>He: 1s</a:t>
            </a:r>
            <a:r>
              <a:rPr lang="en-US" altLang="en-US" sz="3300" baseline="30000"/>
              <a:t>2</a:t>
            </a:r>
            <a:endParaRPr lang="en-US" altLang="en-US" sz="3300"/>
          </a:p>
        </p:txBody>
      </p:sp>
      <p:sp>
        <p:nvSpPr>
          <p:cNvPr id="91149" name="Text Box 13"/>
          <p:cNvSpPr txBox="1">
            <a:spLocks noChangeArrowheads="1"/>
          </p:cNvSpPr>
          <p:nvPr/>
        </p:nvSpPr>
        <p:spPr bwMode="auto">
          <a:xfrm>
            <a:off x="1219200" y="2895600"/>
            <a:ext cx="3048000" cy="5953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a:t>Li: 1s</a:t>
            </a:r>
            <a:r>
              <a:rPr lang="en-US" altLang="en-US" sz="3300" baseline="30000"/>
              <a:t>2</a:t>
            </a:r>
            <a:r>
              <a:rPr lang="en-US" altLang="en-US" sz="3300"/>
              <a:t> 2s</a:t>
            </a:r>
            <a:r>
              <a:rPr lang="en-US" altLang="en-US" sz="3300" baseline="30000"/>
              <a:t>1</a:t>
            </a:r>
            <a:endParaRPr lang="en-US" altLang="en-US" sz="3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11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11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1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6" grpId="0" animBg="1"/>
      <p:bldP spid="91146" grpId="1" animBg="1"/>
      <p:bldP spid="91147" grpId="0" animBg="1"/>
      <p:bldP spid="91147" grpId="1" animBg="1"/>
      <p:bldP spid="9114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458E62-F905-4198-808E-31B281F76A58}" type="slidenum">
              <a:rPr lang="en-US" altLang="en-US" sz="1400" smtClean="0"/>
              <a:pPr>
                <a:spcBef>
                  <a:spcPct val="0"/>
                </a:spcBef>
                <a:buFontTx/>
                <a:buNone/>
              </a:pPr>
              <a:t>58</a:t>
            </a:fld>
            <a:endParaRPr lang="en-US" altLang="en-US" sz="1400" smtClean="0"/>
          </a:p>
        </p:txBody>
      </p:sp>
      <p:pic>
        <p:nvPicPr>
          <p:cNvPr id="62467" name="Picture 5" descr="quantum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76962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6"/>
          <p:cNvSpPr txBox="1">
            <a:spLocks noChangeArrowheads="1"/>
          </p:cNvSpPr>
          <p:nvPr/>
        </p:nvSpPr>
        <p:spPr bwMode="auto">
          <a:xfrm>
            <a:off x="3657600" y="3429000"/>
            <a:ext cx="685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a:t>d</a:t>
            </a:r>
          </a:p>
        </p:txBody>
      </p:sp>
      <p:sp>
        <p:nvSpPr>
          <p:cNvPr id="62469" name="Text Box 7"/>
          <p:cNvSpPr txBox="1">
            <a:spLocks noChangeArrowheads="1"/>
          </p:cNvSpPr>
          <p:nvPr/>
        </p:nvSpPr>
        <p:spPr bwMode="auto">
          <a:xfrm>
            <a:off x="1524000" y="3048000"/>
            <a:ext cx="685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300"/>
              <a:t>s</a:t>
            </a:r>
          </a:p>
        </p:txBody>
      </p:sp>
      <p:sp>
        <p:nvSpPr>
          <p:cNvPr id="62470" name="Text Box 8"/>
          <p:cNvSpPr txBox="1">
            <a:spLocks noChangeArrowheads="1"/>
          </p:cNvSpPr>
          <p:nvPr/>
        </p:nvSpPr>
        <p:spPr bwMode="auto">
          <a:xfrm>
            <a:off x="6629400" y="2895600"/>
            <a:ext cx="685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300"/>
              <a:t>p</a:t>
            </a:r>
          </a:p>
        </p:txBody>
      </p:sp>
      <p:sp>
        <p:nvSpPr>
          <p:cNvPr id="62471" name="Text Box 9"/>
          <p:cNvSpPr txBox="1">
            <a:spLocks noChangeArrowheads="1"/>
          </p:cNvSpPr>
          <p:nvPr/>
        </p:nvSpPr>
        <p:spPr bwMode="auto">
          <a:xfrm>
            <a:off x="4572000" y="4876800"/>
            <a:ext cx="685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300"/>
              <a:t>f</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DA4D29-D7BB-470C-9237-38D6AB040D33}" type="slidenum">
              <a:rPr lang="en-US" altLang="en-US" sz="1400" smtClean="0"/>
              <a:pPr>
                <a:spcBef>
                  <a:spcPct val="0"/>
                </a:spcBef>
                <a:buFontTx/>
                <a:buNone/>
              </a:pPr>
              <a:t>59</a:t>
            </a:fld>
            <a:endParaRPr lang="en-US" altLang="en-US" sz="1400" smtClean="0"/>
          </a:p>
        </p:txBody>
      </p:sp>
      <p:sp>
        <p:nvSpPr>
          <p:cNvPr id="63491"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How to write EC?</a:t>
            </a:r>
          </a:p>
        </p:txBody>
      </p:sp>
      <p:sp>
        <p:nvSpPr>
          <p:cNvPr id="63492"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0"/>
              <a:t>	</a:t>
            </a:r>
          </a:p>
          <a:p>
            <a:pPr eaLnBrk="1" hangingPunct="1">
              <a:buFontTx/>
              <a:buNone/>
            </a:pPr>
            <a:endParaRPr lang="en-US" altLang="en-US" b="0"/>
          </a:p>
          <a:p>
            <a:pPr eaLnBrk="1" hangingPunct="1">
              <a:buFontTx/>
              <a:buNone/>
            </a:pPr>
            <a:endParaRPr lang="en-US" altLang="en-US" b="0"/>
          </a:p>
          <a:p>
            <a:pPr eaLnBrk="1" hangingPunct="1">
              <a:buFontTx/>
              <a:buNone/>
            </a:pPr>
            <a:endParaRPr lang="en-US" altLang="en-US" b="0"/>
          </a:p>
          <a:p>
            <a:pPr eaLnBrk="1" hangingPunct="1">
              <a:buFontTx/>
              <a:buNone/>
            </a:pPr>
            <a:r>
              <a:rPr lang="en-US" altLang="en-US" b="0"/>
              <a:t>Li    </a:t>
            </a:r>
          </a:p>
          <a:p>
            <a:pPr eaLnBrk="1" hangingPunct="1">
              <a:buFontTx/>
              <a:buNone/>
            </a:pPr>
            <a:endParaRPr lang="en-US" altLang="en-US" b="0"/>
          </a:p>
          <a:p>
            <a:pPr eaLnBrk="1" hangingPunct="1">
              <a:buFontTx/>
              <a:buNone/>
            </a:pPr>
            <a:r>
              <a:rPr lang="en-US" altLang="en-US" b="0"/>
              <a:t>            1s           2s</a:t>
            </a:r>
          </a:p>
        </p:txBody>
      </p:sp>
      <p:pic>
        <p:nvPicPr>
          <p:cNvPr id="63493" name="Picture 6" descr="Lithi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1752600" cy="17526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3494" name="Line 7"/>
          <p:cNvSpPr>
            <a:spLocks noChangeShapeType="1"/>
          </p:cNvSpPr>
          <p:nvPr/>
        </p:nvSpPr>
        <p:spPr bwMode="auto">
          <a:xfrm flipH="1">
            <a:off x="2286000" y="1752600"/>
            <a:ext cx="1143000" cy="1524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5" name="Text Box 8"/>
          <p:cNvSpPr txBox="1">
            <a:spLocks noChangeArrowheads="1"/>
          </p:cNvSpPr>
          <p:nvPr/>
        </p:nvSpPr>
        <p:spPr bwMode="auto">
          <a:xfrm>
            <a:off x="3505200" y="1600200"/>
            <a:ext cx="205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t>3 electrons</a:t>
            </a:r>
          </a:p>
        </p:txBody>
      </p:sp>
      <p:sp>
        <p:nvSpPr>
          <p:cNvPr id="63496" name="Rectangle 9"/>
          <p:cNvSpPr>
            <a:spLocks noChangeArrowheads="1"/>
          </p:cNvSpPr>
          <p:nvPr/>
        </p:nvSpPr>
        <p:spPr bwMode="auto">
          <a:xfrm>
            <a:off x="1752600" y="3810000"/>
            <a:ext cx="1066800" cy="762000"/>
          </a:xfrm>
          <a:prstGeom prst="rect">
            <a:avLst/>
          </a:prstGeom>
          <a:solidFill>
            <a:srgbClr val="4094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3497" name="Rectangle 10"/>
          <p:cNvSpPr>
            <a:spLocks noChangeArrowheads="1"/>
          </p:cNvSpPr>
          <p:nvPr/>
        </p:nvSpPr>
        <p:spPr bwMode="auto">
          <a:xfrm>
            <a:off x="3429000" y="3810000"/>
            <a:ext cx="1066800" cy="762000"/>
          </a:xfrm>
          <a:prstGeom prst="rect">
            <a:avLst/>
          </a:prstGeom>
          <a:solidFill>
            <a:srgbClr val="4094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3498" name="Line 11"/>
          <p:cNvSpPr>
            <a:spLocks noChangeShapeType="1"/>
          </p:cNvSpPr>
          <p:nvPr/>
        </p:nvSpPr>
        <p:spPr bwMode="auto">
          <a:xfrm flipV="1">
            <a:off x="2057400" y="3962400"/>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9" name="Line 12"/>
          <p:cNvSpPr>
            <a:spLocks noChangeShapeType="1"/>
          </p:cNvSpPr>
          <p:nvPr/>
        </p:nvSpPr>
        <p:spPr bwMode="auto">
          <a:xfrm>
            <a:off x="2438400" y="3962400"/>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0" name="Line 13"/>
          <p:cNvSpPr>
            <a:spLocks noChangeShapeType="1"/>
          </p:cNvSpPr>
          <p:nvPr/>
        </p:nvSpPr>
        <p:spPr bwMode="auto">
          <a:xfrm flipV="1">
            <a:off x="3810000" y="3962400"/>
            <a:ext cx="0" cy="45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1" name="AutoShape 14"/>
          <p:cNvSpPr>
            <a:spLocks/>
          </p:cNvSpPr>
          <p:nvPr/>
        </p:nvSpPr>
        <p:spPr bwMode="auto">
          <a:xfrm>
            <a:off x="4724400" y="3429000"/>
            <a:ext cx="533400" cy="2514600"/>
          </a:xfrm>
          <a:prstGeom prst="rightBrace">
            <a:avLst>
              <a:gd name="adj1" fmla="val 3928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3502" name="Text Box 15"/>
          <p:cNvSpPr txBox="1">
            <a:spLocks noChangeArrowheads="1"/>
          </p:cNvSpPr>
          <p:nvPr/>
        </p:nvSpPr>
        <p:spPr bwMode="auto">
          <a:xfrm>
            <a:off x="5486400" y="4191000"/>
            <a:ext cx="30480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500" b="0"/>
              <a:t>1s</a:t>
            </a:r>
            <a:r>
              <a:rPr lang="en-US" altLang="en-US" sz="5500" b="0" baseline="30000"/>
              <a:t>2 </a:t>
            </a:r>
            <a:r>
              <a:rPr lang="en-US" altLang="en-US" sz="5500" b="0"/>
              <a:t>2s</a:t>
            </a:r>
            <a:r>
              <a:rPr lang="en-US" altLang="en-US" sz="5500" b="0" baseline="30000"/>
              <a:t>1</a:t>
            </a:r>
            <a:endParaRPr lang="en-US" altLang="en-US" sz="5500" b="0"/>
          </a:p>
        </p:txBody>
      </p:sp>
      <p:sp>
        <p:nvSpPr>
          <p:cNvPr id="63503" name="Text Box 16"/>
          <p:cNvSpPr txBox="1">
            <a:spLocks noChangeArrowheads="1"/>
          </p:cNvSpPr>
          <p:nvPr/>
        </p:nvSpPr>
        <p:spPr bwMode="auto">
          <a:xfrm>
            <a:off x="838200" y="60960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          Orbital Diagram                                           electron configuration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289F23B-D9FB-4399-94AB-DCF305F721E5}" type="slidenum">
              <a:rPr lang="en-US" altLang="en-US" sz="1400" smtClean="0"/>
              <a:pPr>
                <a:spcBef>
                  <a:spcPct val="0"/>
                </a:spcBef>
                <a:buFontTx/>
                <a:buNone/>
              </a:pPr>
              <a:t>6</a:t>
            </a:fld>
            <a:endParaRPr lang="en-US" altLang="en-US" sz="1400" smtClean="0"/>
          </a:p>
        </p:txBody>
      </p:sp>
      <p:sp>
        <p:nvSpPr>
          <p:cNvPr id="9219" name="Rectangle 2"/>
          <p:cNvSpPr>
            <a:spLocks noGrp="1" noChangeArrowheads="1"/>
          </p:cNvSpPr>
          <p:nvPr>
            <p:ph type="title"/>
          </p:nvPr>
        </p:nvSpPr>
        <p:spPr/>
        <p:txBody>
          <a:bodyPr/>
          <a:lstStyle/>
          <a:p>
            <a:pPr eaLnBrk="1" hangingPunct="1"/>
            <a:r>
              <a:rPr lang="en-US" altLang="en-US" smtClean="0"/>
              <a:t>Relationship between </a:t>
            </a:r>
            <a:r>
              <a:rPr lang="el-GR" altLang="en-US" smtClean="0">
                <a:cs typeface="Arial" panose="020B0604020202020204" pitchFamily="34" charset="0"/>
              </a:rPr>
              <a:t>λ</a:t>
            </a:r>
            <a:r>
              <a:rPr lang="en-US" altLang="en-US" smtClean="0">
                <a:cs typeface="Arial" panose="020B0604020202020204" pitchFamily="34" charset="0"/>
              </a:rPr>
              <a:t> and </a:t>
            </a:r>
            <a:r>
              <a:rPr lang="el-GR" altLang="en-US" smtClean="0">
                <a:cs typeface="Arial" panose="020B0604020202020204" pitchFamily="34" charset="0"/>
              </a:rPr>
              <a:t>ν</a:t>
            </a:r>
          </a:p>
        </p:txBody>
      </p:sp>
      <p:sp>
        <p:nvSpPr>
          <p:cNvPr id="9220" name="Rectangle 3"/>
          <p:cNvSpPr>
            <a:spLocks noGrp="1" noChangeArrowheads="1"/>
          </p:cNvSpPr>
          <p:nvPr>
            <p:ph type="body" sz="half" idx="1"/>
          </p:nvPr>
        </p:nvSpPr>
        <p:spPr>
          <a:xfrm>
            <a:off x="457200" y="1600200"/>
            <a:ext cx="8382000" cy="3581400"/>
          </a:xfrm>
        </p:spPr>
        <p:txBody>
          <a:bodyPr/>
          <a:lstStyle/>
          <a:p>
            <a:pPr eaLnBrk="1" hangingPunct="1"/>
            <a:r>
              <a:rPr lang="en-US" altLang="en-US" sz="2800" smtClean="0"/>
              <a:t>Wavelength and frequency are inverses of each other. </a:t>
            </a:r>
          </a:p>
          <a:p>
            <a:pPr eaLnBrk="1" hangingPunct="1"/>
            <a:r>
              <a:rPr lang="el-GR" altLang="en-US" sz="3100" i="1" smtClean="0">
                <a:cs typeface="Arial" panose="020B0604020202020204" pitchFamily="34" charset="0"/>
              </a:rPr>
              <a:t>λ</a:t>
            </a:r>
            <a:r>
              <a:rPr lang="en-US" altLang="en-US" sz="3100" i="1" smtClean="0">
                <a:cs typeface="Arial" panose="020B0604020202020204" pitchFamily="34" charset="0"/>
              </a:rPr>
              <a:t>v = c</a:t>
            </a:r>
          </a:p>
          <a:p>
            <a:pPr eaLnBrk="1" hangingPunct="1"/>
            <a:r>
              <a:rPr lang="el-GR" altLang="en-US" sz="2800" i="1" smtClean="0">
                <a:cs typeface="Arial" panose="020B0604020202020204" pitchFamily="34" charset="0"/>
              </a:rPr>
              <a:t>λ</a:t>
            </a:r>
            <a:r>
              <a:rPr lang="en-US" altLang="en-US" sz="2800" smtClean="0">
                <a:cs typeface="Arial" panose="020B0604020202020204" pitchFamily="34" charset="0"/>
              </a:rPr>
              <a:t> = wavelength in meters (m)</a:t>
            </a:r>
          </a:p>
          <a:p>
            <a:pPr eaLnBrk="1" hangingPunct="1"/>
            <a:r>
              <a:rPr lang="el-GR" altLang="en-US" sz="2800" i="1" smtClean="0">
                <a:cs typeface="Arial" panose="020B0604020202020204" pitchFamily="34" charset="0"/>
              </a:rPr>
              <a:t>ν</a:t>
            </a:r>
            <a:r>
              <a:rPr lang="en-US" altLang="en-US" sz="2800" i="1" smtClean="0">
                <a:cs typeface="Arial" panose="020B0604020202020204" pitchFamily="34" charset="0"/>
              </a:rPr>
              <a:t> </a:t>
            </a:r>
            <a:r>
              <a:rPr lang="en-US" altLang="en-US" sz="2800" smtClean="0">
                <a:cs typeface="Arial" panose="020B0604020202020204" pitchFamily="34" charset="0"/>
              </a:rPr>
              <a:t>= </a:t>
            </a:r>
            <a:r>
              <a:rPr lang="en-US" altLang="en-US" sz="2600" smtClean="0">
                <a:cs typeface="Arial" panose="020B0604020202020204" pitchFamily="34" charset="0"/>
              </a:rPr>
              <a:t>frequency in cycles per second (1/s or s</a:t>
            </a:r>
            <a:r>
              <a:rPr lang="en-US" altLang="en-US" sz="2600" baseline="30000" smtClean="0">
                <a:cs typeface="Arial" panose="020B0604020202020204" pitchFamily="34" charset="0"/>
              </a:rPr>
              <a:t>-1 </a:t>
            </a:r>
            <a:r>
              <a:rPr lang="en-US" altLang="en-US" sz="2600" smtClean="0">
                <a:cs typeface="Arial" panose="020B0604020202020204" pitchFamily="34" charset="0"/>
              </a:rPr>
              <a:t>or Hertz)</a:t>
            </a:r>
          </a:p>
          <a:p>
            <a:pPr eaLnBrk="1" hangingPunct="1"/>
            <a:r>
              <a:rPr lang="en-US" altLang="en-US" sz="2600" i="1" smtClean="0">
                <a:cs typeface="Arial" panose="020B0604020202020204" pitchFamily="34" charset="0"/>
              </a:rPr>
              <a:t>c</a:t>
            </a:r>
            <a:r>
              <a:rPr lang="en-US" altLang="en-US" sz="2600" smtClean="0">
                <a:cs typeface="Arial" panose="020B0604020202020204" pitchFamily="34" charset="0"/>
              </a:rPr>
              <a:t> = speed of light 3.0 x 10</a:t>
            </a:r>
            <a:r>
              <a:rPr lang="en-US" altLang="en-US" sz="2600" baseline="30000" smtClean="0">
                <a:cs typeface="Arial" panose="020B0604020202020204" pitchFamily="34" charset="0"/>
              </a:rPr>
              <a:t>8</a:t>
            </a:r>
            <a:r>
              <a:rPr lang="en-US" altLang="en-US" sz="2600" smtClean="0">
                <a:cs typeface="Arial" panose="020B0604020202020204" pitchFamily="34" charset="0"/>
              </a:rPr>
              <a:t> m/s</a:t>
            </a:r>
          </a:p>
          <a:p>
            <a:pPr eaLnBrk="1" hangingPunct="1"/>
            <a:endParaRPr lang="en-US" altLang="en-US" sz="2600" smtClean="0">
              <a:cs typeface="Arial" panose="020B0604020202020204" pitchFamily="34" charset="0"/>
            </a:endParaRPr>
          </a:p>
        </p:txBody>
      </p:sp>
      <p:pic>
        <p:nvPicPr>
          <p:cNvPr id="9221" name="Picture 4" descr="FG05_07-02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715000"/>
            <a:ext cx="8524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BC3FEB-004F-4379-BF0E-F2254152B056}" type="slidenum">
              <a:rPr lang="en-US" altLang="en-US" sz="1400" smtClean="0"/>
              <a:pPr>
                <a:spcBef>
                  <a:spcPct val="0"/>
                </a:spcBef>
                <a:buFontTx/>
                <a:buNone/>
              </a:pPr>
              <a:t>60</a:t>
            </a:fld>
            <a:endParaRPr lang="en-US" altLang="en-US" sz="1400" smtClean="0"/>
          </a:p>
        </p:txBody>
      </p:sp>
      <p:sp>
        <p:nvSpPr>
          <p:cNvPr id="64515"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Question ?</a:t>
            </a:r>
          </a:p>
        </p:txBody>
      </p:sp>
      <p:sp>
        <p:nvSpPr>
          <p:cNvPr id="64516"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en-US" sz="4400" b="0"/>
              <a:t>What is the electron configuration for Carbon?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021617-467C-4767-A967-0628E3563A10}" type="slidenum">
              <a:rPr lang="en-US" altLang="en-US" sz="1400" smtClean="0"/>
              <a:pPr>
                <a:spcBef>
                  <a:spcPct val="0"/>
                </a:spcBef>
                <a:buFontTx/>
                <a:buNone/>
              </a:pPr>
              <a:t>61</a:t>
            </a:fld>
            <a:endParaRPr lang="en-US" altLang="en-US" sz="1400" smtClean="0"/>
          </a:p>
        </p:txBody>
      </p:sp>
      <p:sp>
        <p:nvSpPr>
          <p:cNvPr id="65539"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Answer  </a:t>
            </a:r>
          </a:p>
        </p:txBody>
      </p:sp>
      <p:sp>
        <p:nvSpPr>
          <p:cNvPr id="65540" name="Rectangle 5"/>
          <p:cNvSpPr>
            <a:spLocks noChangeArrowheads="1"/>
          </p:cNvSpPr>
          <p:nvPr/>
        </p:nvSpPr>
        <p:spPr bwMode="auto">
          <a:xfrm>
            <a:off x="457200" y="1676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b="0"/>
          </a:p>
          <a:p>
            <a:pPr eaLnBrk="1" hangingPunct="1">
              <a:buFontTx/>
              <a:buNone/>
            </a:pPr>
            <a:endParaRPr lang="en-US" altLang="en-US" b="0"/>
          </a:p>
          <a:p>
            <a:pPr eaLnBrk="1" hangingPunct="1">
              <a:buFontTx/>
              <a:buNone/>
            </a:pPr>
            <a:endParaRPr lang="en-US" altLang="en-US" b="0"/>
          </a:p>
          <a:p>
            <a:pPr eaLnBrk="1" hangingPunct="1">
              <a:buFontTx/>
              <a:buNone/>
            </a:pPr>
            <a:endParaRPr lang="en-US" altLang="en-US" b="0"/>
          </a:p>
          <a:p>
            <a:pPr eaLnBrk="1" hangingPunct="1">
              <a:buFontTx/>
              <a:buNone/>
            </a:pPr>
            <a:r>
              <a:rPr lang="en-US" altLang="en-US" b="0"/>
              <a:t> C  </a:t>
            </a:r>
          </a:p>
        </p:txBody>
      </p:sp>
      <p:pic>
        <p:nvPicPr>
          <p:cNvPr id="65541" name="Picture 6" descr="car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Line 7"/>
          <p:cNvSpPr>
            <a:spLocks noChangeShapeType="1"/>
          </p:cNvSpPr>
          <p:nvPr/>
        </p:nvSpPr>
        <p:spPr bwMode="auto">
          <a:xfrm flipH="1">
            <a:off x="2286000" y="1828800"/>
            <a:ext cx="990600" cy="1524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3" name="Text Box 8"/>
          <p:cNvSpPr txBox="1">
            <a:spLocks noChangeArrowheads="1"/>
          </p:cNvSpPr>
          <p:nvPr/>
        </p:nvSpPr>
        <p:spPr bwMode="auto">
          <a:xfrm>
            <a:off x="3429000" y="1752600"/>
            <a:ext cx="1981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a:t>Carbon has 6 electrons</a:t>
            </a:r>
            <a:r>
              <a:rPr lang="en-US" altLang="en-US" sz="1800" b="0"/>
              <a:t> </a:t>
            </a:r>
          </a:p>
          <a:p>
            <a:pPr eaLnBrk="1" hangingPunct="1">
              <a:spcBef>
                <a:spcPct val="50000"/>
              </a:spcBef>
              <a:buFontTx/>
              <a:buNone/>
            </a:pPr>
            <a:endParaRPr lang="en-US" altLang="en-US" sz="1800" b="0"/>
          </a:p>
        </p:txBody>
      </p:sp>
      <p:sp>
        <p:nvSpPr>
          <p:cNvPr id="65544" name="Rectangle 9"/>
          <p:cNvSpPr>
            <a:spLocks noChangeArrowheads="1"/>
          </p:cNvSpPr>
          <p:nvPr/>
        </p:nvSpPr>
        <p:spPr bwMode="auto">
          <a:xfrm>
            <a:off x="1752600" y="3810000"/>
            <a:ext cx="1066800" cy="762000"/>
          </a:xfrm>
          <a:prstGeom prst="rect">
            <a:avLst/>
          </a:prstGeom>
          <a:solidFill>
            <a:srgbClr val="4094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5545" name="Rectangle 10"/>
          <p:cNvSpPr>
            <a:spLocks noChangeArrowheads="1"/>
          </p:cNvSpPr>
          <p:nvPr/>
        </p:nvSpPr>
        <p:spPr bwMode="auto">
          <a:xfrm>
            <a:off x="3276600" y="3810000"/>
            <a:ext cx="1066800" cy="762000"/>
          </a:xfrm>
          <a:prstGeom prst="rect">
            <a:avLst/>
          </a:prstGeom>
          <a:solidFill>
            <a:srgbClr val="4094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5546" name="Rectangle 11"/>
          <p:cNvSpPr>
            <a:spLocks noChangeArrowheads="1"/>
          </p:cNvSpPr>
          <p:nvPr/>
        </p:nvSpPr>
        <p:spPr bwMode="auto">
          <a:xfrm>
            <a:off x="4876800" y="3810000"/>
            <a:ext cx="2286000" cy="762000"/>
          </a:xfrm>
          <a:prstGeom prst="rect">
            <a:avLst/>
          </a:prstGeom>
          <a:solidFill>
            <a:srgbClr val="4094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5547" name="Line 12"/>
          <p:cNvSpPr>
            <a:spLocks noChangeShapeType="1"/>
          </p:cNvSpPr>
          <p:nvPr/>
        </p:nvSpPr>
        <p:spPr bwMode="auto">
          <a:xfrm>
            <a:off x="5562600" y="3810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8" name="Line 13"/>
          <p:cNvSpPr>
            <a:spLocks noChangeShapeType="1"/>
          </p:cNvSpPr>
          <p:nvPr/>
        </p:nvSpPr>
        <p:spPr bwMode="auto">
          <a:xfrm>
            <a:off x="6324600" y="3810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9" name="Line 14"/>
          <p:cNvSpPr>
            <a:spLocks noChangeShapeType="1"/>
          </p:cNvSpPr>
          <p:nvPr/>
        </p:nvSpPr>
        <p:spPr bwMode="auto">
          <a:xfrm flipV="1">
            <a:off x="2057400" y="3886200"/>
            <a:ext cx="0" cy="533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0" name="Line 15"/>
          <p:cNvSpPr>
            <a:spLocks noChangeShapeType="1"/>
          </p:cNvSpPr>
          <p:nvPr/>
        </p:nvSpPr>
        <p:spPr bwMode="auto">
          <a:xfrm>
            <a:off x="2438400" y="3886200"/>
            <a:ext cx="0" cy="533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1" name="Line 16"/>
          <p:cNvSpPr>
            <a:spLocks noChangeShapeType="1"/>
          </p:cNvSpPr>
          <p:nvPr/>
        </p:nvSpPr>
        <p:spPr bwMode="auto">
          <a:xfrm flipV="1">
            <a:off x="3581400" y="3962400"/>
            <a:ext cx="0" cy="45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2" name="Line 17"/>
          <p:cNvSpPr>
            <a:spLocks noChangeShapeType="1"/>
          </p:cNvSpPr>
          <p:nvPr/>
        </p:nvSpPr>
        <p:spPr bwMode="auto">
          <a:xfrm>
            <a:off x="3962400" y="3962400"/>
            <a:ext cx="0" cy="45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3" name="Line 18"/>
          <p:cNvSpPr>
            <a:spLocks noChangeShapeType="1"/>
          </p:cNvSpPr>
          <p:nvPr/>
        </p:nvSpPr>
        <p:spPr bwMode="auto">
          <a:xfrm flipV="1">
            <a:off x="5105400" y="3962400"/>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4" name="Line 19"/>
          <p:cNvSpPr>
            <a:spLocks noChangeShapeType="1"/>
          </p:cNvSpPr>
          <p:nvPr/>
        </p:nvSpPr>
        <p:spPr bwMode="auto">
          <a:xfrm flipV="1">
            <a:off x="5791200" y="3886200"/>
            <a:ext cx="0" cy="533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5" name="Text Box 20"/>
          <p:cNvSpPr txBox="1">
            <a:spLocks noChangeArrowheads="1"/>
          </p:cNvSpPr>
          <p:nvPr/>
        </p:nvSpPr>
        <p:spPr bwMode="auto">
          <a:xfrm>
            <a:off x="1676400" y="4800600"/>
            <a:ext cx="5638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b="0"/>
              <a:t>1s</a:t>
            </a:r>
            <a:r>
              <a:rPr lang="en-US" altLang="en-US" sz="3300" b="0" baseline="30000"/>
              <a:t>2</a:t>
            </a:r>
            <a:r>
              <a:rPr lang="en-US" altLang="en-US" sz="3300" b="0"/>
              <a:t>         2s</a:t>
            </a:r>
            <a:r>
              <a:rPr lang="en-US" altLang="en-US" sz="3300" b="0" baseline="30000"/>
              <a:t>2</a:t>
            </a:r>
            <a:r>
              <a:rPr lang="en-US" altLang="en-US" sz="3300" b="0"/>
              <a:t>              2p</a:t>
            </a:r>
            <a:r>
              <a:rPr lang="en-US" altLang="en-US" sz="3300" b="0" baseline="30000"/>
              <a:t>2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20FB43-47DB-4687-B51C-579A56B66B3E}" type="slidenum">
              <a:rPr lang="en-US" altLang="en-US" sz="1400" smtClean="0"/>
              <a:pPr>
                <a:spcBef>
                  <a:spcPct val="0"/>
                </a:spcBef>
                <a:buFontTx/>
                <a:buNone/>
              </a:pPr>
              <a:t>62</a:t>
            </a:fld>
            <a:endParaRPr lang="en-US" altLang="en-US" sz="1400" smtClean="0"/>
          </a:p>
        </p:txBody>
      </p:sp>
      <p:sp>
        <p:nvSpPr>
          <p:cNvPr id="66563" name="Rectangle 5"/>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a:solidFill>
                  <a:schemeClr val="tx2"/>
                </a:solidFill>
              </a:rPr>
              <a:t>Hund’s Rule: “</a:t>
            </a:r>
            <a:r>
              <a:rPr lang="en-US" altLang="en-US" sz="3600" b="0">
                <a:solidFill>
                  <a:schemeClr val="tx2"/>
                </a:solidFill>
              </a:rPr>
              <a:t>the grocery line rule”</a:t>
            </a:r>
          </a:p>
        </p:txBody>
      </p:sp>
      <p:sp>
        <p:nvSpPr>
          <p:cNvPr id="66564" name="Rectangle 6"/>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0"/>
              <a:t>Electrons are distributed among the orbitals or a sub shell in a  way that gives the maximum number of unpaired electrons.</a:t>
            </a:r>
          </a:p>
          <a:p>
            <a:pPr eaLnBrk="1" hangingPunct="1">
              <a:buFontTx/>
              <a:buNone/>
            </a:pPr>
            <a:r>
              <a:rPr lang="en-US" altLang="en-US" b="0"/>
              <a:t> </a:t>
            </a:r>
          </a:p>
          <a:p>
            <a:pPr eaLnBrk="1" hangingPunct="1"/>
            <a:endParaRPr lang="en-US" altLang="en-US" b="0"/>
          </a:p>
          <a:p>
            <a:pPr eaLnBrk="1" hangingPunct="1"/>
            <a:endParaRPr lang="en-US" altLang="en-US" b="0"/>
          </a:p>
        </p:txBody>
      </p:sp>
      <p:sp>
        <p:nvSpPr>
          <p:cNvPr id="66565" name="Rectangle 7"/>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b="0">
              <a:solidFill>
                <a:schemeClr val="tx2"/>
              </a:solidFill>
            </a:endParaRPr>
          </a:p>
        </p:txBody>
      </p:sp>
      <p:sp>
        <p:nvSpPr>
          <p:cNvPr id="66566" name="Rectangle 8"/>
          <p:cNvSpPr>
            <a:spLocks noChangeArrowheads="1"/>
          </p:cNvSpPr>
          <p:nvPr/>
        </p:nvSpPr>
        <p:spPr bwMode="auto">
          <a:xfrm>
            <a:off x="457200" y="1676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b="0"/>
          </a:p>
          <a:p>
            <a:pPr eaLnBrk="1" hangingPunct="1">
              <a:buFontTx/>
              <a:buNone/>
            </a:pPr>
            <a:endParaRPr lang="en-US" altLang="en-US" b="0"/>
          </a:p>
          <a:p>
            <a:pPr eaLnBrk="1" hangingPunct="1">
              <a:buFontTx/>
              <a:buNone/>
            </a:pPr>
            <a:endParaRPr lang="en-US" altLang="en-US" b="0"/>
          </a:p>
          <a:p>
            <a:pPr eaLnBrk="1" hangingPunct="1">
              <a:buFontTx/>
              <a:buNone/>
            </a:pPr>
            <a:endParaRPr lang="en-US" altLang="en-US" b="0"/>
          </a:p>
          <a:p>
            <a:pPr eaLnBrk="1" hangingPunct="1">
              <a:buFontTx/>
              <a:buNone/>
            </a:pPr>
            <a:r>
              <a:rPr lang="en-US" altLang="en-US" b="0"/>
              <a:t> C  </a:t>
            </a:r>
          </a:p>
        </p:txBody>
      </p:sp>
      <p:sp>
        <p:nvSpPr>
          <p:cNvPr id="66567" name="Rectangle 9"/>
          <p:cNvSpPr>
            <a:spLocks noChangeArrowheads="1"/>
          </p:cNvSpPr>
          <p:nvPr/>
        </p:nvSpPr>
        <p:spPr bwMode="auto">
          <a:xfrm>
            <a:off x="1752600" y="3810000"/>
            <a:ext cx="1066800" cy="762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6568" name="Rectangle 10"/>
          <p:cNvSpPr>
            <a:spLocks noChangeArrowheads="1"/>
          </p:cNvSpPr>
          <p:nvPr/>
        </p:nvSpPr>
        <p:spPr bwMode="auto">
          <a:xfrm>
            <a:off x="3276600" y="3810000"/>
            <a:ext cx="1066800" cy="762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6569" name="Rectangle 11"/>
          <p:cNvSpPr>
            <a:spLocks noChangeArrowheads="1"/>
          </p:cNvSpPr>
          <p:nvPr/>
        </p:nvSpPr>
        <p:spPr bwMode="auto">
          <a:xfrm>
            <a:off x="4953000" y="3810000"/>
            <a:ext cx="2286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6570" name="Line 12"/>
          <p:cNvSpPr>
            <a:spLocks noChangeShapeType="1"/>
          </p:cNvSpPr>
          <p:nvPr/>
        </p:nvSpPr>
        <p:spPr bwMode="auto">
          <a:xfrm>
            <a:off x="5562600" y="3810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1" name="Line 13"/>
          <p:cNvSpPr>
            <a:spLocks noChangeShapeType="1"/>
          </p:cNvSpPr>
          <p:nvPr/>
        </p:nvSpPr>
        <p:spPr bwMode="auto">
          <a:xfrm>
            <a:off x="6324600" y="3810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2" name="Line 14"/>
          <p:cNvSpPr>
            <a:spLocks noChangeShapeType="1"/>
          </p:cNvSpPr>
          <p:nvPr/>
        </p:nvSpPr>
        <p:spPr bwMode="auto">
          <a:xfrm flipV="1">
            <a:off x="2057400" y="3886200"/>
            <a:ext cx="0" cy="533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3" name="Line 15"/>
          <p:cNvSpPr>
            <a:spLocks noChangeShapeType="1"/>
          </p:cNvSpPr>
          <p:nvPr/>
        </p:nvSpPr>
        <p:spPr bwMode="auto">
          <a:xfrm>
            <a:off x="2438400" y="3886200"/>
            <a:ext cx="0" cy="533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Line 16"/>
          <p:cNvSpPr>
            <a:spLocks noChangeShapeType="1"/>
          </p:cNvSpPr>
          <p:nvPr/>
        </p:nvSpPr>
        <p:spPr bwMode="auto">
          <a:xfrm flipV="1">
            <a:off x="3581400" y="3962400"/>
            <a:ext cx="0" cy="45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Line 17"/>
          <p:cNvSpPr>
            <a:spLocks noChangeShapeType="1"/>
          </p:cNvSpPr>
          <p:nvPr/>
        </p:nvSpPr>
        <p:spPr bwMode="auto">
          <a:xfrm>
            <a:off x="3962400" y="3962400"/>
            <a:ext cx="0" cy="45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6" name="Line 18"/>
          <p:cNvSpPr>
            <a:spLocks noChangeShapeType="1"/>
          </p:cNvSpPr>
          <p:nvPr/>
        </p:nvSpPr>
        <p:spPr bwMode="auto">
          <a:xfrm flipV="1">
            <a:off x="5105400" y="3962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7" name="Line 19"/>
          <p:cNvSpPr>
            <a:spLocks noChangeShapeType="1"/>
          </p:cNvSpPr>
          <p:nvPr/>
        </p:nvSpPr>
        <p:spPr bwMode="auto">
          <a:xfrm flipV="1">
            <a:off x="5791200" y="3886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8" name="Text Box 20"/>
          <p:cNvSpPr txBox="1">
            <a:spLocks noChangeArrowheads="1"/>
          </p:cNvSpPr>
          <p:nvPr/>
        </p:nvSpPr>
        <p:spPr bwMode="auto">
          <a:xfrm>
            <a:off x="1600200" y="4800600"/>
            <a:ext cx="60960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b="0">
                <a:solidFill>
                  <a:srgbClr val="FF0000"/>
                </a:solidFill>
              </a:rPr>
              <a:t>1s</a:t>
            </a:r>
            <a:r>
              <a:rPr lang="en-US" altLang="en-US" sz="3300" b="0" baseline="30000">
                <a:solidFill>
                  <a:srgbClr val="FF0000"/>
                </a:solidFill>
              </a:rPr>
              <a:t>2</a:t>
            </a:r>
            <a:r>
              <a:rPr lang="en-US" altLang="en-US" sz="3300" b="0"/>
              <a:t>         </a:t>
            </a:r>
            <a:r>
              <a:rPr lang="en-US" altLang="en-US" sz="3300" b="0">
                <a:solidFill>
                  <a:srgbClr val="FFFF00"/>
                </a:solidFill>
              </a:rPr>
              <a:t>2s</a:t>
            </a:r>
            <a:r>
              <a:rPr lang="en-US" altLang="en-US" sz="3300" b="0" baseline="30000">
                <a:solidFill>
                  <a:srgbClr val="FFFF00"/>
                </a:solidFill>
              </a:rPr>
              <a:t>2</a:t>
            </a:r>
            <a:r>
              <a:rPr lang="en-US" altLang="en-US" sz="3300" b="0">
                <a:solidFill>
                  <a:srgbClr val="008000"/>
                </a:solidFill>
              </a:rPr>
              <a:t> </a:t>
            </a:r>
            <a:r>
              <a:rPr lang="en-US" altLang="en-US" sz="3300" b="0"/>
              <a:t>             </a:t>
            </a:r>
            <a:r>
              <a:rPr lang="en-US" altLang="en-US" sz="3300" b="0">
                <a:solidFill>
                  <a:srgbClr val="000000"/>
                </a:solidFill>
              </a:rPr>
              <a:t>2p</a:t>
            </a:r>
            <a:r>
              <a:rPr lang="en-US" altLang="en-US" sz="3300" b="0" baseline="30000">
                <a:solidFill>
                  <a:srgbClr val="000000"/>
                </a:solidFill>
              </a:rPr>
              <a:t>2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C214E8-D814-4CA6-9093-E9900CDC6AB1}" type="slidenum">
              <a:rPr lang="en-US" altLang="en-US" sz="1400" smtClean="0"/>
              <a:pPr>
                <a:spcBef>
                  <a:spcPct val="0"/>
                </a:spcBef>
                <a:buFontTx/>
                <a:buNone/>
              </a:pPr>
              <a:t>63</a:t>
            </a:fld>
            <a:endParaRPr lang="en-US" altLang="en-US" sz="1400" smtClean="0"/>
          </a:p>
        </p:txBody>
      </p:sp>
      <p:sp>
        <p:nvSpPr>
          <p:cNvPr id="67587" name="Rectangle 2"/>
          <p:cNvSpPr>
            <a:spLocks noGrp="1" noChangeArrowheads="1"/>
          </p:cNvSpPr>
          <p:nvPr>
            <p:ph type="title"/>
          </p:nvPr>
        </p:nvSpPr>
        <p:spPr/>
        <p:txBody>
          <a:bodyPr/>
          <a:lstStyle/>
          <a:p>
            <a:pPr eaLnBrk="1" hangingPunct="1"/>
            <a:r>
              <a:rPr lang="en-US" altLang="en-US" smtClean="0"/>
              <a:t>Question </a:t>
            </a:r>
          </a:p>
        </p:txBody>
      </p:sp>
      <p:sp>
        <p:nvSpPr>
          <p:cNvPr id="67588" name="Rectangle 3"/>
          <p:cNvSpPr>
            <a:spLocks noGrp="1" noChangeArrowheads="1"/>
          </p:cNvSpPr>
          <p:nvPr>
            <p:ph type="body" idx="1"/>
          </p:nvPr>
        </p:nvSpPr>
        <p:spPr/>
        <p:txBody>
          <a:bodyPr/>
          <a:lstStyle/>
          <a:p>
            <a:pPr eaLnBrk="1" hangingPunct="1"/>
            <a:r>
              <a:rPr lang="en-US" altLang="en-US" smtClean="0"/>
              <a:t>Write the orbital diagrams and electron configurations for the electron configurations of each element.</a:t>
            </a:r>
          </a:p>
          <a:p>
            <a:pPr eaLnBrk="1" hangingPunct="1"/>
            <a:endParaRPr lang="en-US" altLang="en-US" smtClean="0"/>
          </a:p>
          <a:p>
            <a:pPr eaLnBrk="1" hangingPunct="1"/>
            <a:r>
              <a:rPr lang="en-US" altLang="en-US" smtClean="0"/>
              <a:t>Nitrogen </a:t>
            </a:r>
          </a:p>
          <a:p>
            <a:pPr eaLnBrk="1" hangingPunct="1"/>
            <a:r>
              <a:rPr lang="en-US" altLang="en-US" smtClean="0"/>
              <a:t>Oxygen </a:t>
            </a:r>
          </a:p>
          <a:p>
            <a:pPr eaLnBrk="1" hangingPunct="1"/>
            <a:r>
              <a:rPr lang="en-US" altLang="en-US" smtClean="0"/>
              <a:t>Fluorine</a:t>
            </a:r>
          </a:p>
          <a:p>
            <a:pPr eaLnBrk="1" hangingPunct="1"/>
            <a:r>
              <a:rPr lang="en-US" altLang="en-US" smtClean="0"/>
              <a:t>Potassium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B85953-4923-4FB9-81BB-FAD8EA290993}" type="slidenum">
              <a:rPr lang="en-US" altLang="en-US" sz="1400" smtClean="0"/>
              <a:pPr>
                <a:spcBef>
                  <a:spcPct val="0"/>
                </a:spcBef>
                <a:buFontTx/>
                <a:buNone/>
              </a:pPr>
              <a:t>64</a:t>
            </a:fld>
            <a:endParaRPr lang="en-US" altLang="en-US" sz="1400" smtClean="0"/>
          </a:p>
        </p:txBody>
      </p:sp>
      <p:sp>
        <p:nvSpPr>
          <p:cNvPr id="68611" name="Rectangle 2"/>
          <p:cNvSpPr>
            <a:spLocks noGrp="1" noChangeArrowheads="1"/>
          </p:cNvSpPr>
          <p:nvPr>
            <p:ph type="title"/>
          </p:nvPr>
        </p:nvSpPr>
        <p:spPr/>
        <p:txBody>
          <a:bodyPr/>
          <a:lstStyle/>
          <a:p>
            <a:pPr eaLnBrk="1" hangingPunct="1"/>
            <a:r>
              <a:rPr lang="en-US" altLang="en-US" smtClean="0"/>
              <a:t>Answer</a:t>
            </a:r>
          </a:p>
        </p:txBody>
      </p:sp>
      <p:pic>
        <p:nvPicPr>
          <p:cNvPr id="68612" name="Picture 6" descr="fig07_2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600200"/>
            <a:ext cx="7953375" cy="441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B2EEFC-D805-4F0A-8E0A-7AD50AA3BFFB}" type="slidenum">
              <a:rPr lang="en-US" altLang="en-US" sz="1400" smtClean="0"/>
              <a:pPr>
                <a:spcBef>
                  <a:spcPct val="0"/>
                </a:spcBef>
                <a:buFontTx/>
                <a:buNone/>
              </a:pPr>
              <a:t>65</a:t>
            </a:fld>
            <a:endParaRPr lang="en-US" altLang="en-US" sz="1400" smtClean="0"/>
          </a:p>
        </p:txBody>
      </p:sp>
      <p:sp>
        <p:nvSpPr>
          <p:cNvPr id="69635" name="Rectangle 2"/>
          <p:cNvSpPr>
            <a:spLocks noGrp="1" noChangeArrowheads="1"/>
          </p:cNvSpPr>
          <p:nvPr>
            <p:ph type="title"/>
          </p:nvPr>
        </p:nvSpPr>
        <p:spPr/>
        <p:txBody>
          <a:bodyPr/>
          <a:lstStyle/>
          <a:p>
            <a:pPr eaLnBrk="1" hangingPunct="1"/>
            <a:r>
              <a:rPr lang="en-US" altLang="en-US" smtClean="0"/>
              <a:t>A note on vocabulary </a:t>
            </a:r>
          </a:p>
        </p:txBody>
      </p:sp>
      <p:sp>
        <p:nvSpPr>
          <p:cNvPr id="69636" name="Rectangle 3"/>
          <p:cNvSpPr>
            <a:spLocks noGrp="1" noChangeArrowheads="1"/>
          </p:cNvSpPr>
          <p:nvPr>
            <p:ph type="body" idx="1"/>
          </p:nvPr>
        </p:nvSpPr>
        <p:spPr/>
        <p:txBody>
          <a:bodyPr/>
          <a:lstStyle/>
          <a:p>
            <a:pPr eaLnBrk="1" hangingPunct="1"/>
            <a:r>
              <a:rPr lang="en-US" altLang="en-US" u="sng" smtClean="0"/>
              <a:t>Diamagnetic:</a:t>
            </a:r>
            <a:r>
              <a:rPr lang="en-US" altLang="en-US" smtClean="0"/>
              <a:t>  all electrons are spin paired</a:t>
            </a:r>
            <a:r>
              <a:rPr lang="en-US" altLang="en-US" u="sng" smtClean="0"/>
              <a:t> </a:t>
            </a:r>
            <a:endParaRPr lang="en-US" altLang="en-US" smtClean="0"/>
          </a:p>
          <a:p>
            <a:pPr eaLnBrk="1" hangingPunct="1"/>
            <a:endParaRPr lang="en-US" altLang="en-US" smtClean="0"/>
          </a:p>
          <a:p>
            <a:pPr eaLnBrk="1" hangingPunct="1"/>
            <a:endParaRPr lang="en-US" altLang="en-US" smtClean="0"/>
          </a:p>
          <a:p>
            <a:pPr eaLnBrk="1" hangingPunct="1"/>
            <a:r>
              <a:rPr lang="en-US" altLang="en-US" u="sng" smtClean="0"/>
              <a:t>Paramagnetic: </a:t>
            </a:r>
            <a:r>
              <a:rPr lang="en-US" altLang="en-US" smtClean="0"/>
              <a:t>not all electrons are spin paired </a:t>
            </a:r>
          </a:p>
          <a:p>
            <a:pPr eaLnBrk="1" hangingPunct="1">
              <a:buFontTx/>
              <a:buNone/>
            </a:pPr>
            <a:endParaRPr lang="en-US" altLang="en-US" smtClean="0"/>
          </a:p>
          <a:p>
            <a:pPr eaLnBrk="1" hangingPunct="1">
              <a:buFontTx/>
              <a:buNone/>
            </a:pPr>
            <a:endParaRPr lang="en-US" altLang="en-US" u="sng" smtClean="0"/>
          </a:p>
        </p:txBody>
      </p:sp>
      <p:sp>
        <p:nvSpPr>
          <p:cNvPr id="69637" name="Rectangle 4"/>
          <p:cNvSpPr>
            <a:spLocks noChangeArrowheads="1"/>
          </p:cNvSpPr>
          <p:nvPr/>
        </p:nvSpPr>
        <p:spPr bwMode="auto">
          <a:xfrm>
            <a:off x="2057400" y="2362200"/>
            <a:ext cx="1066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9638" name="Line 5"/>
          <p:cNvSpPr>
            <a:spLocks noChangeShapeType="1"/>
          </p:cNvSpPr>
          <p:nvPr/>
        </p:nvSpPr>
        <p:spPr bwMode="auto">
          <a:xfrm flipV="1">
            <a:off x="2362200" y="2438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Line 6"/>
          <p:cNvSpPr>
            <a:spLocks noChangeShapeType="1"/>
          </p:cNvSpPr>
          <p:nvPr/>
        </p:nvSpPr>
        <p:spPr bwMode="auto">
          <a:xfrm>
            <a:off x="2743200" y="2514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0" name="Rectangle 7"/>
          <p:cNvSpPr>
            <a:spLocks noChangeArrowheads="1"/>
          </p:cNvSpPr>
          <p:nvPr/>
        </p:nvSpPr>
        <p:spPr bwMode="auto">
          <a:xfrm>
            <a:off x="2286000" y="4495800"/>
            <a:ext cx="1066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9641" name="Line 8"/>
          <p:cNvSpPr>
            <a:spLocks noChangeShapeType="1"/>
          </p:cNvSpPr>
          <p:nvPr/>
        </p:nvSpPr>
        <p:spPr bwMode="auto">
          <a:xfrm flipV="1">
            <a:off x="2514600" y="4572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E2AD81-EBC8-4DAE-9153-41633FD145F5}" type="slidenum">
              <a:rPr lang="en-US" altLang="en-US" sz="1400" smtClean="0"/>
              <a:pPr>
                <a:spcBef>
                  <a:spcPct val="0"/>
                </a:spcBef>
                <a:buFontTx/>
                <a:buNone/>
              </a:pPr>
              <a:t>66</a:t>
            </a:fld>
            <a:endParaRPr lang="en-US" altLang="en-US" sz="1400" smtClean="0"/>
          </a:p>
        </p:txBody>
      </p:sp>
      <p:sp>
        <p:nvSpPr>
          <p:cNvPr id="70659" name="Rectangle 2"/>
          <p:cNvSpPr>
            <a:spLocks noGrp="1" noChangeArrowheads="1"/>
          </p:cNvSpPr>
          <p:nvPr>
            <p:ph type="title"/>
          </p:nvPr>
        </p:nvSpPr>
        <p:spPr/>
        <p:txBody>
          <a:bodyPr/>
          <a:lstStyle/>
          <a:p>
            <a:pPr eaLnBrk="1" hangingPunct="1"/>
            <a:r>
              <a:rPr lang="en-US" altLang="en-US" smtClean="0"/>
              <a:t>Question </a:t>
            </a:r>
          </a:p>
        </p:txBody>
      </p:sp>
      <p:sp>
        <p:nvSpPr>
          <p:cNvPr id="70660" name="Rectangle 3"/>
          <p:cNvSpPr>
            <a:spLocks noGrp="1" noChangeArrowheads="1"/>
          </p:cNvSpPr>
          <p:nvPr>
            <p:ph type="body" idx="1"/>
          </p:nvPr>
        </p:nvSpPr>
        <p:spPr/>
        <p:txBody>
          <a:bodyPr/>
          <a:lstStyle/>
          <a:p>
            <a:pPr eaLnBrk="1" hangingPunct="1"/>
            <a:r>
              <a:rPr lang="en-US" altLang="en-US" smtClean="0"/>
              <a:t>Of the following elements which are diamagnetic and which are paramagnetic?</a:t>
            </a:r>
          </a:p>
          <a:p>
            <a:pPr eaLnBrk="1" hangingPunct="1"/>
            <a:endParaRPr lang="en-US" altLang="en-US" smtClean="0"/>
          </a:p>
          <a:p>
            <a:pPr eaLnBrk="1" hangingPunct="1"/>
            <a:r>
              <a:rPr lang="en-US" altLang="en-US" smtClean="0"/>
              <a:t>Boron</a:t>
            </a:r>
          </a:p>
          <a:p>
            <a:pPr eaLnBrk="1" hangingPunct="1"/>
            <a:r>
              <a:rPr lang="en-US" altLang="en-US" smtClean="0"/>
              <a:t>Oxygen</a:t>
            </a:r>
          </a:p>
          <a:p>
            <a:pPr eaLnBrk="1" hangingPunct="1"/>
            <a:r>
              <a:rPr lang="en-US" altLang="en-US" smtClean="0"/>
              <a:t>Neon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167821-B5F2-4EE8-920E-927A11CEBCCE}" type="slidenum">
              <a:rPr lang="en-US" altLang="en-US" sz="1400" smtClean="0"/>
              <a:pPr>
                <a:spcBef>
                  <a:spcPct val="0"/>
                </a:spcBef>
                <a:buFontTx/>
                <a:buNone/>
              </a:pPr>
              <a:t>67</a:t>
            </a:fld>
            <a:endParaRPr lang="en-US" altLang="en-US" sz="1400" smtClean="0"/>
          </a:p>
        </p:txBody>
      </p:sp>
      <p:sp>
        <p:nvSpPr>
          <p:cNvPr id="71683" name="Rectangle 4"/>
          <p:cNvSpPr>
            <a:spLocks noChangeArrowheads="1"/>
          </p:cNvSpPr>
          <p:nvPr/>
        </p:nvSpPr>
        <p:spPr bwMode="auto">
          <a:xfrm>
            <a:off x="6096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Valence Electrons</a:t>
            </a:r>
          </a:p>
        </p:txBody>
      </p:sp>
      <p:sp>
        <p:nvSpPr>
          <p:cNvPr id="100358" name="Rectangle 6"/>
          <p:cNvSpPr>
            <a:spLocks noChangeArrowheads="1"/>
          </p:cNvSpPr>
          <p:nvPr/>
        </p:nvSpPr>
        <p:spPr bwMode="auto">
          <a:xfrm>
            <a:off x="533400" y="1600200"/>
            <a:ext cx="80740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3200" b="0">
                <a:effectLst>
                  <a:outerShdw blurRad="38100" dist="38100" dir="2700000" algn="tl">
                    <a:srgbClr val="C0C0C0"/>
                  </a:outerShdw>
                </a:effectLst>
                <a:latin typeface="Times New Roman" pitchFamily="18" charset="0"/>
              </a:rPr>
              <a:t>The electrons in the outermost principle quantum level of an atom. Ve- = to group #</a:t>
            </a:r>
          </a:p>
        </p:txBody>
      </p:sp>
      <p:sp>
        <p:nvSpPr>
          <p:cNvPr id="100359" name="Rectangle 7"/>
          <p:cNvSpPr>
            <a:spLocks noChangeArrowheads="1"/>
          </p:cNvSpPr>
          <p:nvPr/>
        </p:nvSpPr>
        <p:spPr bwMode="auto">
          <a:xfrm>
            <a:off x="763588" y="5640388"/>
            <a:ext cx="70358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3200" b="0">
                <a:effectLst>
                  <a:outerShdw blurRad="38100" dist="38100" dir="2700000" algn="tl">
                    <a:srgbClr val="C0C0C0"/>
                  </a:outerShdw>
                </a:effectLst>
                <a:latin typeface="Times New Roman" pitchFamily="18" charset="0"/>
              </a:rPr>
              <a:t>Inner electrons are called </a:t>
            </a:r>
            <a:r>
              <a:rPr lang="en-US" sz="3200" b="0">
                <a:solidFill>
                  <a:srgbClr val="FF3300"/>
                </a:solidFill>
                <a:effectLst>
                  <a:outerShdw blurRad="38100" dist="38100" dir="2700000" algn="tl">
                    <a:srgbClr val="C0C0C0"/>
                  </a:outerShdw>
                </a:effectLst>
                <a:latin typeface="Times New Roman" pitchFamily="18" charset="0"/>
              </a:rPr>
              <a:t>core</a:t>
            </a:r>
            <a:r>
              <a:rPr lang="en-US" sz="3200" b="0">
                <a:effectLst>
                  <a:outerShdw blurRad="38100" dist="38100" dir="2700000" algn="tl">
                    <a:srgbClr val="C0C0C0"/>
                  </a:outerShdw>
                </a:effectLst>
                <a:latin typeface="Times New Roman" pitchFamily="18" charset="0"/>
              </a:rPr>
              <a:t> electrons.</a:t>
            </a:r>
          </a:p>
        </p:txBody>
      </p:sp>
      <p:sp>
        <p:nvSpPr>
          <p:cNvPr id="100361" name="Rectangle 9"/>
          <p:cNvSpPr>
            <a:spLocks noChangeArrowheads="1"/>
          </p:cNvSpPr>
          <p:nvPr/>
        </p:nvSpPr>
        <p:spPr bwMode="auto">
          <a:xfrm>
            <a:off x="609600" y="2971800"/>
            <a:ext cx="7035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3200" b="0" u="sng">
                <a:effectLst>
                  <a:outerShdw blurRad="38100" dist="38100" dir="2700000" algn="tl">
                    <a:srgbClr val="C0C0C0"/>
                  </a:outerShdw>
                </a:effectLst>
                <a:latin typeface="Times New Roman" pitchFamily="18" charset="0"/>
              </a:rPr>
              <a:t> Atom</a:t>
            </a:r>
            <a:r>
              <a:rPr lang="en-US" sz="3200" b="0">
                <a:effectLst>
                  <a:outerShdw blurRad="38100" dist="38100" dir="2700000" algn="tl">
                    <a:srgbClr val="C0C0C0"/>
                  </a:outerShdw>
                </a:effectLst>
                <a:latin typeface="Times New Roman" pitchFamily="18" charset="0"/>
              </a:rPr>
              <a:t>               </a:t>
            </a:r>
            <a:r>
              <a:rPr lang="en-US" sz="3200" b="0" u="sng">
                <a:effectLst>
                  <a:outerShdw blurRad="38100" dist="38100" dir="2700000" algn="tl">
                    <a:srgbClr val="C0C0C0"/>
                  </a:outerShdw>
                </a:effectLst>
                <a:latin typeface="Times New Roman" pitchFamily="18" charset="0"/>
              </a:rPr>
              <a:t>Ve- </a:t>
            </a:r>
            <a:r>
              <a:rPr lang="en-US" sz="3200" b="0">
                <a:effectLst>
                  <a:outerShdw blurRad="38100" dist="38100" dir="2700000" algn="tl">
                    <a:srgbClr val="C0C0C0"/>
                  </a:outerShdw>
                </a:effectLst>
                <a:latin typeface="Times New Roman" pitchFamily="18" charset="0"/>
              </a:rPr>
              <a:t>           </a:t>
            </a:r>
            <a:r>
              <a:rPr lang="en-US" sz="3200" b="0" u="sng">
                <a:effectLst>
                  <a:outerShdw blurRad="38100" dist="38100" dir="2700000" algn="tl">
                    <a:srgbClr val="C0C0C0"/>
                  </a:outerShdw>
                </a:effectLst>
                <a:latin typeface="Times New Roman" pitchFamily="18" charset="0"/>
              </a:rPr>
              <a:t>Location</a:t>
            </a:r>
            <a:endParaRPr lang="en-US" sz="3200" b="0">
              <a:effectLst>
                <a:outerShdw blurRad="38100" dist="38100" dir="2700000" algn="tl">
                  <a:srgbClr val="C0C0C0"/>
                </a:outerShdw>
              </a:effectLst>
              <a:latin typeface="Times New Roman" pitchFamily="18" charset="0"/>
            </a:endParaRPr>
          </a:p>
          <a:p>
            <a:pPr>
              <a:defRPr/>
            </a:pPr>
            <a:r>
              <a:rPr lang="en-US" sz="3200" b="0">
                <a:effectLst>
                  <a:outerShdw blurRad="38100" dist="38100" dir="2700000" algn="tl">
                    <a:srgbClr val="C0C0C0"/>
                  </a:outerShdw>
                </a:effectLst>
                <a:latin typeface="Times New Roman" pitchFamily="18" charset="0"/>
              </a:rPr>
              <a:t>Ca                     2                    4s</a:t>
            </a:r>
          </a:p>
          <a:p>
            <a:pPr>
              <a:defRPr/>
            </a:pPr>
            <a:r>
              <a:rPr lang="en-US" sz="3200" b="0">
                <a:effectLst>
                  <a:outerShdw blurRad="38100" dist="38100" dir="2700000" algn="tl">
                    <a:srgbClr val="C0C0C0"/>
                  </a:outerShdw>
                </a:effectLst>
                <a:latin typeface="Times New Roman" pitchFamily="18" charset="0"/>
              </a:rPr>
              <a:t>N                      5                   2s 2p</a:t>
            </a:r>
          </a:p>
          <a:p>
            <a:pPr>
              <a:defRPr/>
            </a:pPr>
            <a:r>
              <a:rPr lang="en-US" sz="3200" b="0">
                <a:effectLst>
                  <a:outerShdw blurRad="38100" dist="38100" dir="2700000" algn="tl">
                    <a:srgbClr val="C0C0C0"/>
                  </a:outerShdw>
                </a:effectLst>
                <a:latin typeface="Times New Roman" pitchFamily="18" charset="0"/>
              </a:rPr>
              <a:t>Br                     7                    4p</a:t>
            </a:r>
          </a:p>
          <a:p>
            <a:pPr>
              <a:defRPr/>
            </a:pPr>
            <a:endParaRPr lang="en-US" sz="3200" b="0">
              <a:effectLst>
                <a:outerShdw blurRad="38100" dist="38100" dir="2700000" algn="tl">
                  <a:srgbClr val="C0C0C0"/>
                </a:outerShdw>
              </a:effectLst>
              <a:latin typeface="Times New Roman" pitchFamily="18" charset="0"/>
            </a:endParaRPr>
          </a:p>
          <a:p>
            <a:pPr>
              <a:defRPr/>
            </a:pPr>
            <a:endParaRPr lang="en-US" sz="3200" b="0">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444DBD-DD69-40B4-B650-98D67262EDCA}" type="slidenum">
              <a:rPr lang="en-US" altLang="en-US" sz="1400" smtClean="0"/>
              <a:pPr>
                <a:spcBef>
                  <a:spcPct val="0"/>
                </a:spcBef>
                <a:buFontTx/>
                <a:buNone/>
              </a:pPr>
              <a:t>68</a:t>
            </a:fld>
            <a:endParaRPr lang="en-US" altLang="en-US" sz="1400" smtClean="0"/>
          </a:p>
        </p:txBody>
      </p:sp>
      <p:sp>
        <p:nvSpPr>
          <p:cNvPr id="72707"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Short and Sweet!</a:t>
            </a:r>
          </a:p>
        </p:txBody>
      </p:sp>
      <p:sp>
        <p:nvSpPr>
          <p:cNvPr id="72708"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0"/>
              <a:t>Writing the EC for Carbon is one thing but Xenon (54e-), Argon (18e-)? </a:t>
            </a:r>
          </a:p>
          <a:p>
            <a:pPr eaLnBrk="1" hangingPunct="1">
              <a:buFontTx/>
              <a:buNone/>
            </a:pPr>
            <a:endParaRPr lang="en-US" altLang="en-US" b="0"/>
          </a:p>
          <a:p>
            <a:pPr eaLnBrk="1" hangingPunct="1">
              <a:buFontTx/>
              <a:buNone/>
            </a:pPr>
            <a:r>
              <a:rPr lang="en-US" altLang="en-US" b="0"/>
              <a:t>To write the condensed EC look to the noble gas BEFORE your element.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B742A0-3BA8-4767-8234-A5040E1330EB}" type="slidenum">
              <a:rPr lang="en-US" altLang="en-US" sz="1400" smtClean="0"/>
              <a:pPr>
                <a:spcBef>
                  <a:spcPct val="0"/>
                </a:spcBef>
                <a:buFontTx/>
                <a:buNone/>
              </a:pPr>
              <a:t>69</a:t>
            </a:fld>
            <a:endParaRPr lang="en-US" altLang="en-US" sz="1400" smtClean="0"/>
          </a:p>
        </p:txBody>
      </p:sp>
      <p:sp>
        <p:nvSpPr>
          <p:cNvPr id="73731" name="Line 5"/>
          <p:cNvSpPr>
            <a:spLocks noChangeShapeType="1"/>
          </p:cNvSpPr>
          <p:nvPr/>
        </p:nvSpPr>
        <p:spPr bwMode="auto">
          <a:xfrm>
            <a:off x="8153400" y="762000"/>
            <a:ext cx="0" cy="762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3732" name="Picture 6" descr="fig07_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795337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1B2EF8-1816-4E9D-8FE4-BEB1BEF8D7DF}" type="slidenum">
              <a:rPr lang="en-US" altLang="en-US" sz="1400" smtClean="0"/>
              <a:pPr>
                <a:spcBef>
                  <a:spcPct val="0"/>
                </a:spcBef>
                <a:buFontTx/>
                <a:buNone/>
              </a:pPr>
              <a:t>7</a:t>
            </a:fld>
            <a:endParaRPr lang="en-US" altLang="en-US" sz="1400" smtClean="0"/>
          </a:p>
        </p:txBody>
      </p:sp>
      <p:sp>
        <p:nvSpPr>
          <p:cNvPr id="10243" name="Rectangle 2"/>
          <p:cNvSpPr>
            <a:spLocks noGrp="1" noChangeArrowheads="1"/>
          </p:cNvSpPr>
          <p:nvPr>
            <p:ph type="title"/>
          </p:nvPr>
        </p:nvSpPr>
        <p:spPr/>
        <p:txBody>
          <a:bodyPr/>
          <a:lstStyle/>
          <a:p>
            <a:pPr eaLnBrk="1" hangingPunct="1"/>
            <a:r>
              <a:rPr lang="en-US" altLang="en-US" smtClean="0"/>
              <a:t>Try one!</a:t>
            </a:r>
          </a:p>
        </p:txBody>
      </p:sp>
      <p:sp>
        <p:nvSpPr>
          <p:cNvPr id="169987" name="Rectangle 3"/>
          <p:cNvSpPr>
            <a:spLocks noGrp="1" noChangeArrowheads="1"/>
          </p:cNvSpPr>
          <p:nvPr>
            <p:ph type="body" idx="1"/>
          </p:nvPr>
        </p:nvSpPr>
        <p:spPr/>
        <p:txBody>
          <a:bodyPr/>
          <a:lstStyle/>
          <a:p>
            <a:pPr eaLnBrk="1" hangingPunct="1">
              <a:lnSpc>
                <a:spcPct val="90000"/>
              </a:lnSpc>
            </a:pPr>
            <a:r>
              <a:rPr lang="en-US" altLang="en-US" smtClean="0"/>
              <a:t>The red wavelength emitted form red fireworks is around 650 nm and results when strontium salts are heated. Calculate the frequency of red light with a wavelength of 6.50 x 10</a:t>
            </a:r>
            <a:r>
              <a:rPr lang="en-US" altLang="en-US" baseline="30000" smtClean="0"/>
              <a:t>2</a:t>
            </a:r>
            <a:r>
              <a:rPr lang="en-US" altLang="en-US" smtClean="0"/>
              <a:t> nm.</a:t>
            </a:r>
          </a:p>
          <a:p>
            <a:pPr eaLnBrk="1" hangingPunct="1">
              <a:lnSpc>
                <a:spcPct val="90000"/>
              </a:lnSpc>
            </a:pPr>
            <a:endParaRPr lang="en-US" altLang="en-US" smtClean="0"/>
          </a:p>
          <a:p>
            <a:pPr eaLnBrk="1" hangingPunct="1">
              <a:lnSpc>
                <a:spcPct val="90000"/>
              </a:lnSpc>
            </a:pPr>
            <a:r>
              <a:rPr lang="el-GR" altLang="en-US" smtClean="0">
                <a:cs typeface="Arial" panose="020B0604020202020204" pitchFamily="34" charset="0"/>
              </a:rPr>
              <a:t>λν</a:t>
            </a:r>
            <a:r>
              <a:rPr lang="en-US" altLang="en-US" smtClean="0">
                <a:cs typeface="Arial" panose="020B0604020202020204" pitchFamily="34" charset="0"/>
              </a:rPr>
              <a:t>  = c </a:t>
            </a:r>
          </a:p>
          <a:p>
            <a:pPr eaLnBrk="1" hangingPunct="1">
              <a:lnSpc>
                <a:spcPct val="90000"/>
              </a:lnSpc>
            </a:pPr>
            <a:r>
              <a:rPr lang="en-US" altLang="en-US" smtClean="0"/>
              <a:t>6.50 x 10</a:t>
            </a:r>
            <a:r>
              <a:rPr lang="en-US" altLang="en-US" baseline="30000" smtClean="0"/>
              <a:t>2</a:t>
            </a:r>
            <a:r>
              <a:rPr lang="en-US" altLang="en-US" smtClean="0"/>
              <a:t> nm = 6.50 x 10</a:t>
            </a:r>
            <a:r>
              <a:rPr lang="en-US" altLang="en-US" baseline="30000" smtClean="0"/>
              <a:t>-7</a:t>
            </a:r>
            <a:r>
              <a:rPr lang="en-US" altLang="en-US" smtClean="0"/>
              <a:t> m</a:t>
            </a:r>
          </a:p>
          <a:p>
            <a:pPr eaLnBrk="1" hangingPunct="1">
              <a:lnSpc>
                <a:spcPct val="90000"/>
              </a:lnSpc>
            </a:pPr>
            <a:r>
              <a:rPr lang="en-US" altLang="en-US" smtClean="0">
                <a:cs typeface="Arial" panose="020B0604020202020204" pitchFamily="34" charset="0"/>
              </a:rPr>
              <a:t>v = 4.61 x10</a:t>
            </a:r>
            <a:r>
              <a:rPr lang="en-US" altLang="en-US" baseline="30000" smtClean="0">
                <a:cs typeface="Arial" panose="020B0604020202020204" pitchFamily="34" charset="0"/>
              </a:rPr>
              <a:t>14</a:t>
            </a:r>
            <a:r>
              <a:rPr lang="en-US" altLang="en-US" smtClean="0">
                <a:cs typeface="Arial" panose="020B0604020202020204" pitchFamily="34" charset="0"/>
              </a:rPr>
              <a:t> s</a:t>
            </a:r>
            <a:r>
              <a:rPr lang="en-US" altLang="en-US" baseline="30000" smtClean="0">
                <a:cs typeface="Arial" panose="020B0604020202020204" pitchFamily="34" charset="0"/>
              </a:rPr>
              <a:t>-1</a:t>
            </a:r>
            <a:r>
              <a:rPr lang="en-US" altLang="en-US" smtClean="0">
                <a:cs typeface="Arial" panose="020B0604020202020204" pitchFamily="34" charset="0"/>
              </a:rPr>
              <a:t> or Hz</a:t>
            </a:r>
          </a:p>
          <a:p>
            <a:pPr eaLnBrk="1" hangingPunct="1">
              <a:lnSpc>
                <a:spcPct val="90000"/>
              </a:lnSpc>
            </a:pPr>
            <a:endParaRPr lang="el-GR" altLang="en-US" smtClean="0">
              <a:cs typeface="Arial" panose="020B0604020202020204" pitchFamily="34" charset="0"/>
            </a:endParaRPr>
          </a:p>
          <a:p>
            <a:pPr eaLnBrk="1" hangingPunct="1">
              <a:lnSpc>
                <a:spcPct val="90000"/>
              </a:lnSpc>
            </a:pPr>
            <a:endParaRPr lang="en-US" altLang="en-US" smtClean="0"/>
          </a:p>
          <a:p>
            <a:pPr eaLnBrk="1" hangingPunct="1">
              <a:lnSpc>
                <a:spcPct val="90000"/>
              </a:lnSpc>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5E6468-4E51-442C-88E1-915016518689}" type="slidenum">
              <a:rPr lang="en-US" altLang="en-US" sz="1400" smtClean="0"/>
              <a:pPr>
                <a:spcBef>
                  <a:spcPct val="0"/>
                </a:spcBef>
                <a:buFontTx/>
                <a:buNone/>
              </a:pPr>
              <a:t>70</a:t>
            </a:fld>
            <a:endParaRPr lang="en-US" altLang="en-US" sz="1400" smtClean="0"/>
          </a:p>
        </p:txBody>
      </p:sp>
      <p:sp>
        <p:nvSpPr>
          <p:cNvPr id="74755"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Condensed Form Example </a:t>
            </a:r>
          </a:p>
        </p:txBody>
      </p:sp>
      <p:sp>
        <p:nvSpPr>
          <p:cNvPr id="74756"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0"/>
              <a:t>Cs = 55 e-</a:t>
            </a:r>
          </a:p>
          <a:p>
            <a:pPr eaLnBrk="1" hangingPunct="1"/>
            <a:r>
              <a:rPr lang="en-US" altLang="en-US" b="0"/>
              <a:t>Noble gas before it is Xenon Xe= 54e-</a:t>
            </a:r>
          </a:p>
          <a:p>
            <a:pPr eaLnBrk="1" hangingPunct="1">
              <a:buFontTx/>
              <a:buNone/>
            </a:pPr>
            <a:r>
              <a:rPr lang="en-US" altLang="en-US" b="0"/>
              <a:t>				[Xe]</a:t>
            </a:r>
          </a:p>
          <a:p>
            <a:pPr eaLnBrk="1" hangingPunct="1">
              <a:buFontTx/>
              <a:buNone/>
            </a:pPr>
            <a:endParaRPr lang="en-US" altLang="en-US" b="0"/>
          </a:p>
          <a:p>
            <a:pPr eaLnBrk="1" hangingPunct="1"/>
            <a:r>
              <a:rPr lang="en-US" altLang="en-US" b="0"/>
              <a:t>We still need 1 more e- so we write it in           </a:t>
            </a:r>
          </a:p>
          <a:p>
            <a:pPr eaLnBrk="1" hangingPunct="1">
              <a:buFontTx/>
              <a:buNone/>
            </a:pPr>
            <a:r>
              <a:rPr lang="en-US" altLang="en-US" b="0"/>
              <a:t>			  	[Xe] 6s</a:t>
            </a:r>
            <a:r>
              <a:rPr lang="en-US" altLang="en-US" b="0" baseline="30000"/>
              <a:t>1</a:t>
            </a:r>
            <a:endParaRPr lang="en-US" altLang="en-US" b="0"/>
          </a:p>
          <a:p>
            <a:pPr eaLnBrk="1" hangingPunct="1"/>
            <a:endParaRPr lang="en-US" altLang="en-US" b="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0038A6-E642-4236-95BF-97A931005052}" type="slidenum">
              <a:rPr lang="en-US" altLang="en-US" sz="1400" smtClean="0"/>
              <a:pPr>
                <a:spcBef>
                  <a:spcPct val="0"/>
                </a:spcBef>
                <a:buFontTx/>
                <a:buNone/>
              </a:pPr>
              <a:t>71</a:t>
            </a:fld>
            <a:endParaRPr lang="en-US" altLang="en-US" sz="1400" smtClean="0"/>
          </a:p>
        </p:txBody>
      </p:sp>
      <p:pic>
        <p:nvPicPr>
          <p:cNvPr id="75779" name="Picture 4" descr="FG08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1975"/>
            <a:ext cx="86868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5"/>
          <p:cNvSpPr txBox="1">
            <a:spLocks noChangeArrowheads="1"/>
          </p:cNvSpPr>
          <p:nvPr/>
        </p:nvSpPr>
        <p:spPr bwMode="auto">
          <a:xfrm>
            <a:off x="8229600" y="3581400"/>
            <a:ext cx="533400" cy="366713"/>
          </a:xfrm>
          <a:prstGeom prst="rect">
            <a:avLst/>
          </a:prstGeom>
          <a:solidFill>
            <a:srgbClr val="CF30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Xe</a:t>
            </a:r>
            <a:endParaRPr lang="en-US" altLang="en-US" sz="2000"/>
          </a:p>
        </p:txBody>
      </p:sp>
      <p:sp>
        <p:nvSpPr>
          <p:cNvPr id="75781" name="Text Box 6"/>
          <p:cNvSpPr txBox="1">
            <a:spLocks noChangeArrowheads="1"/>
          </p:cNvSpPr>
          <p:nvPr/>
        </p:nvSpPr>
        <p:spPr bwMode="auto">
          <a:xfrm>
            <a:off x="0" y="4038600"/>
            <a:ext cx="533400" cy="366713"/>
          </a:xfrm>
          <a:prstGeom prst="rect">
            <a:avLst/>
          </a:prstGeom>
          <a:solidFill>
            <a:srgbClr val="CF30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Cs</a:t>
            </a:r>
            <a:endParaRPr lang="en-US" altLang="en-US" sz="20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BE53AB-D740-45D2-92B0-A4029013A8B8}" type="slidenum">
              <a:rPr lang="en-US" altLang="en-US" sz="1400" smtClean="0"/>
              <a:pPr>
                <a:spcBef>
                  <a:spcPct val="0"/>
                </a:spcBef>
                <a:buFontTx/>
                <a:buNone/>
              </a:pPr>
              <a:t>72</a:t>
            </a:fld>
            <a:endParaRPr lang="en-US" altLang="en-US" sz="1400" smtClean="0"/>
          </a:p>
        </p:txBody>
      </p:sp>
      <p:sp>
        <p:nvSpPr>
          <p:cNvPr id="76803"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Question? </a:t>
            </a:r>
          </a:p>
        </p:txBody>
      </p:sp>
      <p:sp>
        <p:nvSpPr>
          <p:cNvPr id="76804"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en-US" sz="4400" b="0"/>
              <a:t>What is the condensed electron configuration for Selenium?</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D33D0B-D42B-4497-9846-C39402DA8CCD}" type="slidenum">
              <a:rPr lang="en-US" altLang="en-US" sz="1400" smtClean="0"/>
              <a:pPr>
                <a:spcBef>
                  <a:spcPct val="0"/>
                </a:spcBef>
                <a:buFontTx/>
                <a:buNone/>
              </a:pPr>
              <a:t>73</a:t>
            </a:fld>
            <a:endParaRPr lang="en-US" altLang="en-US" sz="1400" smtClean="0"/>
          </a:p>
        </p:txBody>
      </p:sp>
      <p:sp>
        <p:nvSpPr>
          <p:cNvPr id="77827" name="Rectangle 7"/>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Answer</a:t>
            </a:r>
          </a:p>
        </p:txBody>
      </p:sp>
      <p:sp>
        <p:nvSpPr>
          <p:cNvPr id="77828" name="Rectangle 8"/>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400" b="0"/>
              <a:t>Se = 34 e-		 </a:t>
            </a:r>
          </a:p>
          <a:p>
            <a:pPr eaLnBrk="1" hangingPunct="1">
              <a:buFontTx/>
              <a:buNone/>
            </a:pPr>
            <a:endParaRPr lang="en-US" altLang="en-US" sz="4400" b="0"/>
          </a:p>
          <a:p>
            <a:pPr eaLnBrk="1" hangingPunct="1">
              <a:buFontTx/>
              <a:buNone/>
            </a:pPr>
            <a:r>
              <a:rPr lang="en-US" altLang="en-US" sz="4400" b="0"/>
              <a:t>[Ar]  4s</a:t>
            </a:r>
            <a:r>
              <a:rPr lang="en-US" altLang="en-US" sz="4400" b="0" baseline="30000"/>
              <a:t>2</a:t>
            </a:r>
            <a:r>
              <a:rPr lang="en-US" altLang="en-US" sz="4400" b="0"/>
              <a:t> 3d</a:t>
            </a:r>
            <a:r>
              <a:rPr lang="en-US" altLang="en-US" sz="4400" b="0" baseline="30000"/>
              <a:t>10</a:t>
            </a:r>
            <a:r>
              <a:rPr lang="en-US" altLang="en-US" sz="4400" b="0"/>
              <a:t> 4p</a:t>
            </a:r>
            <a:r>
              <a:rPr lang="en-US" altLang="en-US" sz="4400" b="0" baseline="30000"/>
              <a:t>4</a:t>
            </a:r>
            <a:r>
              <a:rPr lang="en-US" altLang="en-US" b="0" baseline="3000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64F97C-BC58-455A-95B0-ADDB8A759669}" type="slidenum">
              <a:rPr lang="en-US" altLang="en-US" sz="1400" smtClean="0"/>
              <a:pPr>
                <a:spcBef>
                  <a:spcPct val="0"/>
                </a:spcBef>
                <a:buFontTx/>
                <a:buNone/>
              </a:pPr>
              <a:t>74</a:t>
            </a:fld>
            <a:endParaRPr lang="en-US" altLang="en-US" sz="1400" smtClean="0"/>
          </a:p>
        </p:txBody>
      </p:sp>
      <p:pic>
        <p:nvPicPr>
          <p:cNvPr id="78851" name="Picture 4" descr="FG08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2296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5"/>
          <p:cNvSpPr>
            <a:spLocks noChangeArrowheads="1"/>
          </p:cNvSpPr>
          <p:nvPr/>
        </p:nvSpPr>
        <p:spPr bwMode="auto">
          <a:xfrm>
            <a:off x="7467600" y="2971800"/>
            <a:ext cx="304800" cy="304800"/>
          </a:xfrm>
          <a:prstGeom prst="rect">
            <a:avLst/>
          </a:prstGeom>
          <a:solidFill>
            <a:srgbClr val="CF300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0"/>
              <a:t>Se</a:t>
            </a:r>
          </a:p>
        </p:txBody>
      </p:sp>
      <p:sp>
        <p:nvSpPr>
          <p:cNvPr id="78853" name="Rectangle 6"/>
          <p:cNvSpPr>
            <a:spLocks noChangeArrowheads="1"/>
          </p:cNvSpPr>
          <p:nvPr/>
        </p:nvSpPr>
        <p:spPr bwMode="auto">
          <a:xfrm>
            <a:off x="8458200" y="2743200"/>
            <a:ext cx="228600" cy="304800"/>
          </a:xfrm>
          <a:prstGeom prst="rect">
            <a:avLst/>
          </a:prstGeom>
          <a:solidFill>
            <a:srgbClr val="CF300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0"/>
              <a:t>Ar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3E17FF-F2FF-4D52-97B9-35C9E10F7C4E}" type="slidenum">
              <a:rPr lang="en-US" altLang="en-US" sz="1400" smtClean="0"/>
              <a:pPr>
                <a:spcBef>
                  <a:spcPct val="0"/>
                </a:spcBef>
                <a:buFontTx/>
                <a:buNone/>
              </a:pPr>
              <a:t>75</a:t>
            </a:fld>
            <a:endParaRPr lang="en-US" altLang="en-US" sz="1400" smtClean="0"/>
          </a:p>
        </p:txBody>
      </p:sp>
      <p:sp>
        <p:nvSpPr>
          <p:cNvPr id="79875" name="Rectangle 2"/>
          <p:cNvSpPr>
            <a:spLocks noGrp="1" noChangeArrowheads="1"/>
          </p:cNvSpPr>
          <p:nvPr>
            <p:ph type="title"/>
          </p:nvPr>
        </p:nvSpPr>
        <p:spPr/>
        <p:txBody>
          <a:bodyPr/>
          <a:lstStyle/>
          <a:p>
            <a:pPr eaLnBrk="1" hangingPunct="1"/>
            <a:r>
              <a:rPr lang="en-US" altLang="en-US" smtClean="0"/>
              <a:t>EXCEPTION ALERT!!!</a:t>
            </a:r>
          </a:p>
        </p:txBody>
      </p:sp>
      <p:sp>
        <p:nvSpPr>
          <p:cNvPr id="79876" name="Rectangle 4"/>
          <p:cNvSpPr>
            <a:spLocks noGrp="1" noChangeArrowheads="1"/>
          </p:cNvSpPr>
          <p:nvPr>
            <p:ph type="body" sz="half" idx="1"/>
          </p:nvPr>
        </p:nvSpPr>
        <p:spPr>
          <a:xfrm>
            <a:off x="457200" y="4343400"/>
            <a:ext cx="8229600" cy="1782763"/>
          </a:xfrm>
        </p:spPr>
        <p:txBody>
          <a:bodyPr/>
          <a:lstStyle/>
          <a:p>
            <a:pPr eaLnBrk="1" hangingPunct="1"/>
            <a:r>
              <a:rPr lang="en-US" altLang="en-US" sz="2400" smtClean="0"/>
              <a:t>Memorize the EC of Copper and Chromium. They are exceptions to our rules due to stability</a:t>
            </a:r>
          </a:p>
          <a:p>
            <a:pPr eaLnBrk="1" hangingPunct="1"/>
            <a:r>
              <a:rPr lang="en-US" altLang="en-US" sz="2400" smtClean="0"/>
              <a:t>Chromium [Ar] 4s</a:t>
            </a:r>
            <a:r>
              <a:rPr lang="en-US" altLang="en-US" sz="2400" baseline="30000" smtClean="0"/>
              <a:t>1</a:t>
            </a:r>
            <a:r>
              <a:rPr lang="en-US" altLang="en-US" sz="2400" smtClean="0"/>
              <a:t>3d</a:t>
            </a:r>
            <a:r>
              <a:rPr lang="en-US" altLang="en-US" sz="2400" baseline="30000" smtClean="0"/>
              <a:t>5</a:t>
            </a:r>
            <a:r>
              <a:rPr lang="en-US" altLang="en-US" sz="2400" smtClean="0"/>
              <a:t> </a:t>
            </a:r>
          </a:p>
          <a:p>
            <a:pPr eaLnBrk="1" hangingPunct="1"/>
            <a:r>
              <a:rPr lang="en-US" altLang="en-US" sz="2400" smtClean="0"/>
              <a:t>Copper [Ar] 4s</a:t>
            </a:r>
            <a:r>
              <a:rPr lang="en-US" altLang="en-US" sz="2400" baseline="30000" smtClean="0"/>
              <a:t>1</a:t>
            </a:r>
            <a:r>
              <a:rPr lang="en-US" altLang="en-US" sz="2400" smtClean="0"/>
              <a:t>3d</a:t>
            </a:r>
            <a:r>
              <a:rPr lang="en-US" altLang="en-US" sz="2400" baseline="30000" smtClean="0"/>
              <a:t>10</a:t>
            </a:r>
            <a:r>
              <a:rPr lang="en-US" altLang="en-US" sz="2400" smtClean="0"/>
              <a:t> </a:t>
            </a:r>
          </a:p>
        </p:txBody>
      </p:sp>
      <p:pic>
        <p:nvPicPr>
          <p:cNvPr id="79877" name="Picture 6" descr="fig07_2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1219200"/>
            <a:ext cx="7772400" cy="239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0A5510-F322-44CF-9381-F54670ACB6B0}" type="slidenum">
              <a:rPr lang="en-US" altLang="en-US" sz="1400" smtClean="0"/>
              <a:pPr>
                <a:spcBef>
                  <a:spcPct val="0"/>
                </a:spcBef>
                <a:buFontTx/>
                <a:buNone/>
              </a:pPr>
              <a:t>76</a:t>
            </a:fld>
            <a:endParaRPr lang="en-US" altLang="en-US" sz="1400" smtClean="0"/>
          </a:p>
        </p:txBody>
      </p:sp>
      <p:sp>
        <p:nvSpPr>
          <p:cNvPr id="80899" name="Rectangle 2"/>
          <p:cNvSpPr>
            <a:spLocks noGrp="1" noChangeArrowheads="1"/>
          </p:cNvSpPr>
          <p:nvPr>
            <p:ph type="title"/>
          </p:nvPr>
        </p:nvSpPr>
        <p:spPr/>
        <p:txBody>
          <a:bodyPr/>
          <a:lstStyle/>
          <a:p>
            <a:pPr eaLnBrk="1" hangingPunct="1"/>
            <a:r>
              <a:rPr lang="en-US" altLang="en-US" smtClean="0"/>
              <a:t>EXCEPTION ALERT</a:t>
            </a:r>
          </a:p>
        </p:txBody>
      </p:sp>
      <p:pic>
        <p:nvPicPr>
          <p:cNvPr id="80900" name="Picture 4" descr="fig07_2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447800"/>
            <a:ext cx="6400800" cy="3551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901" name="Oval 5"/>
          <p:cNvSpPr>
            <a:spLocks noChangeArrowheads="1"/>
          </p:cNvSpPr>
          <p:nvPr/>
        </p:nvSpPr>
        <p:spPr bwMode="auto">
          <a:xfrm>
            <a:off x="1905000" y="3048000"/>
            <a:ext cx="8382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0902" name="Text Box 6"/>
          <p:cNvSpPr txBox="1">
            <a:spLocks noChangeArrowheads="1"/>
          </p:cNvSpPr>
          <p:nvPr/>
        </p:nvSpPr>
        <p:spPr bwMode="auto">
          <a:xfrm>
            <a:off x="762000" y="58674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After Lanthanum [Xe]6s</a:t>
            </a:r>
            <a:r>
              <a:rPr lang="en-US" altLang="en-US" sz="1800" baseline="30000"/>
              <a:t>2</a:t>
            </a:r>
            <a:r>
              <a:rPr lang="en-US" altLang="en-US" sz="1800"/>
              <a:t>5d</a:t>
            </a:r>
            <a:r>
              <a:rPr lang="en-US" altLang="en-US" sz="1800" baseline="30000"/>
              <a:t>1</a:t>
            </a:r>
            <a:r>
              <a:rPr lang="en-US" altLang="en-US" sz="1800"/>
              <a:t> we start filling 4f</a:t>
            </a:r>
          </a:p>
        </p:txBody>
      </p:sp>
      <p:sp>
        <p:nvSpPr>
          <p:cNvPr id="80903" name="Line 7"/>
          <p:cNvSpPr>
            <a:spLocks noChangeShapeType="1"/>
          </p:cNvSpPr>
          <p:nvPr/>
        </p:nvSpPr>
        <p:spPr bwMode="auto">
          <a:xfrm>
            <a:off x="990600" y="4495800"/>
            <a:ext cx="11430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F87D98-4900-4645-8D17-15F8B62A0344}" type="slidenum">
              <a:rPr lang="en-US" altLang="en-US" sz="1400" smtClean="0"/>
              <a:pPr>
                <a:spcBef>
                  <a:spcPct val="0"/>
                </a:spcBef>
                <a:buFontTx/>
                <a:buNone/>
              </a:pPr>
              <a:t>77</a:t>
            </a:fld>
            <a:endParaRPr lang="en-US" altLang="en-US" sz="1400" smtClean="0"/>
          </a:p>
        </p:txBody>
      </p:sp>
      <p:sp>
        <p:nvSpPr>
          <p:cNvPr id="81923"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EXCEPTION ALERT</a:t>
            </a:r>
          </a:p>
        </p:txBody>
      </p:sp>
      <p:pic>
        <p:nvPicPr>
          <p:cNvPr id="81924" name="Picture 5" descr="fig07_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4008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Oval 6"/>
          <p:cNvSpPr>
            <a:spLocks noChangeArrowheads="1"/>
          </p:cNvSpPr>
          <p:nvPr/>
        </p:nvSpPr>
        <p:spPr bwMode="auto">
          <a:xfrm>
            <a:off x="1828800" y="3352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26" name="Text Box 7"/>
          <p:cNvSpPr txBox="1">
            <a:spLocks noChangeArrowheads="1"/>
          </p:cNvSpPr>
          <p:nvPr/>
        </p:nvSpPr>
        <p:spPr bwMode="auto">
          <a:xfrm>
            <a:off x="762000" y="58674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After Actinium [Rn]7s</a:t>
            </a:r>
            <a:r>
              <a:rPr lang="en-US" altLang="en-US" sz="1800" baseline="30000"/>
              <a:t>2</a:t>
            </a:r>
            <a:r>
              <a:rPr lang="en-US" altLang="en-US" sz="1800"/>
              <a:t>6d</a:t>
            </a:r>
            <a:r>
              <a:rPr lang="en-US" altLang="en-US" sz="1800" baseline="30000"/>
              <a:t>1</a:t>
            </a:r>
            <a:r>
              <a:rPr lang="en-US" altLang="en-US" sz="1800"/>
              <a:t> we start filling 5f</a:t>
            </a:r>
          </a:p>
        </p:txBody>
      </p:sp>
      <p:sp>
        <p:nvSpPr>
          <p:cNvPr id="81927" name="Line 8"/>
          <p:cNvSpPr>
            <a:spLocks noChangeShapeType="1"/>
          </p:cNvSpPr>
          <p:nvPr/>
        </p:nvSpPr>
        <p:spPr bwMode="auto">
          <a:xfrm>
            <a:off x="990600" y="4800600"/>
            <a:ext cx="1143000" cy="15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F0D0E7-9B73-4B12-8372-1C41137FFBC6}" type="slidenum">
              <a:rPr lang="en-US" altLang="en-US" sz="1400" smtClean="0"/>
              <a:pPr>
                <a:spcBef>
                  <a:spcPct val="0"/>
                </a:spcBef>
                <a:buFontTx/>
                <a:buNone/>
              </a:pPr>
              <a:t>78</a:t>
            </a:fld>
            <a:endParaRPr lang="en-US" altLang="en-US" sz="1400" smtClean="0"/>
          </a:p>
        </p:txBody>
      </p:sp>
      <p:sp>
        <p:nvSpPr>
          <p:cNvPr id="82947" name="Rectangle 2"/>
          <p:cNvSpPr>
            <a:spLocks noGrp="1" noChangeArrowheads="1"/>
          </p:cNvSpPr>
          <p:nvPr>
            <p:ph type="title"/>
          </p:nvPr>
        </p:nvSpPr>
        <p:spPr/>
        <p:txBody>
          <a:bodyPr/>
          <a:lstStyle/>
          <a:p>
            <a:pPr eaLnBrk="1" hangingPunct="1"/>
            <a:r>
              <a:rPr lang="en-US" altLang="en-US" smtClean="0"/>
              <a:t>Homework</a:t>
            </a:r>
          </a:p>
        </p:txBody>
      </p:sp>
      <p:sp>
        <p:nvSpPr>
          <p:cNvPr id="82948" name="Rectangle 3"/>
          <p:cNvSpPr>
            <a:spLocks noGrp="1" noChangeArrowheads="1"/>
          </p:cNvSpPr>
          <p:nvPr>
            <p:ph type="body" idx="1"/>
          </p:nvPr>
        </p:nvSpPr>
        <p:spPr/>
        <p:txBody>
          <a:bodyPr/>
          <a:lstStyle/>
          <a:p>
            <a:pPr eaLnBrk="1" hangingPunct="1"/>
            <a:r>
              <a:rPr lang="en-US" altLang="en-US" smtClean="0"/>
              <a:t>Pg 342</a:t>
            </a:r>
          </a:p>
          <a:p>
            <a:pPr eaLnBrk="1" hangingPunct="1"/>
            <a:endParaRPr lang="en-US" altLang="en-US" smtClean="0"/>
          </a:p>
          <a:p>
            <a:pPr eaLnBrk="1" hangingPunct="1"/>
            <a:r>
              <a:rPr lang="en-US" altLang="en-US" smtClean="0"/>
              <a:t>#’s  70, 75, 77, 80, 82 </a:t>
            </a: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77B535-0D72-4C6F-AD49-F540D66A3A78}" type="slidenum">
              <a:rPr lang="en-US" altLang="en-US" sz="1400" smtClean="0"/>
              <a:pPr>
                <a:spcBef>
                  <a:spcPct val="0"/>
                </a:spcBef>
                <a:buFontTx/>
                <a:buNone/>
              </a:pPr>
              <a:t>79</a:t>
            </a:fld>
            <a:endParaRPr lang="en-US" altLang="en-US" sz="1400" smtClean="0"/>
          </a:p>
        </p:txBody>
      </p:sp>
      <p:sp>
        <p:nvSpPr>
          <p:cNvPr id="83971"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0">
                <a:solidFill>
                  <a:schemeClr val="tx2"/>
                </a:solidFill>
              </a:rPr>
              <a:t>7.12 Periodic Trends</a:t>
            </a:r>
          </a:p>
        </p:txBody>
      </p:sp>
      <p:sp>
        <p:nvSpPr>
          <p:cNvPr id="83972" name="Rectangle 5"/>
          <p:cNvSpPr>
            <a:spLocks noChangeArrowheads="1"/>
          </p:cNvSpPr>
          <p:nvPr/>
        </p:nvSpPr>
        <p:spPr bwMode="auto">
          <a:xfrm>
            <a:off x="457200" y="1600200"/>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800" b="0"/>
              <a:t>1869 Mendeleev &amp; Meyer publish nearly identical classifications of elements. </a:t>
            </a:r>
          </a:p>
        </p:txBody>
      </p:sp>
      <p:pic>
        <p:nvPicPr>
          <p:cNvPr id="83973" name="Picture 6" descr="meyer-mendelee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733800"/>
            <a:ext cx="258286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7"/>
          <p:cNvSpPr txBox="1">
            <a:spLocks noChangeArrowheads="1"/>
          </p:cNvSpPr>
          <p:nvPr/>
        </p:nvSpPr>
        <p:spPr bwMode="auto">
          <a:xfrm>
            <a:off x="3886200" y="55626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Meyer</a:t>
            </a:r>
          </a:p>
        </p:txBody>
      </p:sp>
      <p:pic>
        <p:nvPicPr>
          <p:cNvPr id="83975" name="Picture 8" descr="meyer-mendeleev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2722563"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Text Box 9"/>
          <p:cNvSpPr txBox="1">
            <a:spLocks noChangeArrowheads="1"/>
          </p:cNvSpPr>
          <p:nvPr/>
        </p:nvSpPr>
        <p:spPr bwMode="auto">
          <a:xfrm>
            <a:off x="5410200" y="44958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Mendeleev</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948322-3C1C-47EE-B23A-99BD09339FE1}" type="slidenum">
              <a:rPr lang="en-US" altLang="en-US" sz="1400" smtClean="0"/>
              <a:pPr>
                <a:spcBef>
                  <a:spcPct val="0"/>
                </a:spcBef>
                <a:buFontTx/>
                <a:buNone/>
              </a:pPr>
              <a:t>8</a:t>
            </a:fld>
            <a:endParaRPr lang="en-US" altLang="en-US" sz="1400" smtClean="0"/>
          </a:p>
        </p:txBody>
      </p:sp>
      <p:sp>
        <p:nvSpPr>
          <p:cNvPr id="172034" name="Rectangle 2"/>
          <p:cNvSpPr>
            <a:spLocks noGrp="1" noChangeArrowheads="1"/>
          </p:cNvSpPr>
          <p:nvPr>
            <p:ph type="title"/>
          </p:nvPr>
        </p:nvSpPr>
        <p:spPr>
          <a:xfrm>
            <a:off x="457200" y="0"/>
            <a:ext cx="8229600" cy="685800"/>
          </a:xfrm>
        </p:spPr>
        <p:txBody>
          <a:bodyPr/>
          <a:lstStyle/>
          <a:p>
            <a:pPr eaLnBrk="1" hangingPunct="1"/>
            <a:r>
              <a:rPr lang="en-US" altLang="en-US" sz="4000" smtClean="0"/>
              <a:t>Atoms and Light</a:t>
            </a:r>
          </a:p>
        </p:txBody>
      </p:sp>
      <p:sp>
        <p:nvSpPr>
          <p:cNvPr id="172035" name="Rectangle 3"/>
          <p:cNvSpPr>
            <a:spLocks noGrp="1" noChangeArrowheads="1"/>
          </p:cNvSpPr>
          <p:nvPr>
            <p:ph type="body" idx="1"/>
          </p:nvPr>
        </p:nvSpPr>
        <p:spPr>
          <a:xfrm>
            <a:off x="0" y="685800"/>
            <a:ext cx="9144000" cy="6019800"/>
          </a:xfrm>
        </p:spPr>
        <p:txBody>
          <a:bodyPr/>
          <a:lstStyle/>
          <a:p>
            <a:pPr eaLnBrk="1" hangingPunct="1">
              <a:lnSpc>
                <a:spcPct val="90000"/>
              </a:lnSpc>
            </a:pPr>
            <a:r>
              <a:rPr lang="en-US" altLang="en-US" sz="3600" smtClean="0"/>
              <a:t>The movement of electrons inside of atoms produces light and other electromagnetic radiation. </a:t>
            </a:r>
          </a:p>
          <a:p>
            <a:pPr eaLnBrk="1" hangingPunct="1">
              <a:lnSpc>
                <a:spcPct val="90000"/>
              </a:lnSpc>
            </a:pPr>
            <a:r>
              <a:rPr lang="en-US" altLang="en-US" sz="3600" smtClean="0">
                <a:solidFill>
                  <a:srgbClr val="FF0000"/>
                </a:solidFill>
              </a:rPr>
              <a:t>Sunlight produces every color in the r</a:t>
            </a:r>
            <a:r>
              <a:rPr lang="en-US" altLang="en-US" sz="3600" smtClean="0">
                <a:solidFill>
                  <a:srgbClr val="FF9933"/>
                </a:solidFill>
              </a:rPr>
              <a:t>a</a:t>
            </a:r>
            <a:r>
              <a:rPr lang="en-US" altLang="en-US" sz="3600" smtClean="0">
                <a:solidFill>
                  <a:srgbClr val="FFFF00"/>
                </a:solidFill>
              </a:rPr>
              <a:t>i</a:t>
            </a:r>
            <a:r>
              <a:rPr lang="en-US" altLang="en-US" sz="3600" smtClean="0">
                <a:solidFill>
                  <a:srgbClr val="009900"/>
                </a:solidFill>
              </a:rPr>
              <a:t>n</a:t>
            </a:r>
            <a:r>
              <a:rPr lang="en-US" altLang="en-US" sz="3600" smtClean="0">
                <a:solidFill>
                  <a:schemeClr val="hlink"/>
                </a:solidFill>
              </a:rPr>
              <a:t>b</a:t>
            </a:r>
            <a:r>
              <a:rPr lang="en-US" altLang="en-US" sz="3600" smtClean="0">
                <a:solidFill>
                  <a:srgbClr val="660066"/>
                </a:solidFill>
              </a:rPr>
              <a:t>o</a:t>
            </a:r>
            <a:r>
              <a:rPr lang="en-US" altLang="en-US" sz="3600" smtClean="0">
                <a:solidFill>
                  <a:srgbClr val="CC66FF"/>
                </a:solidFill>
              </a:rPr>
              <a:t>w</a:t>
            </a:r>
            <a:r>
              <a:rPr lang="en-US" altLang="en-US" sz="3600" smtClean="0">
                <a:solidFill>
                  <a:srgbClr val="FF0000"/>
                </a:solidFill>
              </a:rPr>
              <a:t> but…</a:t>
            </a:r>
          </a:p>
          <a:p>
            <a:pPr eaLnBrk="1" hangingPunct="1">
              <a:lnSpc>
                <a:spcPct val="90000"/>
              </a:lnSpc>
            </a:pPr>
            <a:r>
              <a:rPr lang="en-US" altLang="en-US" sz="3600" smtClean="0"/>
              <a:t>Each element gives off only certain frequencies of light, called </a:t>
            </a:r>
            <a:r>
              <a:rPr lang="en-US" altLang="en-US" sz="3600" smtClean="0">
                <a:solidFill>
                  <a:srgbClr val="FF0000"/>
                </a:solidFill>
              </a:rPr>
              <a:t>spectral lines</a:t>
            </a:r>
            <a:r>
              <a:rPr lang="en-US" altLang="en-US" sz="3600" smtClean="0"/>
              <a:t>. In effect each element has its own </a:t>
            </a:r>
            <a:r>
              <a:rPr lang="en-US" altLang="en-US" sz="3600" smtClean="0">
                <a:solidFill>
                  <a:srgbClr val="FF0000"/>
                </a:solidFill>
              </a:rPr>
              <a:t>signature</a:t>
            </a:r>
            <a:r>
              <a:rPr lang="en-US" altLang="en-US" sz="3600" smtClean="0"/>
              <a:t> of spectral lines allowing us to identify which element we have or what stars are made of.</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fade">
                                      <p:cBhvr>
                                        <p:cTn id="7" dur="2000"/>
                                        <p:tgtEl>
                                          <p:spTgt spid="172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035"/>
                                        </p:tgtEl>
                                        <p:attrNameLst>
                                          <p:attrName>style.visibility</p:attrName>
                                        </p:attrNameLst>
                                      </p:cBhvr>
                                      <p:to>
                                        <p:strVal val="visible"/>
                                      </p:to>
                                    </p:set>
                                    <p:animEffect transition="in" filter="fade">
                                      <p:cBhvr>
                                        <p:cTn id="10" dur="20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A540C2-D63D-47A9-9E19-2B735D1FA094}" type="slidenum">
              <a:rPr lang="en-US" altLang="en-US" sz="1400" smtClean="0"/>
              <a:pPr>
                <a:spcBef>
                  <a:spcPct val="0"/>
                </a:spcBef>
                <a:buFontTx/>
                <a:buNone/>
              </a:pPr>
              <a:t>80</a:t>
            </a:fld>
            <a:endParaRPr lang="en-US" altLang="en-US" sz="1400" smtClean="0"/>
          </a:p>
        </p:txBody>
      </p:sp>
      <p:sp>
        <p:nvSpPr>
          <p:cNvPr id="84995" name="Text Box 2"/>
          <p:cNvSpPr txBox="1">
            <a:spLocks noChangeArrowheads="1"/>
          </p:cNvSpPr>
          <p:nvPr/>
        </p:nvSpPr>
        <p:spPr bwMode="auto">
          <a:xfrm>
            <a:off x="838200" y="457200"/>
            <a:ext cx="7086600" cy="512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3300" b="0"/>
              <a:t>Insisted that elements with similar characteristics be groups into families. </a:t>
            </a:r>
          </a:p>
          <a:p>
            <a:pPr eaLnBrk="1" hangingPunct="1">
              <a:spcBef>
                <a:spcPct val="50000"/>
              </a:spcBef>
            </a:pPr>
            <a:r>
              <a:rPr lang="en-US" altLang="en-US" sz="3300" b="0"/>
              <a:t>He left blanks spaces for unknown elements and predicted their physical properties. </a:t>
            </a:r>
          </a:p>
          <a:p>
            <a:pPr eaLnBrk="1" hangingPunct="1">
              <a:spcBef>
                <a:spcPct val="50000"/>
              </a:spcBef>
            </a:pPr>
            <a:r>
              <a:rPr lang="en-US" altLang="en-US" sz="3300" b="0"/>
              <a:t>In 1913 Mosley developed the concept of atomic numbers that we use today to classify elements.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A9034C-4E93-41FF-9B48-28ADD2DDA70D}" type="slidenum">
              <a:rPr lang="en-US" altLang="en-US" sz="1400" smtClean="0"/>
              <a:pPr>
                <a:spcBef>
                  <a:spcPct val="0"/>
                </a:spcBef>
                <a:buFontTx/>
                <a:buNone/>
              </a:pPr>
              <a:t>81</a:t>
            </a:fld>
            <a:endParaRPr lang="en-US" altLang="en-US" sz="1400" smtClean="0"/>
          </a:p>
        </p:txBody>
      </p:sp>
      <p:sp>
        <p:nvSpPr>
          <p:cNvPr id="86019" name="Rectangle 2"/>
          <p:cNvSpPr>
            <a:spLocks noGrp="1" noChangeArrowheads="1"/>
          </p:cNvSpPr>
          <p:nvPr>
            <p:ph type="title"/>
          </p:nvPr>
        </p:nvSpPr>
        <p:spPr/>
        <p:txBody>
          <a:bodyPr/>
          <a:lstStyle/>
          <a:p>
            <a:pPr eaLnBrk="1" hangingPunct="1"/>
            <a:r>
              <a:rPr lang="en-US" altLang="en-US" smtClean="0"/>
              <a:t>Periodicity </a:t>
            </a:r>
          </a:p>
        </p:txBody>
      </p:sp>
      <p:sp>
        <p:nvSpPr>
          <p:cNvPr id="86020" name="Rectangle 3"/>
          <p:cNvSpPr>
            <a:spLocks noGrp="1" noChangeArrowheads="1"/>
          </p:cNvSpPr>
          <p:nvPr>
            <p:ph type="body" idx="1"/>
          </p:nvPr>
        </p:nvSpPr>
        <p:spPr/>
        <p:txBody>
          <a:bodyPr/>
          <a:lstStyle/>
          <a:p>
            <a:pPr eaLnBrk="1" hangingPunct="1"/>
            <a:r>
              <a:rPr lang="en-US" altLang="en-US" smtClean="0"/>
              <a:t>The valence electron structure of atoms can be used to explain various properties of atoms.</a:t>
            </a:r>
          </a:p>
          <a:p>
            <a:pPr eaLnBrk="1" hangingPunct="1"/>
            <a:endParaRPr lang="en-US" altLang="en-US" smtClean="0"/>
          </a:p>
          <a:p>
            <a:pPr eaLnBrk="1" hangingPunct="1"/>
            <a:r>
              <a:rPr lang="en-US" altLang="en-US" b="1" u="sng" smtClean="0">
                <a:solidFill>
                  <a:srgbClr val="FF3300"/>
                </a:solidFill>
              </a:rPr>
              <a:t>In general</a:t>
            </a:r>
            <a:r>
              <a:rPr lang="en-US" altLang="en-US" smtClean="0"/>
              <a:t> properties correlate down a group and across a period.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CB855B-6B1B-43FD-8548-A6823E94CD86}" type="slidenum">
              <a:rPr lang="en-US" altLang="en-US" sz="1400" smtClean="0"/>
              <a:pPr>
                <a:spcBef>
                  <a:spcPct val="0"/>
                </a:spcBef>
                <a:buFontTx/>
                <a:buNone/>
              </a:pPr>
              <a:t>82</a:t>
            </a:fld>
            <a:endParaRPr lang="en-US" altLang="en-US" sz="1400" smtClean="0"/>
          </a:p>
        </p:txBody>
      </p:sp>
      <p:sp>
        <p:nvSpPr>
          <p:cNvPr id="87043" name="Rectangle 2"/>
          <p:cNvSpPr>
            <a:spLocks noGrp="1" noChangeArrowheads="1"/>
          </p:cNvSpPr>
          <p:nvPr>
            <p:ph type="title"/>
          </p:nvPr>
        </p:nvSpPr>
        <p:spPr/>
        <p:txBody>
          <a:bodyPr/>
          <a:lstStyle/>
          <a:p>
            <a:pPr eaLnBrk="1" hangingPunct="1"/>
            <a:r>
              <a:rPr lang="en-US" altLang="en-US" smtClean="0"/>
              <a:t>Periodicity Vocabulary</a:t>
            </a:r>
          </a:p>
        </p:txBody>
      </p:sp>
      <p:sp>
        <p:nvSpPr>
          <p:cNvPr id="87044" name="Rectangle 3"/>
          <p:cNvSpPr>
            <a:spLocks noGrp="1" noChangeArrowheads="1"/>
          </p:cNvSpPr>
          <p:nvPr>
            <p:ph type="body" idx="1"/>
          </p:nvPr>
        </p:nvSpPr>
        <p:spPr/>
        <p:txBody>
          <a:bodyPr/>
          <a:lstStyle/>
          <a:p>
            <a:pPr eaLnBrk="1" hangingPunct="1">
              <a:lnSpc>
                <a:spcPct val="90000"/>
              </a:lnSpc>
            </a:pPr>
            <a:r>
              <a:rPr lang="en-US" altLang="en-US" sz="2800" u="sng" smtClean="0"/>
              <a:t>Valence Electrons:</a:t>
            </a:r>
            <a:r>
              <a:rPr lang="en-US" altLang="en-US" sz="2800" smtClean="0"/>
              <a:t> Outermost electrons. Requires less energy to remove due to increased distance from the nucleus and positive protons.</a:t>
            </a:r>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u="sng" smtClean="0"/>
          </a:p>
          <a:p>
            <a:pPr eaLnBrk="1" hangingPunct="1">
              <a:lnSpc>
                <a:spcPct val="90000"/>
              </a:lnSpc>
            </a:pPr>
            <a:r>
              <a:rPr lang="en-US" altLang="en-US" sz="2800" u="sng" smtClean="0"/>
              <a:t>Core Electrons : </a:t>
            </a:r>
            <a:r>
              <a:rPr lang="en-US" altLang="en-US" sz="2800" smtClean="0"/>
              <a:t> An inner electron in an atom. Harder to remove due to strong bond between positive nucleolus</a:t>
            </a:r>
            <a:endParaRPr lang="en-US" altLang="en-US" sz="2800" u="sng"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75D412-8491-46D8-B833-A67D5364E7B3}" type="slidenum">
              <a:rPr lang="en-US" altLang="en-US" sz="1400" smtClean="0"/>
              <a:pPr>
                <a:spcBef>
                  <a:spcPct val="0"/>
                </a:spcBef>
                <a:buFontTx/>
                <a:buNone/>
              </a:pPr>
              <a:t>83</a:t>
            </a:fld>
            <a:endParaRPr lang="en-US" altLang="en-US" sz="1400" smtClean="0"/>
          </a:p>
        </p:txBody>
      </p:sp>
      <p:grpSp>
        <p:nvGrpSpPr>
          <p:cNvPr id="88067" name="Group 4"/>
          <p:cNvGrpSpPr>
            <a:grpSpLocks/>
          </p:cNvGrpSpPr>
          <p:nvPr/>
        </p:nvGrpSpPr>
        <p:grpSpPr bwMode="auto">
          <a:xfrm>
            <a:off x="6172200" y="2286000"/>
            <a:ext cx="2286000" cy="2286000"/>
            <a:chOff x="3792" y="1344"/>
            <a:chExt cx="1440" cy="1440"/>
          </a:xfrm>
        </p:grpSpPr>
        <p:sp>
          <p:nvSpPr>
            <p:cNvPr id="88276" name="Rectangle 5"/>
            <p:cNvSpPr>
              <a:spLocks noChangeArrowheads="1"/>
            </p:cNvSpPr>
            <p:nvPr/>
          </p:nvSpPr>
          <p:spPr bwMode="auto">
            <a:xfrm>
              <a:off x="3792" y="1344"/>
              <a:ext cx="288" cy="288"/>
            </a:xfrm>
            <a:prstGeom prst="rect">
              <a:avLst/>
            </a:prstGeom>
            <a:solidFill>
              <a:srgbClr val="0099CC"/>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77" name="Rectangle 6"/>
            <p:cNvSpPr>
              <a:spLocks noChangeArrowheads="1"/>
            </p:cNvSpPr>
            <p:nvPr/>
          </p:nvSpPr>
          <p:spPr bwMode="auto">
            <a:xfrm>
              <a:off x="4080" y="1632"/>
              <a:ext cx="288" cy="288"/>
            </a:xfrm>
            <a:prstGeom prst="rect">
              <a:avLst/>
            </a:prstGeom>
            <a:solidFill>
              <a:srgbClr val="0099CC"/>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78" name="Rectangle 7"/>
            <p:cNvSpPr>
              <a:spLocks noChangeArrowheads="1"/>
            </p:cNvSpPr>
            <p:nvPr/>
          </p:nvSpPr>
          <p:spPr bwMode="auto">
            <a:xfrm>
              <a:off x="4080" y="1920"/>
              <a:ext cx="288" cy="288"/>
            </a:xfrm>
            <a:prstGeom prst="rect">
              <a:avLst/>
            </a:prstGeom>
            <a:solidFill>
              <a:srgbClr val="0099CC"/>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79" name="Rectangle 8"/>
            <p:cNvSpPr>
              <a:spLocks noChangeArrowheads="1"/>
            </p:cNvSpPr>
            <p:nvPr/>
          </p:nvSpPr>
          <p:spPr bwMode="auto">
            <a:xfrm>
              <a:off x="4368" y="1920"/>
              <a:ext cx="288" cy="288"/>
            </a:xfrm>
            <a:prstGeom prst="rect">
              <a:avLst/>
            </a:prstGeom>
            <a:solidFill>
              <a:srgbClr val="0099CC"/>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80" name="Rectangle 9"/>
            <p:cNvSpPr>
              <a:spLocks noChangeArrowheads="1"/>
            </p:cNvSpPr>
            <p:nvPr/>
          </p:nvSpPr>
          <p:spPr bwMode="auto">
            <a:xfrm>
              <a:off x="4656" y="2208"/>
              <a:ext cx="288" cy="288"/>
            </a:xfrm>
            <a:prstGeom prst="rect">
              <a:avLst/>
            </a:prstGeom>
            <a:solidFill>
              <a:srgbClr val="0099CC"/>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81" name="Rectangle 10"/>
            <p:cNvSpPr>
              <a:spLocks noChangeArrowheads="1"/>
            </p:cNvSpPr>
            <p:nvPr/>
          </p:nvSpPr>
          <p:spPr bwMode="auto">
            <a:xfrm>
              <a:off x="4368" y="2208"/>
              <a:ext cx="288" cy="288"/>
            </a:xfrm>
            <a:prstGeom prst="rect">
              <a:avLst/>
            </a:prstGeom>
            <a:solidFill>
              <a:srgbClr val="0099CC"/>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82" name="Rectangle 11"/>
            <p:cNvSpPr>
              <a:spLocks noChangeArrowheads="1"/>
            </p:cNvSpPr>
            <p:nvPr/>
          </p:nvSpPr>
          <p:spPr bwMode="auto">
            <a:xfrm>
              <a:off x="4944" y="2496"/>
              <a:ext cx="288" cy="288"/>
            </a:xfrm>
            <a:prstGeom prst="rect">
              <a:avLst/>
            </a:prstGeom>
            <a:solidFill>
              <a:srgbClr val="0099CC"/>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83" name="Rectangle 12"/>
            <p:cNvSpPr>
              <a:spLocks noChangeArrowheads="1"/>
            </p:cNvSpPr>
            <p:nvPr/>
          </p:nvSpPr>
          <p:spPr bwMode="auto">
            <a:xfrm>
              <a:off x="4656" y="2496"/>
              <a:ext cx="288" cy="288"/>
            </a:xfrm>
            <a:prstGeom prst="rect">
              <a:avLst/>
            </a:prstGeom>
            <a:solidFill>
              <a:srgbClr val="0099CC"/>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068" name="Group 13"/>
          <p:cNvGrpSpPr>
            <a:grpSpLocks/>
          </p:cNvGrpSpPr>
          <p:nvPr/>
        </p:nvGrpSpPr>
        <p:grpSpPr bwMode="auto">
          <a:xfrm>
            <a:off x="2520950" y="3206750"/>
            <a:ext cx="901700" cy="1358900"/>
            <a:chOff x="1492" y="1924"/>
            <a:chExt cx="568" cy="856"/>
          </a:xfrm>
        </p:grpSpPr>
        <p:grpSp>
          <p:nvGrpSpPr>
            <p:cNvPr id="88268" name="Group 14"/>
            <p:cNvGrpSpPr>
              <a:grpSpLocks/>
            </p:cNvGrpSpPr>
            <p:nvPr/>
          </p:nvGrpSpPr>
          <p:grpSpPr bwMode="auto">
            <a:xfrm>
              <a:off x="1492" y="1924"/>
              <a:ext cx="280" cy="856"/>
              <a:chOff x="1492" y="1924"/>
              <a:chExt cx="280" cy="856"/>
            </a:xfrm>
          </p:grpSpPr>
          <p:sp>
            <p:nvSpPr>
              <p:cNvPr id="88273" name="Rectangle 15"/>
              <p:cNvSpPr>
                <a:spLocks noChangeArrowheads="1"/>
              </p:cNvSpPr>
              <p:nvPr/>
            </p:nvSpPr>
            <p:spPr bwMode="auto">
              <a:xfrm>
                <a:off x="1492" y="1924"/>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74" name="Rectangle 16"/>
              <p:cNvSpPr>
                <a:spLocks noChangeArrowheads="1"/>
              </p:cNvSpPr>
              <p:nvPr/>
            </p:nvSpPr>
            <p:spPr bwMode="auto">
              <a:xfrm>
                <a:off x="1492" y="2500"/>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75" name="Rectangle 17"/>
              <p:cNvSpPr>
                <a:spLocks noChangeArrowheads="1"/>
              </p:cNvSpPr>
              <p:nvPr/>
            </p:nvSpPr>
            <p:spPr bwMode="auto">
              <a:xfrm>
                <a:off x="1492" y="2212"/>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269" name="Group 18"/>
            <p:cNvGrpSpPr>
              <a:grpSpLocks/>
            </p:cNvGrpSpPr>
            <p:nvPr/>
          </p:nvGrpSpPr>
          <p:grpSpPr bwMode="auto">
            <a:xfrm>
              <a:off x="1780" y="1924"/>
              <a:ext cx="280" cy="856"/>
              <a:chOff x="1780" y="1924"/>
              <a:chExt cx="280" cy="856"/>
            </a:xfrm>
          </p:grpSpPr>
          <p:sp>
            <p:nvSpPr>
              <p:cNvPr id="88270" name="Rectangle 19"/>
              <p:cNvSpPr>
                <a:spLocks noChangeArrowheads="1"/>
              </p:cNvSpPr>
              <p:nvPr/>
            </p:nvSpPr>
            <p:spPr bwMode="auto">
              <a:xfrm>
                <a:off x="1780" y="1924"/>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71" name="Rectangle 20"/>
              <p:cNvSpPr>
                <a:spLocks noChangeArrowheads="1"/>
              </p:cNvSpPr>
              <p:nvPr/>
            </p:nvSpPr>
            <p:spPr bwMode="auto">
              <a:xfrm>
                <a:off x="1780" y="2500"/>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72" name="Rectangle 21"/>
              <p:cNvSpPr>
                <a:spLocks noChangeArrowheads="1"/>
              </p:cNvSpPr>
              <p:nvPr/>
            </p:nvSpPr>
            <p:spPr bwMode="auto">
              <a:xfrm>
                <a:off x="1780" y="2212"/>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069" name="Group 22"/>
          <p:cNvGrpSpPr>
            <a:grpSpLocks/>
          </p:cNvGrpSpPr>
          <p:nvPr/>
        </p:nvGrpSpPr>
        <p:grpSpPr bwMode="auto">
          <a:xfrm>
            <a:off x="3435350" y="3206750"/>
            <a:ext cx="901700" cy="1358900"/>
            <a:chOff x="2068" y="1924"/>
            <a:chExt cx="568" cy="856"/>
          </a:xfrm>
        </p:grpSpPr>
        <p:grpSp>
          <p:nvGrpSpPr>
            <p:cNvPr id="88260" name="Group 23"/>
            <p:cNvGrpSpPr>
              <a:grpSpLocks/>
            </p:cNvGrpSpPr>
            <p:nvPr/>
          </p:nvGrpSpPr>
          <p:grpSpPr bwMode="auto">
            <a:xfrm>
              <a:off x="2068" y="1924"/>
              <a:ext cx="280" cy="856"/>
              <a:chOff x="2068" y="1924"/>
              <a:chExt cx="280" cy="856"/>
            </a:xfrm>
          </p:grpSpPr>
          <p:sp>
            <p:nvSpPr>
              <p:cNvPr id="88265" name="Rectangle 24"/>
              <p:cNvSpPr>
                <a:spLocks noChangeArrowheads="1"/>
              </p:cNvSpPr>
              <p:nvPr/>
            </p:nvSpPr>
            <p:spPr bwMode="auto">
              <a:xfrm>
                <a:off x="2068" y="1924"/>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66" name="Rectangle 25"/>
              <p:cNvSpPr>
                <a:spLocks noChangeArrowheads="1"/>
              </p:cNvSpPr>
              <p:nvPr/>
            </p:nvSpPr>
            <p:spPr bwMode="auto">
              <a:xfrm>
                <a:off x="2068" y="2500"/>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67" name="Rectangle 26"/>
              <p:cNvSpPr>
                <a:spLocks noChangeArrowheads="1"/>
              </p:cNvSpPr>
              <p:nvPr/>
            </p:nvSpPr>
            <p:spPr bwMode="auto">
              <a:xfrm>
                <a:off x="2068" y="2212"/>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261" name="Group 27"/>
            <p:cNvGrpSpPr>
              <a:grpSpLocks/>
            </p:cNvGrpSpPr>
            <p:nvPr/>
          </p:nvGrpSpPr>
          <p:grpSpPr bwMode="auto">
            <a:xfrm>
              <a:off x="2356" y="1924"/>
              <a:ext cx="280" cy="856"/>
              <a:chOff x="2356" y="1924"/>
              <a:chExt cx="280" cy="856"/>
            </a:xfrm>
          </p:grpSpPr>
          <p:sp>
            <p:nvSpPr>
              <p:cNvPr id="88262" name="Rectangle 28"/>
              <p:cNvSpPr>
                <a:spLocks noChangeArrowheads="1"/>
              </p:cNvSpPr>
              <p:nvPr/>
            </p:nvSpPr>
            <p:spPr bwMode="auto">
              <a:xfrm>
                <a:off x="2356" y="1924"/>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63" name="Rectangle 29"/>
              <p:cNvSpPr>
                <a:spLocks noChangeArrowheads="1"/>
              </p:cNvSpPr>
              <p:nvPr/>
            </p:nvSpPr>
            <p:spPr bwMode="auto">
              <a:xfrm>
                <a:off x="2356" y="2500"/>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64" name="Rectangle 30"/>
              <p:cNvSpPr>
                <a:spLocks noChangeArrowheads="1"/>
              </p:cNvSpPr>
              <p:nvPr/>
            </p:nvSpPr>
            <p:spPr bwMode="auto">
              <a:xfrm>
                <a:off x="2356" y="2212"/>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070" name="Group 31"/>
          <p:cNvGrpSpPr>
            <a:grpSpLocks/>
          </p:cNvGrpSpPr>
          <p:nvPr/>
        </p:nvGrpSpPr>
        <p:grpSpPr bwMode="auto">
          <a:xfrm>
            <a:off x="4349750" y="3206750"/>
            <a:ext cx="901700" cy="1358900"/>
            <a:chOff x="2644" y="1924"/>
            <a:chExt cx="568" cy="856"/>
          </a:xfrm>
        </p:grpSpPr>
        <p:grpSp>
          <p:nvGrpSpPr>
            <p:cNvPr id="88252" name="Group 32"/>
            <p:cNvGrpSpPr>
              <a:grpSpLocks/>
            </p:cNvGrpSpPr>
            <p:nvPr/>
          </p:nvGrpSpPr>
          <p:grpSpPr bwMode="auto">
            <a:xfrm>
              <a:off x="2644" y="1924"/>
              <a:ext cx="280" cy="856"/>
              <a:chOff x="2644" y="1924"/>
              <a:chExt cx="280" cy="856"/>
            </a:xfrm>
          </p:grpSpPr>
          <p:sp>
            <p:nvSpPr>
              <p:cNvPr id="88257" name="Rectangle 33"/>
              <p:cNvSpPr>
                <a:spLocks noChangeArrowheads="1"/>
              </p:cNvSpPr>
              <p:nvPr/>
            </p:nvSpPr>
            <p:spPr bwMode="auto">
              <a:xfrm>
                <a:off x="2644" y="1924"/>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58" name="Rectangle 34"/>
              <p:cNvSpPr>
                <a:spLocks noChangeArrowheads="1"/>
              </p:cNvSpPr>
              <p:nvPr/>
            </p:nvSpPr>
            <p:spPr bwMode="auto">
              <a:xfrm>
                <a:off x="2644" y="2500"/>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59" name="Rectangle 35"/>
              <p:cNvSpPr>
                <a:spLocks noChangeArrowheads="1"/>
              </p:cNvSpPr>
              <p:nvPr/>
            </p:nvSpPr>
            <p:spPr bwMode="auto">
              <a:xfrm>
                <a:off x="2644" y="2212"/>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253" name="Group 36"/>
            <p:cNvGrpSpPr>
              <a:grpSpLocks/>
            </p:cNvGrpSpPr>
            <p:nvPr/>
          </p:nvGrpSpPr>
          <p:grpSpPr bwMode="auto">
            <a:xfrm>
              <a:off x="2932" y="1924"/>
              <a:ext cx="280" cy="856"/>
              <a:chOff x="2932" y="1924"/>
              <a:chExt cx="280" cy="856"/>
            </a:xfrm>
          </p:grpSpPr>
          <p:sp>
            <p:nvSpPr>
              <p:cNvPr id="88254" name="Rectangle 37"/>
              <p:cNvSpPr>
                <a:spLocks noChangeArrowheads="1"/>
              </p:cNvSpPr>
              <p:nvPr/>
            </p:nvSpPr>
            <p:spPr bwMode="auto">
              <a:xfrm>
                <a:off x="2932" y="1924"/>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55" name="Rectangle 38"/>
              <p:cNvSpPr>
                <a:spLocks noChangeArrowheads="1"/>
              </p:cNvSpPr>
              <p:nvPr/>
            </p:nvSpPr>
            <p:spPr bwMode="auto">
              <a:xfrm>
                <a:off x="2932" y="2500"/>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56" name="Rectangle 39"/>
              <p:cNvSpPr>
                <a:spLocks noChangeArrowheads="1"/>
              </p:cNvSpPr>
              <p:nvPr/>
            </p:nvSpPr>
            <p:spPr bwMode="auto">
              <a:xfrm>
                <a:off x="2932" y="2212"/>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sp>
        <p:nvSpPr>
          <p:cNvPr id="88071" name="Rectangle 40"/>
          <p:cNvSpPr>
            <a:spLocks noChangeArrowheads="1"/>
          </p:cNvSpPr>
          <p:nvPr/>
        </p:nvSpPr>
        <p:spPr bwMode="auto">
          <a:xfrm>
            <a:off x="5264150" y="320675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72" name="Rectangle 41"/>
          <p:cNvSpPr>
            <a:spLocks noChangeArrowheads="1"/>
          </p:cNvSpPr>
          <p:nvPr/>
        </p:nvSpPr>
        <p:spPr bwMode="auto">
          <a:xfrm>
            <a:off x="5264150" y="412115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73" name="Rectangle 42"/>
          <p:cNvSpPr>
            <a:spLocks noChangeArrowheads="1"/>
          </p:cNvSpPr>
          <p:nvPr/>
        </p:nvSpPr>
        <p:spPr bwMode="auto">
          <a:xfrm>
            <a:off x="5264150" y="366395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88074" name="Group 43"/>
          <p:cNvGrpSpPr>
            <a:grpSpLocks/>
          </p:cNvGrpSpPr>
          <p:nvPr/>
        </p:nvGrpSpPr>
        <p:grpSpPr bwMode="auto">
          <a:xfrm>
            <a:off x="5721350" y="3206750"/>
            <a:ext cx="444500" cy="1358900"/>
            <a:chOff x="3508" y="1924"/>
            <a:chExt cx="280" cy="856"/>
          </a:xfrm>
        </p:grpSpPr>
        <p:sp>
          <p:nvSpPr>
            <p:cNvPr id="88249" name="Rectangle 44"/>
            <p:cNvSpPr>
              <a:spLocks noChangeArrowheads="1"/>
            </p:cNvSpPr>
            <p:nvPr/>
          </p:nvSpPr>
          <p:spPr bwMode="auto">
            <a:xfrm>
              <a:off x="3508" y="1924"/>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50" name="Rectangle 45"/>
            <p:cNvSpPr>
              <a:spLocks noChangeArrowheads="1"/>
            </p:cNvSpPr>
            <p:nvPr/>
          </p:nvSpPr>
          <p:spPr bwMode="auto">
            <a:xfrm>
              <a:off x="3508" y="2500"/>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51" name="Rectangle 46"/>
            <p:cNvSpPr>
              <a:spLocks noChangeArrowheads="1"/>
            </p:cNvSpPr>
            <p:nvPr/>
          </p:nvSpPr>
          <p:spPr bwMode="auto">
            <a:xfrm>
              <a:off x="3508" y="2212"/>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075" name="Group 47"/>
          <p:cNvGrpSpPr>
            <a:grpSpLocks/>
          </p:cNvGrpSpPr>
          <p:nvPr/>
        </p:nvGrpSpPr>
        <p:grpSpPr bwMode="auto">
          <a:xfrm>
            <a:off x="1606550" y="3206750"/>
            <a:ext cx="901700" cy="1358900"/>
            <a:chOff x="916" y="1924"/>
            <a:chExt cx="568" cy="856"/>
          </a:xfrm>
        </p:grpSpPr>
        <p:grpSp>
          <p:nvGrpSpPr>
            <p:cNvPr id="88241" name="Group 48"/>
            <p:cNvGrpSpPr>
              <a:grpSpLocks/>
            </p:cNvGrpSpPr>
            <p:nvPr/>
          </p:nvGrpSpPr>
          <p:grpSpPr bwMode="auto">
            <a:xfrm>
              <a:off x="916" y="1924"/>
              <a:ext cx="280" cy="856"/>
              <a:chOff x="916" y="1924"/>
              <a:chExt cx="280" cy="856"/>
            </a:xfrm>
          </p:grpSpPr>
          <p:sp>
            <p:nvSpPr>
              <p:cNvPr id="88246" name="Rectangle 49"/>
              <p:cNvSpPr>
                <a:spLocks noChangeArrowheads="1"/>
              </p:cNvSpPr>
              <p:nvPr/>
            </p:nvSpPr>
            <p:spPr bwMode="auto">
              <a:xfrm>
                <a:off x="916" y="1924"/>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47" name="Rectangle 50"/>
              <p:cNvSpPr>
                <a:spLocks noChangeArrowheads="1"/>
              </p:cNvSpPr>
              <p:nvPr/>
            </p:nvSpPr>
            <p:spPr bwMode="auto">
              <a:xfrm>
                <a:off x="916" y="2500"/>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48" name="Rectangle 51"/>
              <p:cNvSpPr>
                <a:spLocks noChangeArrowheads="1"/>
              </p:cNvSpPr>
              <p:nvPr/>
            </p:nvSpPr>
            <p:spPr bwMode="auto">
              <a:xfrm>
                <a:off x="916" y="2212"/>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242" name="Group 52"/>
            <p:cNvGrpSpPr>
              <a:grpSpLocks/>
            </p:cNvGrpSpPr>
            <p:nvPr/>
          </p:nvGrpSpPr>
          <p:grpSpPr bwMode="auto">
            <a:xfrm>
              <a:off x="1204" y="1924"/>
              <a:ext cx="280" cy="856"/>
              <a:chOff x="1204" y="1924"/>
              <a:chExt cx="280" cy="856"/>
            </a:xfrm>
          </p:grpSpPr>
          <p:sp>
            <p:nvSpPr>
              <p:cNvPr id="88243" name="Rectangle 53"/>
              <p:cNvSpPr>
                <a:spLocks noChangeArrowheads="1"/>
              </p:cNvSpPr>
              <p:nvPr/>
            </p:nvSpPr>
            <p:spPr bwMode="auto">
              <a:xfrm>
                <a:off x="1204" y="1924"/>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44" name="Rectangle 54"/>
              <p:cNvSpPr>
                <a:spLocks noChangeArrowheads="1"/>
              </p:cNvSpPr>
              <p:nvPr/>
            </p:nvSpPr>
            <p:spPr bwMode="auto">
              <a:xfrm>
                <a:off x="1204" y="2500"/>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45" name="Rectangle 55"/>
              <p:cNvSpPr>
                <a:spLocks noChangeArrowheads="1"/>
              </p:cNvSpPr>
              <p:nvPr/>
            </p:nvSpPr>
            <p:spPr bwMode="auto">
              <a:xfrm>
                <a:off x="1204" y="2212"/>
                <a:ext cx="280" cy="28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076" name="Group 56"/>
          <p:cNvGrpSpPr>
            <a:grpSpLocks/>
          </p:cNvGrpSpPr>
          <p:nvPr/>
        </p:nvGrpSpPr>
        <p:grpSpPr bwMode="auto">
          <a:xfrm>
            <a:off x="6178550" y="3206750"/>
            <a:ext cx="901700" cy="1358900"/>
            <a:chOff x="3796" y="1924"/>
            <a:chExt cx="568" cy="856"/>
          </a:xfrm>
        </p:grpSpPr>
        <p:grpSp>
          <p:nvGrpSpPr>
            <p:cNvPr id="88233" name="Group 57"/>
            <p:cNvGrpSpPr>
              <a:grpSpLocks/>
            </p:cNvGrpSpPr>
            <p:nvPr/>
          </p:nvGrpSpPr>
          <p:grpSpPr bwMode="auto">
            <a:xfrm>
              <a:off x="3796" y="1924"/>
              <a:ext cx="280" cy="856"/>
              <a:chOff x="3796" y="1924"/>
              <a:chExt cx="280" cy="856"/>
            </a:xfrm>
          </p:grpSpPr>
          <p:sp>
            <p:nvSpPr>
              <p:cNvPr id="88238" name="Rectangle 58"/>
              <p:cNvSpPr>
                <a:spLocks noChangeArrowheads="1"/>
              </p:cNvSpPr>
              <p:nvPr/>
            </p:nvSpPr>
            <p:spPr bwMode="auto">
              <a:xfrm>
                <a:off x="3796"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39" name="Rectangle 59"/>
              <p:cNvSpPr>
                <a:spLocks noChangeArrowheads="1"/>
              </p:cNvSpPr>
              <p:nvPr/>
            </p:nvSpPr>
            <p:spPr bwMode="auto">
              <a:xfrm>
                <a:off x="3796" y="2500"/>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40" name="Rectangle 60"/>
              <p:cNvSpPr>
                <a:spLocks noChangeArrowheads="1"/>
              </p:cNvSpPr>
              <p:nvPr/>
            </p:nvSpPr>
            <p:spPr bwMode="auto">
              <a:xfrm>
                <a:off x="3796" y="2212"/>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234" name="Group 61"/>
            <p:cNvGrpSpPr>
              <a:grpSpLocks/>
            </p:cNvGrpSpPr>
            <p:nvPr/>
          </p:nvGrpSpPr>
          <p:grpSpPr bwMode="auto">
            <a:xfrm>
              <a:off x="4084" y="1924"/>
              <a:ext cx="280" cy="856"/>
              <a:chOff x="4084" y="1924"/>
              <a:chExt cx="280" cy="856"/>
            </a:xfrm>
          </p:grpSpPr>
          <p:sp>
            <p:nvSpPr>
              <p:cNvPr id="88235" name="Rectangle 62"/>
              <p:cNvSpPr>
                <a:spLocks noChangeArrowheads="1"/>
              </p:cNvSpPr>
              <p:nvPr/>
            </p:nvSpPr>
            <p:spPr bwMode="auto">
              <a:xfrm>
                <a:off x="4084"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36" name="Rectangle 63"/>
              <p:cNvSpPr>
                <a:spLocks noChangeArrowheads="1"/>
              </p:cNvSpPr>
              <p:nvPr/>
            </p:nvSpPr>
            <p:spPr bwMode="auto">
              <a:xfrm>
                <a:off x="4084" y="2500"/>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37" name="Rectangle 64"/>
              <p:cNvSpPr>
                <a:spLocks noChangeArrowheads="1"/>
              </p:cNvSpPr>
              <p:nvPr/>
            </p:nvSpPr>
            <p:spPr bwMode="auto">
              <a:xfrm>
                <a:off x="4084" y="2212"/>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077" name="Group 65"/>
          <p:cNvGrpSpPr>
            <a:grpSpLocks/>
          </p:cNvGrpSpPr>
          <p:nvPr/>
        </p:nvGrpSpPr>
        <p:grpSpPr bwMode="auto">
          <a:xfrm>
            <a:off x="7092950" y="3206750"/>
            <a:ext cx="901700" cy="1358900"/>
            <a:chOff x="4372" y="1924"/>
            <a:chExt cx="568" cy="856"/>
          </a:xfrm>
        </p:grpSpPr>
        <p:grpSp>
          <p:nvGrpSpPr>
            <p:cNvPr id="88225" name="Group 66"/>
            <p:cNvGrpSpPr>
              <a:grpSpLocks/>
            </p:cNvGrpSpPr>
            <p:nvPr/>
          </p:nvGrpSpPr>
          <p:grpSpPr bwMode="auto">
            <a:xfrm>
              <a:off x="4372" y="1924"/>
              <a:ext cx="280" cy="856"/>
              <a:chOff x="4372" y="1924"/>
              <a:chExt cx="280" cy="856"/>
            </a:xfrm>
          </p:grpSpPr>
          <p:sp>
            <p:nvSpPr>
              <p:cNvPr id="88230" name="Rectangle 67"/>
              <p:cNvSpPr>
                <a:spLocks noChangeArrowheads="1"/>
              </p:cNvSpPr>
              <p:nvPr/>
            </p:nvSpPr>
            <p:spPr bwMode="auto">
              <a:xfrm>
                <a:off x="4372"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31" name="Rectangle 68"/>
              <p:cNvSpPr>
                <a:spLocks noChangeArrowheads="1"/>
              </p:cNvSpPr>
              <p:nvPr/>
            </p:nvSpPr>
            <p:spPr bwMode="auto">
              <a:xfrm>
                <a:off x="4372" y="2500"/>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32" name="Rectangle 69"/>
              <p:cNvSpPr>
                <a:spLocks noChangeArrowheads="1"/>
              </p:cNvSpPr>
              <p:nvPr/>
            </p:nvSpPr>
            <p:spPr bwMode="auto">
              <a:xfrm>
                <a:off x="4372" y="2212"/>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226" name="Group 70"/>
            <p:cNvGrpSpPr>
              <a:grpSpLocks/>
            </p:cNvGrpSpPr>
            <p:nvPr/>
          </p:nvGrpSpPr>
          <p:grpSpPr bwMode="auto">
            <a:xfrm>
              <a:off x="4660" y="1924"/>
              <a:ext cx="280" cy="856"/>
              <a:chOff x="4660" y="1924"/>
              <a:chExt cx="280" cy="856"/>
            </a:xfrm>
          </p:grpSpPr>
          <p:sp>
            <p:nvSpPr>
              <p:cNvPr id="88227" name="Rectangle 71"/>
              <p:cNvSpPr>
                <a:spLocks noChangeArrowheads="1"/>
              </p:cNvSpPr>
              <p:nvPr/>
            </p:nvSpPr>
            <p:spPr bwMode="auto">
              <a:xfrm>
                <a:off x="4660"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28" name="Rectangle 72"/>
              <p:cNvSpPr>
                <a:spLocks noChangeArrowheads="1"/>
              </p:cNvSpPr>
              <p:nvPr/>
            </p:nvSpPr>
            <p:spPr bwMode="auto">
              <a:xfrm>
                <a:off x="4660" y="2500"/>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29" name="Rectangle 73"/>
              <p:cNvSpPr>
                <a:spLocks noChangeArrowheads="1"/>
              </p:cNvSpPr>
              <p:nvPr/>
            </p:nvSpPr>
            <p:spPr bwMode="auto">
              <a:xfrm>
                <a:off x="4660" y="2212"/>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078" name="Group 74"/>
          <p:cNvGrpSpPr>
            <a:grpSpLocks/>
          </p:cNvGrpSpPr>
          <p:nvPr/>
        </p:nvGrpSpPr>
        <p:grpSpPr bwMode="auto">
          <a:xfrm>
            <a:off x="8007350" y="3206750"/>
            <a:ext cx="901700" cy="1358900"/>
            <a:chOff x="4948" y="1924"/>
            <a:chExt cx="568" cy="856"/>
          </a:xfrm>
        </p:grpSpPr>
        <p:grpSp>
          <p:nvGrpSpPr>
            <p:cNvPr id="88217" name="Group 75"/>
            <p:cNvGrpSpPr>
              <a:grpSpLocks/>
            </p:cNvGrpSpPr>
            <p:nvPr/>
          </p:nvGrpSpPr>
          <p:grpSpPr bwMode="auto">
            <a:xfrm>
              <a:off x="4948" y="1924"/>
              <a:ext cx="280" cy="856"/>
              <a:chOff x="4948" y="1924"/>
              <a:chExt cx="280" cy="856"/>
            </a:xfrm>
          </p:grpSpPr>
          <p:sp>
            <p:nvSpPr>
              <p:cNvPr id="88222" name="Rectangle 76"/>
              <p:cNvSpPr>
                <a:spLocks noChangeArrowheads="1"/>
              </p:cNvSpPr>
              <p:nvPr/>
            </p:nvSpPr>
            <p:spPr bwMode="auto">
              <a:xfrm>
                <a:off x="4948"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23" name="Rectangle 77"/>
              <p:cNvSpPr>
                <a:spLocks noChangeArrowheads="1"/>
              </p:cNvSpPr>
              <p:nvPr/>
            </p:nvSpPr>
            <p:spPr bwMode="auto">
              <a:xfrm>
                <a:off x="4948" y="2500"/>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24" name="Rectangle 78"/>
              <p:cNvSpPr>
                <a:spLocks noChangeArrowheads="1"/>
              </p:cNvSpPr>
              <p:nvPr/>
            </p:nvSpPr>
            <p:spPr bwMode="auto">
              <a:xfrm>
                <a:off x="4948" y="2212"/>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218" name="Group 79"/>
            <p:cNvGrpSpPr>
              <a:grpSpLocks/>
            </p:cNvGrpSpPr>
            <p:nvPr/>
          </p:nvGrpSpPr>
          <p:grpSpPr bwMode="auto">
            <a:xfrm>
              <a:off x="5236" y="1924"/>
              <a:ext cx="280" cy="856"/>
              <a:chOff x="5236" y="1924"/>
              <a:chExt cx="280" cy="856"/>
            </a:xfrm>
          </p:grpSpPr>
          <p:sp>
            <p:nvSpPr>
              <p:cNvPr id="88219" name="Rectangle 80"/>
              <p:cNvSpPr>
                <a:spLocks noChangeArrowheads="1"/>
              </p:cNvSpPr>
              <p:nvPr/>
            </p:nvSpPr>
            <p:spPr bwMode="auto">
              <a:xfrm>
                <a:off x="5236"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20" name="Rectangle 81"/>
              <p:cNvSpPr>
                <a:spLocks noChangeArrowheads="1"/>
              </p:cNvSpPr>
              <p:nvPr/>
            </p:nvSpPr>
            <p:spPr bwMode="auto">
              <a:xfrm>
                <a:off x="5236" y="2500"/>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21" name="Rectangle 82"/>
              <p:cNvSpPr>
                <a:spLocks noChangeArrowheads="1"/>
              </p:cNvSpPr>
              <p:nvPr/>
            </p:nvSpPr>
            <p:spPr bwMode="auto">
              <a:xfrm>
                <a:off x="5236" y="2212"/>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sp>
        <p:nvSpPr>
          <p:cNvPr id="88079" name="Rectangle 83"/>
          <p:cNvSpPr>
            <a:spLocks noChangeArrowheads="1"/>
          </p:cNvSpPr>
          <p:nvPr/>
        </p:nvSpPr>
        <p:spPr bwMode="auto">
          <a:xfrm>
            <a:off x="8464550" y="1835150"/>
            <a:ext cx="444500" cy="44450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88080" name="Group 84"/>
          <p:cNvGrpSpPr>
            <a:grpSpLocks/>
          </p:cNvGrpSpPr>
          <p:nvPr/>
        </p:nvGrpSpPr>
        <p:grpSpPr bwMode="auto">
          <a:xfrm>
            <a:off x="692150" y="1835150"/>
            <a:ext cx="901700" cy="2730500"/>
            <a:chOff x="340" y="1060"/>
            <a:chExt cx="568" cy="1720"/>
          </a:xfrm>
        </p:grpSpPr>
        <p:grpSp>
          <p:nvGrpSpPr>
            <p:cNvPr id="88202" name="Group 85"/>
            <p:cNvGrpSpPr>
              <a:grpSpLocks/>
            </p:cNvGrpSpPr>
            <p:nvPr/>
          </p:nvGrpSpPr>
          <p:grpSpPr bwMode="auto">
            <a:xfrm>
              <a:off x="340" y="1924"/>
              <a:ext cx="568" cy="856"/>
              <a:chOff x="340" y="1924"/>
              <a:chExt cx="568" cy="856"/>
            </a:xfrm>
          </p:grpSpPr>
          <p:grpSp>
            <p:nvGrpSpPr>
              <p:cNvPr id="88209" name="Group 86"/>
              <p:cNvGrpSpPr>
                <a:grpSpLocks/>
              </p:cNvGrpSpPr>
              <p:nvPr/>
            </p:nvGrpSpPr>
            <p:grpSpPr bwMode="auto">
              <a:xfrm>
                <a:off x="340" y="1924"/>
                <a:ext cx="280" cy="856"/>
                <a:chOff x="340" y="1924"/>
                <a:chExt cx="280" cy="856"/>
              </a:xfrm>
            </p:grpSpPr>
            <p:sp>
              <p:nvSpPr>
                <p:cNvPr id="88214" name="Rectangle 87"/>
                <p:cNvSpPr>
                  <a:spLocks noChangeArrowheads="1"/>
                </p:cNvSpPr>
                <p:nvPr/>
              </p:nvSpPr>
              <p:spPr bwMode="auto">
                <a:xfrm>
                  <a:off x="340" y="1924"/>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15" name="Rectangle 88"/>
                <p:cNvSpPr>
                  <a:spLocks noChangeArrowheads="1"/>
                </p:cNvSpPr>
                <p:nvPr/>
              </p:nvSpPr>
              <p:spPr bwMode="auto">
                <a:xfrm>
                  <a:off x="340" y="2500"/>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16" name="Rectangle 89"/>
                <p:cNvSpPr>
                  <a:spLocks noChangeArrowheads="1"/>
                </p:cNvSpPr>
                <p:nvPr/>
              </p:nvSpPr>
              <p:spPr bwMode="auto">
                <a:xfrm>
                  <a:off x="340" y="2212"/>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210" name="Group 90"/>
              <p:cNvGrpSpPr>
                <a:grpSpLocks/>
              </p:cNvGrpSpPr>
              <p:nvPr/>
            </p:nvGrpSpPr>
            <p:grpSpPr bwMode="auto">
              <a:xfrm>
                <a:off x="628" y="1924"/>
                <a:ext cx="280" cy="856"/>
                <a:chOff x="628" y="1924"/>
                <a:chExt cx="280" cy="856"/>
              </a:xfrm>
            </p:grpSpPr>
            <p:sp>
              <p:nvSpPr>
                <p:cNvPr id="88211" name="Rectangle 91"/>
                <p:cNvSpPr>
                  <a:spLocks noChangeArrowheads="1"/>
                </p:cNvSpPr>
                <p:nvPr/>
              </p:nvSpPr>
              <p:spPr bwMode="auto">
                <a:xfrm>
                  <a:off x="628" y="1924"/>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12" name="Rectangle 92"/>
                <p:cNvSpPr>
                  <a:spLocks noChangeArrowheads="1"/>
                </p:cNvSpPr>
                <p:nvPr/>
              </p:nvSpPr>
              <p:spPr bwMode="auto">
                <a:xfrm>
                  <a:off x="628" y="2500"/>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13" name="Rectangle 93"/>
                <p:cNvSpPr>
                  <a:spLocks noChangeArrowheads="1"/>
                </p:cNvSpPr>
                <p:nvPr/>
              </p:nvSpPr>
              <p:spPr bwMode="auto">
                <a:xfrm>
                  <a:off x="628" y="2212"/>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203" name="Group 94"/>
            <p:cNvGrpSpPr>
              <a:grpSpLocks/>
            </p:cNvGrpSpPr>
            <p:nvPr/>
          </p:nvGrpSpPr>
          <p:grpSpPr bwMode="auto">
            <a:xfrm>
              <a:off x="340" y="1060"/>
              <a:ext cx="280" cy="856"/>
              <a:chOff x="340" y="1060"/>
              <a:chExt cx="280" cy="856"/>
            </a:xfrm>
          </p:grpSpPr>
          <p:sp>
            <p:nvSpPr>
              <p:cNvPr id="88206" name="Rectangle 95"/>
              <p:cNvSpPr>
                <a:spLocks noChangeArrowheads="1"/>
              </p:cNvSpPr>
              <p:nvPr/>
            </p:nvSpPr>
            <p:spPr bwMode="auto">
              <a:xfrm>
                <a:off x="340" y="1060"/>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07" name="Rectangle 96"/>
              <p:cNvSpPr>
                <a:spLocks noChangeArrowheads="1"/>
              </p:cNvSpPr>
              <p:nvPr/>
            </p:nvSpPr>
            <p:spPr bwMode="auto">
              <a:xfrm>
                <a:off x="340" y="1636"/>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08" name="Rectangle 97"/>
              <p:cNvSpPr>
                <a:spLocks noChangeArrowheads="1"/>
              </p:cNvSpPr>
              <p:nvPr/>
            </p:nvSpPr>
            <p:spPr bwMode="auto">
              <a:xfrm>
                <a:off x="340" y="1348"/>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88204" name="Rectangle 98"/>
            <p:cNvSpPr>
              <a:spLocks noChangeArrowheads="1"/>
            </p:cNvSpPr>
            <p:nvPr/>
          </p:nvSpPr>
          <p:spPr bwMode="auto">
            <a:xfrm>
              <a:off x="628" y="1636"/>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05" name="Rectangle 99"/>
            <p:cNvSpPr>
              <a:spLocks noChangeArrowheads="1"/>
            </p:cNvSpPr>
            <p:nvPr/>
          </p:nvSpPr>
          <p:spPr bwMode="auto">
            <a:xfrm>
              <a:off x="628" y="1348"/>
              <a:ext cx="280" cy="28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081" name="Group 100"/>
          <p:cNvGrpSpPr>
            <a:grpSpLocks/>
          </p:cNvGrpSpPr>
          <p:nvPr/>
        </p:nvGrpSpPr>
        <p:grpSpPr bwMode="auto">
          <a:xfrm>
            <a:off x="6178550" y="2292350"/>
            <a:ext cx="901700" cy="1358900"/>
            <a:chOff x="3796" y="1348"/>
            <a:chExt cx="568" cy="856"/>
          </a:xfrm>
        </p:grpSpPr>
        <p:grpSp>
          <p:nvGrpSpPr>
            <p:cNvPr id="88194" name="Group 101"/>
            <p:cNvGrpSpPr>
              <a:grpSpLocks/>
            </p:cNvGrpSpPr>
            <p:nvPr/>
          </p:nvGrpSpPr>
          <p:grpSpPr bwMode="auto">
            <a:xfrm>
              <a:off x="3796" y="1348"/>
              <a:ext cx="280" cy="856"/>
              <a:chOff x="3796" y="1348"/>
              <a:chExt cx="280" cy="856"/>
            </a:xfrm>
          </p:grpSpPr>
          <p:sp>
            <p:nvSpPr>
              <p:cNvPr id="88199" name="Rectangle 102"/>
              <p:cNvSpPr>
                <a:spLocks noChangeArrowheads="1"/>
              </p:cNvSpPr>
              <p:nvPr/>
            </p:nvSpPr>
            <p:spPr bwMode="auto">
              <a:xfrm>
                <a:off x="3796" y="1348"/>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00" name="Rectangle 103"/>
              <p:cNvSpPr>
                <a:spLocks noChangeArrowheads="1"/>
              </p:cNvSpPr>
              <p:nvPr/>
            </p:nvSpPr>
            <p:spPr bwMode="auto">
              <a:xfrm>
                <a:off x="3796"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201" name="Rectangle 104"/>
              <p:cNvSpPr>
                <a:spLocks noChangeArrowheads="1"/>
              </p:cNvSpPr>
              <p:nvPr/>
            </p:nvSpPr>
            <p:spPr bwMode="auto">
              <a:xfrm>
                <a:off x="3796" y="1636"/>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95" name="Group 105"/>
            <p:cNvGrpSpPr>
              <a:grpSpLocks/>
            </p:cNvGrpSpPr>
            <p:nvPr/>
          </p:nvGrpSpPr>
          <p:grpSpPr bwMode="auto">
            <a:xfrm>
              <a:off x="4084" y="1348"/>
              <a:ext cx="280" cy="856"/>
              <a:chOff x="4084" y="1348"/>
              <a:chExt cx="280" cy="856"/>
            </a:xfrm>
          </p:grpSpPr>
          <p:sp>
            <p:nvSpPr>
              <p:cNvPr id="88196" name="Rectangle 106"/>
              <p:cNvSpPr>
                <a:spLocks noChangeArrowheads="1"/>
              </p:cNvSpPr>
              <p:nvPr/>
            </p:nvSpPr>
            <p:spPr bwMode="auto">
              <a:xfrm>
                <a:off x="4084" y="1348"/>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97" name="Rectangle 107"/>
              <p:cNvSpPr>
                <a:spLocks noChangeArrowheads="1"/>
              </p:cNvSpPr>
              <p:nvPr/>
            </p:nvSpPr>
            <p:spPr bwMode="auto">
              <a:xfrm>
                <a:off x="4084"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98" name="Rectangle 108"/>
              <p:cNvSpPr>
                <a:spLocks noChangeArrowheads="1"/>
              </p:cNvSpPr>
              <p:nvPr/>
            </p:nvSpPr>
            <p:spPr bwMode="auto">
              <a:xfrm>
                <a:off x="4084" y="1636"/>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082" name="Group 109"/>
          <p:cNvGrpSpPr>
            <a:grpSpLocks/>
          </p:cNvGrpSpPr>
          <p:nvPr/>
        </p:nvGrpSpPr>
        <p:grpSpPr bwMode="auto">
          <a:xfrm>
            <a:off x="7092950" y="2292350"/>
            <a:ext cx="901700" cy="1358900"/>
            <a:chOff x="4372" y="1348"/>
            <a:chExt cx="568" cy="856"/>
          </a:xfrm>
        </p:grpSpPr>
        <p:grpSp>
          <p:nvGrpSpPr>
            <p:cNvPr id="88186" name="Group 110"/>
            <p:cNvGrpSpPr>
              <a:grpSpLocks/>
            </p:cNvGrpSpPr>
            <p:nvPr/>
          </p:nvGrpSpPr>
          <p:grpSpPr bwMode="auto">
            <a:xfrm>
              <a:off x="4372" y="1348"/>
              <a:ext cx="280" cy="856"/>
              <a:chOff x="4372" y="1348"/>
              <a:chExt cx="280" cy="856"/>
            </a:xfrm>
          </p:grpSpPr>
          <p:sp>
            <p:nvSpPr>
              <p:cNvPr id="88191" name="Rectangle 111"/>
              <p:cNvSpPr>
                <a:spLocks noChangeArrowheads="1"/>
              </p:cNvSpPr>
              <p:nvPr/>
            </p:nvSpPr>
            <p:spPr bwMode="auto">
              <a:xfrm>
                <a:off x="4372" y="1348"/>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92" name="Rectangle 112"/>
              <p:cNvSpPr>
                <a:spLocks noChangeArrowheads="1"/>
              </p:cNvSpPr>
              <p:nvPr/>
            </p:nvSpPr>
            <p:spPr bwMode="auto">
              <a:xfrm>
                <a:off x="4372"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93" name="Rectangle 113"/>
              <p:cNvSpPr>
                <a:spLocks noChangeArrowheads="1"/>
              </p:cNvSpPr>
              <p:nvPr/>
            </p:nvSpPr>
            <p:spPr bwMode="auto">
              <a:xfrm>
                <a:off x="4372" y="1636"/>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87" name="Group 114"/>
            <p:cNvGrpSpPr>
              <a:grpSpLocks/>
            </p:cNvGrpSpPr>
            <p:nvPr/>
          </p:nvGrpSpPr>
          <p:grpSpPr bwMode="auto">
            <a:xfrm>
              <a:off x="4660" y="1348"/>
              <a:ext cx="280" cy="856"/>
              <a:chOff x="4660" y="1348"/>
              <a:chExt cx="280" cy="856"/>
            </a:xfrm>
          </p:grpSpPr>
          <p:sp>
            <p:nvSpPr>
              <p:cNvPr id="88188" name="Rectangle 115"/>
              <p:cNvSpPr>
                <a:spLocks noChangeArrowheads="1"/>
              </p:cNvSpPr>
              <p:nvPr/>
            </p:nvSpPr>
            <p:spPr bwMode="auto">
              <a:xfrm>
                <a:off x="4660" y="1348"/>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89" name="Rectangle 116"/>
              <p:cNvSpPr>
                <a:spLocks noChangeArrowheads="1"/>
              </p:cNvSpPr>
              <p:nvPr/>
            </p:nvSpPr>
            <p:spPr bwMode="auto">
              <a:xfrm>
                <a:off x="4660"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90" name="Rectangle 117"/>
              <p:cNvSpPr>
                <a:spLocks noChangeArrowheads="1"/>
              </p:cNvSpPr>
              <p:nvPr/>
            </p:nvSpPr>
            <p:spPr bwMode="auto">
              <a:xfrm>
                <a:off x="4660" y="1636"/>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083" name="Group 118"/>
          <p:cNvGrpSpPr>
            <a:grpSpLocks/>
          </p:cNvGrpSpPr>
          <p:nvPr/>
        </p:nvGrpSpPr>
        <p:grpSpPr bwMode="auto">
          <a:xfrm>
            <a:off x="8007350" y="2292350"/>
            <a:ext cx="901700" cy="1358900"/>
            <a:chOff x="4948" y="1348"/>
            <a:chExt cx="568" cy="856"/>
          </a:xfrm>
        </p:grpSpPr>
        <p:grpSp>
          <p:nvGrpSpPr>
            <p:cNvPr id="88178" name="Group 119"/>
            <p:cNvGrpSpPr>
              <a:grpSpLocks/>
            </p:cNvGrpSpPr>
            <p:nvPr/>
          </p:nvGrpSpPr>
          <p:grpSpPr bwMode="auto">
            <a:xfrm>
              <a:off x="4948" y="1348"/>
              <a:ext cx="280" cy="856"/>
              <a:chOff x="4948" y="1348"/>
              <a:chExt cx="280" cy="856"/>
            </a:xfrm>
          </p:grpSpPr>
          <p:sp>
            <p:nvSpPr>
              <p:cNvPr id="88183" name="Rectangle 120"/>
              <p:cNvSpPr>
                <a:spLocks noChangeArrowheads="1"/>
              </p:cNvSpPr>
              <p:nvPr/>
            </p:nvSpPr>
            <p:spPr bwMode="auto">
              <a:xfrm>
                <a:off x="4948" y="1348"/>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84" name="Rectangle 121"/>
              <p:cNvSpPr>
                <a:spLocks noChangeArrowheads="1"/>
              </p:cNvSpPr>
              <p:nvPr/>
            </p:nvSpPr>
            <p:spPr bwMode="auto">
              <a:xfrm>
                <a:off x="4948"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85" name="Rectangle 122"/>
              <p:cNvSpPr>
                <a:spLocks noChangeArrowheads="1"/>
              </p:cNvSpPr>
              <p:nvPr/>
            </p:nvSpPr>
            <p:spPr bwMode="auto">
              <a:xfrm>
                <a:off x="4948" y="1636"/>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79" name="Group 123"/>
            <p:cNvGrpSpPr>
              <a:grpSpLocks/>
            </p:cNvGrpSpPr>
            <p:nvPr/>
          </p:nvGrpSpPr>
          <p:grpSpPr bwMode="auto">
            <a:xfrm>
              <a:off x="5236" y="1348"/>
              <a:ext cx="280" cy="856"/>
              <a:chOff x="5236" y="1348"/>
              <a:chExt cx="280" cy="856"/>
            </a:xfrm>
          </p:grpSpPr>
          <p:sp>
            <p:nvSpPr>
              <p:cNvPr id="88180" name="Rectangle 124"/>
              <p:cNvSpPr>
                <a:spLocks noChangeArrowheads="1"/>
              </p:cNvSpPr>
              <p:nvPr/>
            </p:nvSpPr>
            <p:spPr bwMode="auto">
              <a:xfrm>
                <a:off x="5236" y="1348"/>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81" name="Rectangle 125"/>
              <p:cNvSpPr>
                <a:spLocks noChangeArrowheads="1"/>
              </p:cNvSpPr>
              <p:nvPr/>
            </p:nvSpPr>
            <p:spPr bwMode="auto">
              <a:xfrm>
                <a:off x="5236" y="1924"/>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82" name="Rectangle 126"/>
              <p:cNvSpPr>
                <a:spLocks noChangeArrowheads="1"/>
              </p:cNvSpPr>
              <p:nvPr/>
            </p:nvSpPr>
            <p:spPr bwMode="auto">
              <a:xfrm>
                <a:off x="5236" y="1636"/>
                <a:ext cx="280" cy="28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084" name="Group 127"/>
          <p:cNvGrpSpPr>
            <a:grpSpLocks/>
          </p:cNvGrpSpPr>
          <p:nvPr/>
        </p:nvGrpSpPr>
        <p:grpSpPr bwMode="auto">
          <a:xfrm>
            <a:off x="2667000" y="5410200"/>
            <a:ext cx="6388100" cy="901700"/>
            <a:chOff x="1492" y="3316"/>
            <a:chExt cx="4024" cy="568"/>
          </a:xfrm>
        </p:grpSpPr>
        <p:grpSp>
          <p:nvGrpSpPr>
            <p:cNvPr id="88129" name="Group 128"/>
            <p:cNvGrpSpPr>
              <a:grpSpLocks/>
            </p:cNvGrpSpPr>
            <p:nvPr/>
          </p:nvGrpSpPr>
          <p:grpSpPr bwMode="auto">
            <a:xfrm>
              <a:off x="4372" y="3316"/>
              <a:ext cx="568" cy="568"/>
              <a:chOff x="4372" y="3316"/>
              <a:chExt cx="568" cy="568"/>
            </a:xfrm>
          </p:grpSpPr>
          <p:grpSp>
            <p:nvGrpSpPr>
              <p:cNvPr id="88172" name="Group 129"/>
              <p:cNvGrpSpPr>
                <a:grpSpLocks/>
              </p:cNvGrpSpPr>
              <p:nvPr/>
            </p:nvGrpSpPr>
            <p:grpSpPr bwMode="auto">
              <a:xfrm>
                <a:off x="4372" y="3316"/>
                <a:ext cx="280" cy="568"/>
                <a:chOff x="4372" y="3316"/>
                <a:chExt cx="280" cy="568"/>
              </a:xfrm>
            </p:grpSpPr>
            <p:sp>
              <p:nvSpPr>
                <p:cNvPr id="88176" name="Rectangle 130"/>
                <p:cNvSpPr>
                  <a:spLocks noChangeArrowheads="1"/>
                </p:cNvSpPr>
                <p:nvPr/>
              </p:nvSpPr>
              <p:spPr bwMode="auto">
                <a:xfrm>
                  <a:off x="4372"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77" name="Rectangle 131"/>
                <p:cNvSpPr>
                  <a:spLocks noChangeArrowheads="1"/>
                </p:cNvSpPr>
                <p:nvPr/>
              </p:nvSpPr>
              <p:spPr bwMode="auto">
                <a:xfrm>
                  <a:off x="4372"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73" name="Group 132"/>
              <p:cNvGrpSpPr>
                <a:grpSpLocks/>
              </p:cNvGrpSpPr>
              <p:nvPr/>
            </p:nvGrpSpPr>
            <p:grpSpPr bwMode="auto">
              <a:xfrm>
                <a:off x="4660" y="3316"/>
                <a:ext cx="280" cy="568"/>
                <a:chOff x="4660" y="3316"/>
                <a:chExt cx="280" cy="568"/>
              </a:xfrm>
            </p:grpSpPr>
            <p:sp>
              <p:nvSpPr>
                <p:cNvPr id="88174" name="Rectangle 133"/>
                <p:cNvSpPr>
                  <a:spLocks noChangeArrowheads="1"/>
                </p:cNvSpPr>
                <p:nvPr/>
              </p:nvSpPr>
              <p:spPr bwMode="auto">
                <a:xfrm>
                  <a:off x="4660"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75" name="Rectangle 134"/>
                <p:cNvSpPr>
                  <a:spLocks noChangeArrowheads="1"/>
                </p:cNvSpPr>
                <p:nvPr/>
              </p:nvSpPr>
              <p:spPr bwMode="auto">
                <a:xfrm>
                  <a:off x="4660"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130" name="Group 135"/>
            <p:cNvGrpSpPr>
              <a:grpSpLocks/>
            </p:cNvGrpSpPr>
            <p:nvPr/>
          </p:nvGrpSpPr>
          <p:grpSpPr bwMode="auto">
            <a:xfrm>
              <a:off x="3796" y="3316"/>
              <a:ext cx="568" cy="568"/>
              <a:chOff x="3796" y="3316"/>
              <a:chExt cx="568" cy="568"/>
            </a:xfrm>
          </p:grpSpPr>
          <p:grpSp>
            <p:nvGrpSpPr>
              <p:cNvPr id="88166" name="Group 136"/>
              <p:cNvGrpSpPr>
                <a:grpSpLocks/>
              </p:cNvGrpSpPr>
              <p:nvPr/>
            </p:nvGrpSpPr>
            <p:grpSpPr bwMode="auto">
              <a:xfrm>
                <a:off x="3796" y="3316"/>
                <a:ext cx="280" cy="568"/>
                <a:chOff x="3796" y="3316"/>
                <a:chExt cx="280" cy="568"/>
              </a:xfrm>
            </p:grpSpPr>
            <p:sp>
              <p:nvSpPr>
                <p:cNvPr id="88170" name="Rectangle 137"/>
                <p:cNvSpPr>
                  <a:spLocks noChangeArrowheads="1"/>
                </p:cNvSpPr>
                <p:nvPr/>
              </p:nvSpPr>
              <p:spPr bwMode="auto">
                <a:xfrm>
                  <a:off x="3796"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71" name="Rectangle 138"/>
                <p:cNvSpPr>
                  <a:spLocks noChangeArrowheads="1"/>
                </p:cNvSpPr>
                <p:nvPr/>
              </p:nvSpPr>
              <p:spPr bwMode="auto">
                <a:xfrm>
                  <a:off x="3796"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67" name="Group 139"/>
              <p:cNvGrpSpPr>
                <a:grpSpLocks/>
              </p:cNvGrpSpPr>
              <p:nvPr/>
            </p:nvGrpSpPr>
            <p:grpSpPr bwMode="auto">
              <a:xfrm>
                <a:off x="4084" y="3316"/>
                <a:ext cx="280" cy="568"/>
                <a:chOff x="4084" y="3316"/>
                <a:chExt cx="280" cy="568"/>
              </a:xfrm>
            </p:grpSpPr>
            <p:sp>
              <p:nvSpPr>
                <p:cNvPr id="88168" name="Rectangle 140"/>
                <p:cNvSpPr>
                  <a:spLocks noChangeArrowheads="1"/>
                </p:cNvSpPr>
                <p:nvPr/>
              </p:nvSpPr>
              <p:spPr bwMode="auto">
                <a:xfrm>
                  <a:off x="4084"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69" name="Rectangle 141"/>
                <p:cNvSpPr>
                  <a:spLocks noChangeArrowheads="1"/>
                </p:cNvSpPr>
                <p:nvPr/>
              </p:nvSpPr>
              <p:spPr bwMode="auto">
                <a:xfrm>
                  <a:off x="4084"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131" name="Group 142"/>
            <p:cNvGrpSpPr>
              <a:grpSpLocks/>
            </p:cNvGrpSpPr>
            <p:nvPr/>
          </p:nvGrpSpPr>
          <p:grpSpPr bwMode="auto">
            <a:xfrm>
              <a:off x="3220" y="3316"/>
              <a:ext cx="568" cy="568"/>
              <a:chOff x="3220" y="3316"/>
              <a:chExt cx="568" cy="568"/>
            </a:xfrm>
          </p:grpSpPr>
          <p:grpSp>
            <p:nvGrpSpPr>
              <p:cNvPr id="88160" name="Group 143"/>
              <p:cNvGrpSpPr>
                <a:grpSpLocks/>
              </p:cNvGrpSpPr>
              <p:nvPr/>
            </p:nvGrpSpPr>
            <p:grpSpPr bwMode="auto">
              <a:xfrm>
                <a:off x="3220" y="3316"/>
                <a:ext cx="280" cy="568"/>
                <a:chOff x="3220" y="3316"/>
                <a:chExt cx="280" cy="568"/>
              </a:xfrm>
            </p:grpSpPr>
            <p:sp>
              <p:nvSpPr>
                <p:cNvPr id="88164" name="Rectangle 144"/>
                <p:cNvSpPr>
                  <a:spLocks noChangeArrowheads="1"/>
                </p:cNvSpPr>
                <p:nvPr/>
              </p:nvSpPr>
              <p:spPr bwMode="auto">
                <a:xfrm>
                  <a:off x="3220"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65" name="Rectangle 145"/>
                <p:cNvSpPr>
                  <a:spLocks noChangeArrowheads="1"/>
                </p:cNvSpPr>
                <p:nvPr/>
              </p:nvSpPr>
              <p:spPr bwMode="auto">
                <a:xfrm>
                  <a:off x="3220"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61" name="Group 146"/>
              <p:cNvGrpSpPr>
                <a:grpSpLocks/>
              </p:cNvGrpSpPr>
              <p:nvPr/>
            </p:nvGrpSpPr>
            <p:grpSpPr bwMode="auto">
              <a:xfrm>
                <a:off x="3508" y="3316"/>
                <a:ext cx="280" cy="568"/>
                <a:chOff x="3508" y="3316"/>
                <a:chExt cx="280" cy="568"/>
              </a:xfrm>
            </p:grpSpPr>
            <p:sp>
              <p:nvSpPr>
                <p:cNvPr id="88162" name="Rectangle 147"/>
                <p:cNvSpPr>
                  <a:spLocks noChangeArrowheads="1"/>
                </p:cNvSpPr>
                <p:nvPr/>
              </p:nvSpPr>
              <p:spPr bwMode="auto">
                <a:xfrm>
                  <a:off x="3508"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63" name="Rectangle 148"/>
                <p:cNvSpPr>
                  <a:spLocks noChangeArrowheads="1"/>
                </p:cNvSpPr>
                <p:nvPr/>
              </p:nvSpPr>
              <p:spPr bwMode="auto">
                <a:xfrm>
                  <a:off x="3508"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132" name="Group 149"/>
            <p:cNvGrpSpPr>
              <a:grpSpLocks/>
            </p:cNvGrpSpPr>
            <p:nvPr/>
          </p:nvGrpSpPr>
          <p:grpSpPr bwMode="auto">
            <a:xfrm>
              <a:off x="2644" y="3316"/>
              <a:ext cx="568" cy="568"/>
              <a:chOff x="2644" y="3316"/>
              <a:chExt cx="568" cy="568"/>
            </a:xfrm>
          </p:grpSpPr>
          <p:grpSp>
            <p:nvGrpSpPr>
              <p:cNvPr id="88154" name="Group 150"/>
              <p:cNvGrpSpPr>
                <a:grpSpLocks/>
              </p:cNvGrpSpPr>
              <p:nvPr/>
            </p:nvGrpSpPr>
            <p:grpSpPr bwMode="auto">
              <a:xfrm>
                <a:off x="2644" y="3316"/>
                <a:ext cx="280" cy="568"/>
                <a:chOff x="2644" y="3316"/>
                <a:chExt cx="280" cy="568"/>
              </a:xfrm>
            </p:grpSpPr>
            <p:sp>
              <p:nvSpPr>
                <p:cNvPr id="88158" name="Rectangle 151"/>
                <p:cNvSpPr>
                  <a:spLocks noChangeArrowheads="1"/>
                </p:cNvSpPr>
                <p:nvPr/>
              </p:nvSpPr>
              <p:spPr bwMode="auto">
                <a:xfrm>
                  <a:off x="2644"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59" name="Rectangle 152"/>
                <p:cNvSpPr>
                  <a:spLocks noChangeArrowheads="1"/>
                </p:cNvSpPr>
                <p:nvPr/>
              </p:nvSpPr>
              <p:spPr bwMode="auto">
                <a:xfrm>
                  <a:off x="2644"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55" name="Group 153"/>
              <p:cNvGrpSpPr>
                <a:grpSpLocks/>
              </p:cNvGrpSpPr>
              <p:nvPr/>
            </p:nvGrpSpPr>
            <p:grpSpPr bwMode="auto">
              <a:xfrm>
                <a:off x="2932" y="3316"/>
                <a:ext cx="280" cy="568"/>
                <a:chOff x="2932" y="3316"/>
                <a:chExt cx="280" cy="568"/>
              </a:xfrm>
            </p:grpSpPr>
            <p:sp>
              <p:nvSpPr>
                <p:cNvPr id="88156" name="Rectangle 154"/>
                <p:cNvSpPr>
                  <a:spLocks noChangeArrowheads="1"/>
                </p:cNvSpPr>
                <p:nvPr/>
              </p:nvSpPr>
              <p:spPr bwMode="auto">
                <a:xfrm>
                  <a:off x="2932"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57" name="Rectangle 155"/>
                <p:cNvSpPr>
                  <a:spLocks noChangeArrowheads="1"/>
                </p:cNvSpPr>
                <p:nvPr/>
              </p:nvSpPr>
              <p:spPr bwMode="auto">
                <a:xfrm>
                  <a:off x="2932"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133" name="Group 156"/>
            <p:cNvGrpSpPr>
              <a:grpSpLocks/>
            </p:cNvGrpSpPr>
            <p:nvPr/>
          </p:nvGrpSpPr>
          <p:grpSpPr bwMode="auto">
            <a:xfrm>
              <a:off x="2068" y="3316"/>
              <a:ext cx="568" cy="568"/>
              <a:chOff x="2068" y="3316"/>
              <a:chExt cx="568" cy="568"/>
            </a:xfrm>
          </p:grpSpPr>
          <p:grpSp>
            <p:nvGrpSpPr>
              <p:cNvPr id="88148" name="Group 157"/>
              <p:cNvGrpSpPr>
                <a:grpSpLocks/>
              </p:cNvGrpSpPr>
              <p:nvPr/>
            </p:nvGrpSpPr>
            <p:grpSpPr bwMode="auto">
              <a:xfrm>
                <a:off x="2068" y="3316"/>
                <a:ext cx="280" cy="568"/>
                <a:chOff x="2068" y="3316"/>
                <a:chExt cx="280" cy="568"/>
              </a:xfrm>
            </p:grpSpPr>
            <p:sp>
              <p:nvSpPr>
                <p:cNvPr id="88152" name="Rectangle 158"/>
                <p:cNvSpPr>
                  <a:spLocks noChangeArrowheads="1"/>
                </p:cNvSpPr>
                <p:nvPr/>
              </p:nvSpPr>
              <p:spPr bwMode="auto">
                <a:xfrm>
                  <a:off x="2068"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53" name="Rectangle 159"/>
                <p:cNvSpPr>
                  <a:spLocks noChangeArrowheads="1"/>
                </p:cNvSpPr>
                <p:nvPr/>
              </p:nvSpPr>
              <p:spPr bwMode="auto">
                <a:xfrm>
                  <a:off x="2068"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49" name="Group 160"/>
              <p:cNvGrpSpPr>
                <a:grpSpLocks/>
              </p:cNvGrpSpPr>
              <p:nvPr/>
            </p:nvGrpSpPr>
            <p:grpSpPr bwMode="auto">
              <a:xfrm>
                <a:off x="2356" y="3316"/>
                <a:ext cx="280" cy="568"/>
                <a:chOff x="2356" y="3316"/>
                <a:chExt cx="280" cy="568"/>
              </a:xfrm>
            </p:grpSpPr>
            <p:sp>
              <p:nvSpPr>
                <p:cNvPr id="88150" name="Rectangle 161"/>
                <p:cNvSpPr>
                  <a:spLocks noChangeArrowheads="1"/>
                </p:cNvSpPr>
                <p:nvPr/>
              </p:nvSpPr>
              <p:spPr bwMode="auto">
                <a:xfrm>
                  <a:off x="2356"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51" name="Rectangle 162"/>
                <p:cNvSpPr>
                  <a:spLocks noChangeArrowheads="1"/>
                </p:cNvSpPr>
                <p:nvPr/>
              </p:nvSpPr>
              <p:spPr bwMode="auto">
                <a:xfrm>
                  <a:off x="2356"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134" name="Group 163"/>
            <p:cNvGrpSpPr>
              <a:grpSpLocks/>
            </p:cNvGrpSpPr>
            <p:nvPr/>
          </p:nvGrpSpPr>
          <p:grpSpPr bwMode="auto">
            <a:xfrm>
              <a:off x="1492" y="3316"/>
              <a:ext cx="568" cy="568"/>
              <a:chOff x="1492" y="3316"/>
              <a:chExt cx="568" cy="568"/>
            </a:xfrm>
          </p:grpSpPr>
          <p:grpSp>
            <p:nvGrpSpPr>
              <p:cNvPr id="88142" name="Group 164"/>
              <p:cNvGrpSpPr>
                <a:grpSpLocks/>
              </p:cNvGrpSpPr>
              <p:nvPr/>
            </p:nvGrpSpPr>
            <p:grpSpPr bwMode="auto">
              <a:xfrm>
                <a:off x="1492" y="3316"/>
                <a:ext cx="280" cy="568"/>
                <a:chOff x="1492" y="3316"/>
                <a:chExt cx="280" cy="568"/>
              </a:xfrm>
            </p:grpSpPr>
            <p:sp>
              <p:nvSpPr>
                <p:cNvPr id="88146" name="Rectangle 165"/>
                <p:cNvSpPr>
                  <a:spLocks noChangeArrowheads="1"/>
                </p:cNvSpPr>
                <p:nvPr/>
              </p:nvSpPr>
              <p:spPr bwMode="auto">
                <a:xfrm>
                  <a:off x="1492"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47" name="Rectangle 166"/>
                <p:cNvSpPr>
                  <a:spLocks noChangeArrowheads="1"/>
                </p:cNvSpPr>
                <p:nvPr/>
              </p:nvSpPr>
              <p:spPr bwMode="auto">
                <a:xfrm>
                  <a:off x="1492"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43" name="Group 167"/>
              <p:cNvGrpSpPr>
                <a:grpSpLocks/>
              </p:cNvGrpSpPr>
              <p:nvPr/>
            </p:nvGrpSpPr>
            <p:grpSpPr bwMode="auto">
              <a:xfrm>
                <a:off x="1780" y="3316"/>
                <a:ext cx="280" cy="568"/>
                <a:chOff x="1780" y="3316"/>
                <a:chExt cx="280" cy="568"/>
              </a:xfrm>
            </p:grpSpPr>
            <p:sp>
              <p:nvSpPr>
                <p:cNvPr id="88144" name="Rectangle 168"/>
                <p:cNvSpPr>
                  <a:spLocks noChangeArrowheads="1"/>
                </p:cNvSpPr>
                <p:nvPr/>
              </p:nvSpPr>
              <p:spPr bwMode="auto">
                <a:xfrm>
                  <a:off x="1780"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45" name="Rectangle 169"/>
                <p:cNvSpPr>
                  <a:spLocks noChangeArrowheads="1"/>
                </p:cNvSpPr>
                <p:nvPr/>
              </p:nvSpPr>
              <p:spPr bwMode="auto">
                <a:xfrm>
                  <a:off x="1780"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88135" name="Group 170"/>
            <p:cNvGrpSpPr>
              <a:grpSpLocks/>
            </p:cNvGrpSpPr>
            <p:nvPr/>
          </p:nvGrpSpPr>
          <p:grpSpPr bwMode="auto">
            <a:xfrm>
              <a:off x="4948" y="3316"/>
              <a:ext cx="568" cy="568"/>
              <a:chOff x="4948" y="3316"/>
              <a:chExt cx="568" cy="568"/>
            </a:xfrm>
          </p:grpSpPr>
          <p:grpSp>
            <p:nvGrpSpPr>
              <p:cNvPr id="88136" name="Group 171"/>
              <p:cNvGrpSpPr>
                <a:grpSpLocks/>
              </p:cNvGrpSpPr>
              <p:nvPr/>
            </p:nvGrpSpPr>
            <p:grpSpPr bwMode="auto">
              <a:xfrm>
                <a:off x="4948" y="3316"/>
                <a:ext cx="280" cy="568"/>
                <a:chOff x="4948" y="3316"/>
                <a:chExt cx="280" cy="568"/>
              </a:xfrm>
            </p:grpSpPr>
            <p:sp>
              <p:nvSpPr>
                <p:cNvPr id="88140" name="Rectangle 172"/>
                <p:cNvSpPr>
                  <a:spLocks noChangeArrowheads="1"/>
                </p:cNvSpPr>
                <p:nvPr/>
              </p:nvSpPr>
              <p:spPr bwMode="auto">
                <a:xfrm>
                  <a:off x="4948"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41" name="Rectangle 173"/>
                <p:cNvSpPr>
                  <a:spLocks noChangeArrowheads="1"/>
                </p:cNvSpPr>
                <p:nvPr/>
              </p:nvSpPr>
              <p:spPr bwMode="auto">
                <a:xfrm>
                  <a:off x="4948"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88137" name="Group 174"/>
              <p:cNvGrpSpPr>
                <a:grpSpLocks/>
              </p:cNvGrpSpPr>
              <p:nvPr/>
            </p:nvGrpSpPr>
            <p:grpSpPr bwMode="auto">
              <a:xfrm>
                <a:off x="5236" y="3316"/>
                <a:ext cx="280" cy="568"/>
                <a:chOff x="5236" y="3316"/>
                <a:chExt cx="280" cy="568"/>
              </a:xfrm>
            </p:grpSpPr>
            <p:sp>
              <p:nvSpPr>
                <p:cNvPr id="88138" name="Rectangle 175"/>
                <p:cNvSpPr>
                  <a:spLocks noChangeArrowheads="1"/>
                </p:cNvSpPr>
                <p:nvPr/>
              </p:nvSpPr>
              <p:spPr bwMode="auto">
                <a:xfrm>
                  <a:off x="5236" y="3316"/>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39" name="Rectangle 176"/>
                <p:cNvSpPr>
                  <a:spLocks noChangeArrowheads="1"/>
                </p:cNvSpPr>
                <p:nvPr/>
              </p:nvSpPr>
              <p:spPr bwMode="auto">
                <a:xfrm>
                  <a:off x="5236" y="3604"/>
                  <a:ext cx="280" cy="280"/>
                </a:xfrm>
                <a:prstGeom prst="rect">
                  <a:avLst/>
                </a:prstGeom>
                <a:solidFill>
                  <a:srgbClr val="66FF33"/>
                </a:solidFill>
                <a:ln w="12700">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grpSp>
        <p:nvGrpSpPr>
          <p:cNvPr id="88085" name="Group 177"/>
          <p:cNvGrpSpPr>
            <a:grpSpLocks/>
          </p:cNvGrpSpPr>
          <p:nvPr/>
        </p:nvGrpSpPr>
        <p:grpSpPr bwMode="auto">
          <a:xfrm>
            <a:off x="1981200" y="5181600"/>
            <a:ext cx="571500" cy="609600"/>
            <a:chOff x="1176" y="2928"/>
            <a:chExt cx="168" cy="624"/>
          </a:xfrm>
        </p:grpSpPr>
        <p:sp>
          <p:nvSpPr>
            <p:cNvPr id="88127" name="Freeform 178"/>
            <p:cNvSpPr>
              <a:spLocks/>
            </p:cNvSpPr>
            <p:nvPr/>
          </p:nvSpPr>
          <p:spPr bwMode="auto">
            <a:xfrm>
              <a:off x="1176" y="3120"/>
              <a:ext cx="168" cy="432"/>
            </a:xfrm>
            <a:custGeom>
              <a:avLst/>
              <a:gdLst>
                <a:gd name="T0" fmla="*/ 168 w 168"/>
                <a:gd name="T1" fmla="*/ 432 h 432"/>
                <a:gd name="T2" fmla="*/ 24 w 168"/>
                <a:gd name="T3" fmla="*/ 240 h 432"/>
                <a:gd name="T4" fmla="*/ 24 w 168"/>
                <a:gd name="T5" fmla="*/ 0 h 432"/>
                <a:gd name="T6" fmla="*/ 0 60000 65536"/>
                <a:gd name="T7" fmla="*/ 0 60000 65536"/>
                <a:gd name="T8" fmla="*/ 0 60000 65536"/>
              </a:gdLst>
              <a:ahLst/>
              <a:cxnLst>
                <a:cxn ang="T6">
                  <a:pos x="T0" y="T1"/>
                </a:cxn>
                <a:cxn ang="T7">
                  <a:pos x="T2" y="T3"/>
                </a:cxn>
                <a:cxn ang="T8">
                  <a:pos x="T4" y="T5"/>
                </a:cxn>
              </a:cxnLst>
              <a:rect l="0" t="0" r="r" b="b"/>
              <a:pathLst>
                <a:path w="168" h="432">
                  <a:moveTo>
                    <a:pt x="168" y="432"/>
                  </a:moveTo>
                  <a:cubicBezTo>
                    <a:pt x="108" y="372"/>
                    <a:pt x="48" y="312"/>
                    <a:pt x="24" y="240"/>
                  </a:cubicBezTo>
                  <a:cubicBezTo>
                    <a:pt x="0" y="168"/>
                    <a:pt x="24" y="40"/>
                    <a:pt x="24" y="0"/>
                  </a:cubicBezTo>
                </a:path>
              </a:pathLst>
            </a:custGeom>
            <a:noFill/>
            <a:ln w="38100" cap="flat" cmpd="sng">
              <a:solidFill>
                <a:srgbClr val="33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8" name="Line 179"/>
            <p:cNvSpPr>
              <a:spLocks noChangeShapeType="1"/>
            </p:cNvSpPr>
            <p:nvPr/>
          </p:nvSpPr>
          <p:spPr bwMode="auto">
            <a:xfrm flipV="1">
              <a:off x="1200" y="2928"/>
              <a:ext cx="0" cy="240"/>
            </a:xfrm>
            <a:prstGeom prst="line">
              <a:avLst/>
            </a:prstGeom>
            <a:noFill/>
            <a:ln w="381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86" name="Group 180"/>
          <p:cNvGrpSpPr>
            <a:grpSpLocks/>
          </p:cNvGrpSpPr>
          <p:nvPr/>
        </p:nvGrpSpPr>
        <p:grpSpPr bwMode="auto">
          <a:xfrm>
            <a:off x="6172200" y="2286000"/>
            <a:ext cx="1828800" cy="2286000"/>
            <a:chOff x="1536" y="1008"/>
            <a:chExt cx="1152" cy="1440"/>
          </a:xfrm>
        </p:grpSpPr>
        <p:sp>
          <p:nvSpPr>
            <p:cNvPr id="88118" name="Line 181"/>
            <p:cNvSpPr>
              <a:spLocks noChangeShapeType="1"/>
            </p:cNvSpPr>
            <p:nvPr/>
          </p:nvSpPr>
          <p:spPr bwMode="auto">
            <a:xfrm>
              <a:off x="1536" y="1008"/>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19" name="Line 182"/>
            <p:cNvSpPr>
              <a:spLocks noChangeShapeType="1"/>
            </p:cNvSpPr>
            <p:nvPr/>
          </p:nvSpPr>
          <p:spPr bwMode="auto">
            <a:xfrm rot="-5400000">
              <a:off x="1680" y="1152"/>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0" name="Line 183"/>
            <p:cNvSpPr>
              <a:spLocks noChangeShapeType="1"/>
            </p:cNvSpPr>
            <p:nvPr/>
          </p:nvSpPr>
          <p:spPr bwMode="auto">
            <a:xfrm>
              <a:off x="1824" y="1296"/>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1" name="Line 184"/>
            <p:cNvSpPr>
              <a:spLocks noChangeShapeType="1"/>
            </p:cNvSpPr>
            <p:nvPr/>
          </p:nvSpPr>
          <p:spPr bwMode="auto">
            <a:xfrm rot="-5400000">
              <a:off x="1968" y="1440"/>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2" name="Line 185"/>
            <p:cNvSpPr>
              <a:spLocks noChangeShapeType="1"/>
            </p:cNvSpPr>
            <p:nvPr/>
          </p:nvSpPr>
          <p:spPr bwMode="auto">
            <a:xfrm>
              <a:off x="2112" y="1584"/>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3" name="Line 186"/>
            <p:cNvSpPr>
              <a:spLocks noChangeShapeType="1"/>
            </p:cNvSpPr>
            <p:nvPr/>
          </p:nvSpPr>
          <p:spPr bwMode="auto">
            <a:xfrm rot="-5400000">
              <a:off x="2256" y="1728"/>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4" name="Line 187"/>
            <p:cNvSpPr>
              <a:spLocks noChangeShapeType="1"/>
            </p:cNvSpPr>
            <p:nvPr/>
          </p:nvSpPr>
          <p:spPr bwMode="auto">
            <a:xfrm>
              <a:off x="2400" y="1872"/>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5" name="Line 188"/>
            <p:cNvSpPr>
              <a:spLocks noChangeShapeType="1"/>
            </p:cNvSpPr>
            <p:nvPr/>
          </p:nvSpPr>
          <p:spPr bwMode="auto">
            <a:xfrm rot="-5400000">
              <a:off x="2544" y="2016"/>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6" name="Line 189"/>
            <p:cNvSpPr>
              <a:spLocks noChangeShapeType="1"/>
            </p:cNvSpPr>
            <p:nvPr/>
          </p:nvSpPr>
          <p:spPr bwMode="auto">
            <a:xfrm>
              <a:off x="2688" y="2160"/>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8087" name="Rectangle 191"/>
          <p:cNvSpPr>
            <a:spLocks noChangeArrowheads="1"/>
          </p:cNvSpPr>
          <p:nvPr/>
        </p:nvSpPr>
        <p:spPr bwMode="auto">
          <a:xfrm>
            <a:off x="52578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88" name="Rectangle 192"/>
          <p:cNvSpPr>
            <a:spLocks noChangeArrowheads="1"/>
          </p:cNvSpPr>
          <p:nvPr/>
        </p:nvSpPr>
        <p:spPr bwMode="auto">
          <a:xfrm>
            <a:off x="57150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89" name="Rectangle 193"/>
          <p:cNvSpPr>
            <a:spLocks noChangeArrowheads="1"/>
          </p:cNvSpPr>
          <p:nvPr/>
        </p:nvSpPr>
        <p:spPr bwMode="auto">
          <a:xfrm>
            <a:off x="48006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0" name="Rectangle 194"/>
          <p:cNvSpPr>
            <a:spLocks noChangeArrowheads="1"/>
          </p:cNvSpPr>
          <p:nvPr/>
        </p:nvSpPr>
        <p:spPr bwMode="auto">
          <a:xfrm>
            <a:off x="43434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1" name="Rectangle 195"/>
          <p:cNvSpPr>
            <a:spLocks noChangeArrowheads="1"/>
          </p:cNvSpPr>
          <p:nvPr/>
        </p:nvSpPr>
        <p:spPr bwMode="auto">
          <a:xfrm>
            <a:off x="38862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2" name="Rectangle 196"/>
          <p:cNvSpPr>
            <a:spLocks noChangeArrowheads="1"/>
          </p:cNvSpPr>
          <p:nvPr/>
        </p:nvSpPr>
        <p:spPr bwMode="auto">
          <a:xfrm>
            <a:off x="34290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3" name="Rectangle 197"/>
          <p:cNvSpPr>
            <a:spLocks noChangeArrowheads="1"/>
          </p:cNvSpPr>
          <p:nvPr/>
        </p:nvSpPr>
        <p:spPr bwMode="auto">
          <a:xfrm>
            <a:off x="29718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4" name="Rectangle 198"/>
          <p:cNvSpPr>
            <a:spLocks noChangeArrowheads="1"/>
          </p:cNvSpPr>
          <p:nvPr/>
        </p:nvSpPr>
        <p:spPr bwMode="auto">
          <a:xfrm>
            <a:off x="25146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5" name="Rectangle 199"/>
          <p:cNvSpPr>
            <a:spLocks noChangeArrowheads="1"/>
          </p:cNvSpPr>
          <p:nvPr/>
        </p:nvSpPr>
        <p:spPr bwMode="auto">
          <a:xfrm>
            <a:off x="20574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6" name="Rectangle 200"/>
          <p:cNvSpPr>
            <a:spLocks noChangeArrowheads="1"/>
          </p:cNvSpPr>
          <p:nvPr/>
        </p:nvSpPr>
        <p:spPr bwMode="auto">
          <a:xfrm>
            <a:off x="1600200" y="4572000"/>
            <a:ext cx="444500" cy="444500"/>
          </a:xfrm>
          <a:prstGeom prst="rect">
            <a:avLst/>
          </a:prstGeom>
          <a:solidFill>
            <a:srgbClr val="FF7C8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7" name="Rectangle 201"/>
          <p:cNvSpPr>
            <a:spLocks noChangeArrowheads="1"/>
          </p:cNvSpPr>
          <p:nvPr/>
        </p:nvSpPr>
        <p:spPr bwMode="auto">
          <a:xfrm>
            <a:off x="1143000" y="4572000"/>
            <a:ext cx="444500" cy="44450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8" name="Rectangle 202"/>
          <p:cNvSpPr>
            <a:spLocks noChangeArrowheads="1"/>
          </p:cNvSpPr>
          <p:nvPr/>
        </p:nvSpPr>
        <p:spPr bwMode="auto">
          <a:xfrm>
            <a:off x="685800" y="4572000"/>
            <a:ext cx="444500" cy="444500"/>
          </a:xfrm>
          <a:prstGeom prst="rect">
            <a:avLst/>
          </a:prstGeom>
          <a:solidFill>
            <a:srgbClr val="00FFFF"/>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99" name="Rectangle 203"/>
          <p:cNvSpPr>
            <a:spLocks noChangeArrowheads="1"/>
          </p:cNvSpPr>
          <p:nvPr/>
        </p:nvSpPr>
        <p:spPr bwMode="auto">
          <a:xfrm>
            <a:off x="8001000" y="4572000"/>
            <a:ext cx="444500" cy="44450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00" name="Rectangle 204"/>
          <p:cNvSpPr>
            <a:spLocks noChangeArrowheads="1"/>
          </p:cNvSpPr>
          <p:nvPr/>
        </p:nvSpPr>
        <p:spPr bwMode="auto">
          <a:xfrm>
            <a:off x="8458200" y="4572000"/>
            <a:ext cx="444500" cy="44450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01" name="Rectangle 205"/>
          <p:cNvSpPr>
            <a:spLocks noChangeArrowheads="1"/>
          </p:cNvSpPr>
          <p:nvPr/>
        </p:nvSpPr>
        <p:spPr bwMode="auto">
          <a:xfrm>
            <a:off x="7543800" y="4572000"/>
            <a:ext cx="444500" cy="44450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02" name="Rectangle 206"/>
          <p:cNvSpPr>
            <a:spLocks noChangeArrowheads="1"/>
          </p:cNvSpPr>
          <p:nvPr/>
        </p:nvSpPr>
        <p:spPr bwMode="auto">
          <a:xfrm>
            <a:off x="7086600" y="4572000"/>
            <a:ext cx="444500" cy="44450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03" name="Rectangle 207"/>
          <p:cNvSpPr>
            <a:spLocks noChangeArrowheads="1"/>
          </p:cNvSpPr>
          <p:nvPr/>
        </p:nvSpPr>
        <p:spPr bwMode="auto">
          <a:xfrm>
            <a:off x="6629400" y="4572000"/>
            <a:ext cx="444500" cy="44450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04" name="Rectangle 208"/>
          <p:cNvSpPr>
            <a:spLocks noChangeArrowheads="1"/>
          </p:cNvSpPr>
          <p:nvPr/>
        </p:nvSpPr>
        <p:spPr bwMode="auto">
          <a:xfrm>
            <a:off x="6172200" y="4572000"/>
            <a:ext cx="444500" cy="444500"/>
          </a:xfrm>
          <a:prstGeom prst="rect">
            <a:avLst/>
          </a:prstGeom>
          <a:solidFill>
            <a:srgbClr val="0099CC"/>
          </a:solidFill>
          <a:ln w="127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105" name="Line 209"/>
          <p:cNvSpPr>
            <a:spLocks noChangeShapeType="1"/>
          </p:cNvSpPr>
          <p:nvPr/>
        </p:nvSpPr>
        <p:spPr bwMode="auto">
          <a:xfrm>
            <a:off x="2057400" y="4114800"/>
            <a:ext cx="0" cy="914400"/>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6" name="Text Box 210"/>
          <p:cNvSpPr txBox="1">
            <a:spLocks noChangeArrowheads="1"/>
          </p:cNvSpPr>
          <p:nvPr/>
        </p:nvSpPr>
        <p:spPr bwMode="auto">
          <a:xfrm>
            <a:off x="685800" y="1828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H</a:t>
            </a:r>
          </a:p>
        </p:txBody>
      </p:sp>
      <p:sp>
        <p:nvSpPr>
          <p:cNvPr id="88107" name="Text Box 211"/>
          <p:cNvSpPr txBox="1">
            <a:spLocks noChangeArrowheads="1"/>
          </p:cNvSpPr>
          <p:nvPr/>
        </p:nvSpPr>
        <p:spPr bwMode="auto">
          <a:xfrm>
            <a:off x="8458200" y="1905000"/>
            <a:ext cx="49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He</a:t>
            </a:r>
          </a:p>
        </p:txBody>
      </p:sp>
      <p:sp>
        <p:nvSpPr>
          <p:cNvPr id="88108" name="Text Box 212"/>
          <p:cNvSpPr txBox="1">
            <a:spLocks noChangeArrowheads="1"/>
          </p:cNvSpPr>
          <p:nvPr/>
        </p:nvSpPr>
        <p:spPr bwMode="auto">
          <a:xfrm>
            <a:off x="685800" y="2362200"/>
            <a:ext cx="8264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Li   Mg                                                                          B     C    N    O     F    Ne</a:t>
            </a:r>
          </a:p>
        </p:txBody>
      </p:sp>
      <p:sp>
        <p:nvSpPr>
          <p:cNvPr id="88109" name="Text Box 213"/>
          <p:cNvSpPr txBox="1">
            <a:spLocks noChangeArrowheads="1"/>
          </p:cNvSpPr>
          <p:nvPr/>
        </p:nvSpPr>
        <p:spPr bwMode="auto">
          <a:xfrm>
            <a:off x="685800" y="3276600"/>
            <a:ext cx="8264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K    Ca  Sc   Ti    V    Cr  Mn  Fe   Co  Ni   Cu  Zn  Ga  Ge   As  Se    Br   Kr</a:t>
            </a:r>
          </a:p>
        </p:txBody>
      </p:sp>
      <p:sp>
        <p:nvSpPr>
          <p:cNvPr id="88110" name="Text Box 214"/>
          <p:cNvSpPr txBox="1">
            <a:spLocks noChangeArrowheads="1"/>
          </p:cNvSpPr>
          <p:nvPr/>
        </p:nvSpPr>
        <p:spPr bwMode="auto">
          <a:xfrm>
            <a:off x="685800" y="3733800"/>
            <a:ext cx="825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Rb  Sr    Y    Zr  Nb  Mo Tc   Ru  Rh   Pd  Ag  Cd  In    Sn   Sb   Te   I     Xe</a:t>
            </a:r>
          </a:p>
        </p:txBody>
      </p:sp>
      <p:sp>
        <p:nvSpPr>
          <p:cNvPr id="88111" name="Text Box 215"/>
          <p:cNvSpPr txBox="1">
            <a:spLocks noChangeArrowheads="1"/>
          </p:cNvSpPr>
          <p:nvPr/>
        </p:nvSpPr>
        <p:spPr bwMode="auto">
          <a:xfrm>
            <a:off x="685800" y="4191000"/>
            <a:ext cx="828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Cs   Ba  La  Hf   Ta   W   Re   Os  Ir    Pt   Au   Hg  Tl   Pb  Bi    Po   At   Rn</a:t>
            </a:r>
          </a:p>
        </p:txBody>
      </p:sp>
      <p:sp>
        <p:nvSpPr>
          <p:cNvPr id="88112" name="Text Box 216"/>
          <p:cNvSpPr txBox="1">
            <a:spLocks noChangeArrowheads="1"/>
          </p:cNvSpPr>
          <p:nvPr/>
        </p:nvSpPr>
        <p:spPr bwMode="auto">
          <a:xfrm>
            <a:off x="685800" y="4572000"/>
            <a:ext cx="4595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Fr   Ra  Ac   </a:t>
            </a:r>
            <a:r>
              <a:rPr lang="en-US" altLang="en-US" sz="2000">
                <a:solidFill>
                  <a:schemeClr val="bg2"/>
                </a:solidFill>
                <a:latin typeface="Times New Roman" panose="02020603050405020304" pitchFamily="18" charset="0"/>
              </a:rPr>
              <a:t>Rf  Db   Sg  Bh   Hs  Mt   Ds</a:t>
            </a:r>
          </a:p>
        </p:txBody>
      </p:sp>
      <p:sp>
        <p:nvSpPr>
          <p:cNvPr id="88113" name="Text Box 217"/>
          <p:cNvSpPr txBox="1">
            <a:spLocks noChangeArrowheads="1"/>
          </p:cNvSpPr>
          <p:nvPr/>
        </p:nvSpPr>
        <p:spPr bwMode="auto">
          <a:xfrm>
            <a:off x="685800" y="2743200"/>
            <a:ext cx="839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Na  Mg                                                                         Al    Si    P     S     Cl   Ar  </a:t>
            </a:r>
          </a:p>
        </p:txBody>
      </p:sp>
      <p:sp>
        <p:nvSpPr>
          <p:cNvPr id="88114" name="Text Box 218"/>
          <p:cNvSpPr txBox="1">
            <a:spLocks noChangeArrowheads="1"/>
          </p:cNvSpPr>
          <p:nvPr/>
        </p:nvSpPr>
        <p:spPr bwMode="auto">
          <a:xfrm>
            <a:off x="2667000" y="5410200"/>
            <a:ext cx="6403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Ce  Pr    Nd </a:t>
            </a:r>
            <a:r>
              <a:rPr lang="en-US" altLang="en-US" sz="2000">
                <a:solidFill>
                  <a:schemeClr val="bg2"/>
                </a:solidFill>
                <a:latin typeface="Times New Roman" panose="02020603050405020304" pitchFamily="18" charset="0"/>
              </a:rPr>
              <a:t>Pm</a:t>
            </a:r>
            <a:r>
              <a:rPr lang="en-US" altLang="en-US" sz="2000">
                <a:latin typeface="Times New Roman" panose="02020603050405020304" pitchFamily="18" charset="0"/>
              </a:rPr>
              <a:t> Sm  Eu  Gd   Tb  Dy  Ho  Er   Tm Yb  Lu</a:t>
            </a:r>
          </a:p>
        </p:txBody>
      </p:sp>
      <p:sp>
        <p:nvSpPr>
          <p:cNvPr id="88115" name="Text Box 219"/>
          <p:cNvSpPr txBox="1">
            <a:spLocks noChangeArrowheads="1"/>
          </p:cNvSpPr>
          <p:nvPr/>
        </p:nvSpPr>
        <p:spPr bwMode="auto">
          <a:xfrm>
            <a:off x="2667000" y="5791200"/>
            <a:ext cx="6405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Th  Pa   U    </a:t>
            </a:r>
            <a:r>
              <a:rPr lang="en-US" altLang="en-US" sz="2000">
                <a:solidFill>
                  <a:schemeClr val="bg2"/>
                </a:solidFill>
                <a:latin typeface="Times New Roman" panose="02020603050405020304" pitchFamily="18" charset="0"/>
              </a:rPr>
              <a:t>Np  Pu  Am Cm Bk   Cf   Es   Fm Md No   Lr</a:t>
            </a:r>
          </a:p>
        </p:txBody>
      </p:sp>
      <p:sp>
        <p:nvSpPr>
          <p:cNvPr id="88116" name="Rectangle 220"/>
          <p:cNvSpPr>
            <a:spLocks noChangeArrowheads="1"/>
          </p:cNvSpPr>
          <p:nvPr/>
        </p:nvSpPr>
        <p:spPr bwMode="auto">
          <a:xfrm>
            <a:off x="152400" y="304800"/>
            <a:ext cx="36655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Periodic Trends</a:t>
            </a:r>
          </a:p>
        </p:txBody>
      </p:sp>
      <p:sp>
        <p:nvSpPr>
          <p:cNvPr id="115933" name="Text Box 221"/>
          <p:cNvSpPr txBox="1">
            <a:spLocks noChangeArrowheads="1"/>
          </p:cNvSpPr>
          <p:nvPr/>
        </p:nvSpPr>
        <p:spPr bwMode="auto">
          <a:xfrm>
            <a:off x="2286000" y="1066800"/>
            <a:ext cx="32416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atom size</a:t>
            </a:r>
          </a:p>
          <a:p>
            <a:pPr eaLnBrk="1" hangingPunct="1">
              <a:spcBef>
                <a:spcPct val="0"/>
              </a:spcBef>
              <a:buFontTx/>
              <a:buNone/>
            </a:pPr>
            <a:r>
              <a:rPr lang="en-US" altLang="en-US" sz="2800">
                <a:latin typeface="Times New Roman" panose="02020603050405020304" pitchFamily="18" charset="0"/>
              </a:rPr>
              <a:t>1</a:t>
            </a:r>
            <a:r>
              <a:rPr lang="en-US" altLang="en-US" sz="2800" baseline="30000">
                <a:latin typeface="Times New Roman" panose="02020603050405020304" pitchFamily="18" charset="0"/>
              </a:rPr>
              <a:t>st</a:t>
            </a:r>
            <a:r>
              <a:rPr lang="en-US" altLang="en-US" sz="2800">
                <a:latin typeface="Times New Roman" panose="02020603050405020304" pitchFamily="18" charset="0"/>
              </a:rPr>
              <a:t> ionization energy</a:t>
            </a:r>
          </a:p>
          <a:p>
            <a:pPr eaLnBrk="1" hangingPunct="1">
              <a:spcBef>
                <a:spcPct val="0"/>
              </a:spcBef>
              <a:buFontTx/>
              <a:buNone/>
            </a:pPr>
            <a:r>
              <a:rPr lang="en-US" altLang="en-US" sz="2800">
                <a:latin typeface="Times New Roman" panose="02020603050405020304" pitchFamily="18" charset="0"/>
              </a:rPr>
              <a:t>electron affinity</a:t>
            </a:r>
          </a:p>
          <a:p>
            <a:pPr eaLnBrk="1" hangingPunct="1">
              <a:spcBef>
                <a:spcPct val="0"/>
              </a:spcBef>
              <a:buFontTx/>
              <a:buNone/>
            </a:pPr>
            <a:r>
              <a:rPr lang="en-US" altLang="en-US" sz="2800">
                <a:latin typeface="Times New Roman" panose="02020603050405020304" pitchFamily="18" charset="0"/>
              </a:rPr>
              <a:t>electronegativity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933"/>
                                        </p:tgtEl>
                                        <p:attrNameLst>
                                          <p:attrName>style.visibility</p:attrName>
                                        </p:attrNameLst>
                                      </p:cBhvr>
                                      <p:to>
                                        <p:strVal val="visible"/>
                                      </p:to>
                                    </p:set>
                                    <p:animEffect transition="in" filter="dissolve">
                                      <p:cBhvr>
                                        <p:cTn id="7" dur="500"/>
                                        <p:tgtEl>
                                          <p:spTgt spid="115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3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E3C14D5-8E00-4D89-B336-236171653F2A}" type="slidenum">
              <a:rPr lang="en-US" altLang="en-US" sz="1400" smtClean="0"/>
              <a:pPr>
                <a:spcBef>
                  <a:spcPct val="0"/>
                </a:spcBef>
                <a:buFontTx/>
                <a:buNone/>
              </a:pPr>
              <a:t>84</a:t>
            </a:fld>
            <a:endParaRPr lang="en-US" altLang="en-US" sz="1400" smtClean="0"/>
          </a:p>
        </p:txBody>
      </p:sp>
      <p:sp>
        <p:nvSpPr>
          <p:cNvPr id="89091" name="Rectangle 2"/>
          <p:cNvSpPr>
            <a:spLocks noGrp="1" noChangeArrowheads="1"/>
          </p:cNvSpPr>
          <p:nvPr>
            <p:ph type="title"/>
          </p:nvPr>
        </p:nvSpPr>
        <p:spPr/>
        <p:txBody>
          <a:bodyPr/>
          <a:lstStyle/>
          <a:p>
            <a:pPr eaLnBrk="1" hangingPunct="1"/>
            <a:r>
              <a:rPr lang="en-US" altLang="en-US" smtClean="0"/>
              <a:t>Ionization Energy </a:t>
            </a:r>
          </a:p>
        </p:txBody>
      </p:sp>
      <p:sp>
        <p:nvSpPr>
          <p:cNvPr id="89092" name="Rectangle 3"/>
          <p:cNvSpPr>
            <a:spLocks noGrp="1" noChangeArrowheads="1"/>
          </p:cNvSpPr>
          <p:nvPr>
            <p:ph type="body" sz="half" idx="1"/>
          </p:nvPr>
        </p:nvSpPr>
        <p:spPr/>
        <p:txBody>
          <a:bodyPr/>
          <a:lstStyle/>
          <a:p>
            <a:pPr eaLnBrk="1" hangingPunct="1">
              <a:lnSpc>
                <a:spcPct val="90000"/>
              </a:lnSpc>
            </a:pPr>
            <a:r>
              <a:rPr lang="en-US" altLang="en-US" sz="2800" smtClean="0"/>
              <a:t>Energy required to remove one electron from an atom.</a:t>
            </a:r>
          </a:p>
          <a:p>
            <a:pPr eaLnBrk="1" hangingPunct="1">
              <a:lnSpc>
                <a:spcPct val="90000"/>
              </a:lnSpc>
            </a:pPr>
            <a:endParaRPr lang="en-US" altLang="en-US" sz="2800" smtClean="0"/>
          </a:p>
          <a:p>
            <a:pPr eaLnBrk="1" hangingPunct="1">
              <a:lnSpc>
                <a:spcPct val="90000"/>
              </a:lnSpc>
            </a:pPr>
            <a:r>
              <a:rPr lang="en-US" altLang="en-US" sz="2800" smtClean="0"/>
              <a:t>The greater the propensity for an atom to hold onto an electron the higher the ionization energy required to remove that electron. </a:t>
            </a:r>
          </a:p>
        </p:txBody>
      </p:sp>
      <p:pic>
        <p:nvPicPr>
          <p:cNvPr id="89093" name="Picture 6" descr="GRD5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09800"/>
            <a:ext cx="39624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 Box 7"/>
          <p:cNvSpPr txBox="1">
            <a:spLocks noChangeArrowheads="1"/>
          </p:cNvSpPr>
          <p:nvPr/>
        </p:nvSpPr>
        <p:spPr bwMode="auto">
          <a:xfrm>
            <a:off x="5029200" y="48768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t>Note the size in electron clouds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4EBE7A-F61F-4A29-A75D-CA8F93AEE2E2}" type="slidenum">
              <a:rPr lang="en-US" altLang="en-US" sz="1400" smtClean="0"/>
              <a:pPr>
                <a:spcBef>
                  <a:spcPct val="0"/>
                </a:spcBef>
                <a:buFontTx/>
                <a:buNone/>
              </a:pPr>
              <a:t>85</a:t>
            </a:fld>
            <a:endParaRPr lang="en-US" altLang="en-US" sz="1400" smtClean="0"/>
          </a:p>
        </p:txBody>
      </p:sp>
      <p:sp>
        <p:nvSpPr>
          <p:cNvPr id="90115" name="Rectangle 2"/>
          <p:cNvSpPr>
            <a:spLocks noGrp="1" noChangeArrowheads="1"/>
          </p:cNvSpPr>
          <p:nvPr>
            <p:ph type="title"/>
          </p:nvPr>
        </p:nvSpPr>
        <p:spPr/>
        <p:txBody>
          <a:bodyPr/>
          <a:lstStyle/>
          <a:p>
            <a:pPr eaLnBrk="1" hangingPunct="1"/>
            <a:r>
              <a:rPr lang="en-US" altLang="en-US" smtClean="0"/>
              <a:t>Ionization Energy cont.</a:t>
            </a:r>
          </a:p>
        </p:txBody>
      </p:sp>
      <p:sp>
        <p:nvSpPr>
          <p:cNvPr id="90116" name="Rectangle 3"/>
          <p:cNvSpPr>
            <a:spLocks noGrp="1" noChangeArrowheads="1"/>
          </p:cNvSpPr>
          <p:nvPr>
            <p:ph type="body" idx="1"/>
          </p:nvPr>
        </p:nvSpPr>
        <p:spPr/>
        <p:txBody>
          <a:bodyPr/>
          <a:lstStyle/>
          <a:p>
            <a:pPr eaLnBrk="1" hangingPunct="1">
              <a:lnSpc>
                <a:spcPct val="90000"/>
              </a:lnSpc>
              <a:buFontTx/>
              <a:buNone/>
            </a:pPr>
            <a:r>
              <a:rPr lang="en-US" altLang="en-US" smtClean="0"/>
              <a:t>First Ionization Energy (I</a:t>
            </a:r>
            <a:r>
              <a:rPr lang="en-US" altLang="en-US" baseline="-25000" smtClean="0"/>
              <a:t>1</a:t>
            </a:r>
            <a:r>
              <a:rPr lang="en-US" altLang="en-US" smtClean="0"/>
              <a:t>): Energy required to remove the first electron from an atom in the ground state (no charge) </a:t>
            </a:r>
          </a:p>
          <a:p>
            <a:pPr eaLnBrk="1" hangingPunct="1">
              <a:lnSpc>
                <a:spcPct val="90000"/>
              </a:lnSpc>
              <a:buFontTx/>
              <a:buNone/>
            </a:pPr>
            <a:endParaRPr lang="en-US" altLang="en-US" smtClean="0"/>
          </a:p>
          <a:p>
            <a:pPr eaLnBrk="1" hangingPunct="1">
              <a:lnSpc>
                <a:spcPct val="90000"/>
              </a:lnSpc>
              <a:buFontTx/>
              <a:buNone/>
            </a:pPr>
            <a:r>
              <a:rPr lang="en-US" altLang="en-US" smtClean="0"/>
              <a:t>Second Ionization Energy(I</a:t>
            </a:r>
            <a:r>
              <a:rPr lang="en-US" altLang="en-US" baseline="-25000" smtClean="0"/>
              <a:t>2</a:t>
            </a:r>
            <a:r>
              <a:rPr lang="en-US" altLang="en-US" smtClean="0"/>
              <a:t>):Energy required to remove the second electron from an atom (X</a:t>
            </a:r>
            <a:r>
              <a:rPr lang="en-US" altLang="en-US" baseline="30000" smtClean="0"/>
              <a:t>+</a:t>
            </a:r>
            <a:r>
              <a:rPr lang="en-US" altLang="en-US" smtClean="0"/>
              <a:t>) </a:t>
            </a:r>
          </a:p>
          <a:p>
            <a:pPr eaLnBrk="1" hangingPunct="1">
              <a:lnSpc>
                <a:spcPct val="90000"/>
              </a:lnSpc>
              <a:buFontTx/>
              <a:buNone/>
            </a:pPr>
            <a:endParaRPr lang="en-US" altLang="en-US" smtClean="0"/>
          </a:p>
          <a:p>
            <a:pPr eaLnBrk="1" hangingPunct="1">
              <a:lnSpc>
                <a:spcPct val="90000"/>
              </a:lnSpc>
              <a:buFontTx/>
              <a:buNone/>
            </a:pPr>
            <a:r>
              <a:rPr lang="en-US" altLang="en-US" smtClean="0"/>
              <a:t>Table 7.6 pg 330 </a:t>
            </a:r>
          </a:p>
          <a:p>
            <a:pPr eaLnBrk="1" hangingPunct="1">
              <a:lnSpc>
                <a:spcPct val="90000"/>
              </a:lnSpc>
              <a:buFontTx/>
              <a:buNone/>
            </a:pPr>
            <a:endParaRPr lang="en-US" alt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B791C3-DA99-49A9-98A2-5711637BEA85}" type="slidenum">
              <a:rPr lang="en-US" altLang="en-US" sz="1400" smtClean="0"/>
              <a:pPr>
                <a:spcBef>
                  <a:spcPct val="0"/>
                </a:spcBef>
                <a:buFontTx/>
                <a:buNone/>
              </a:pPr>
              <a:t>86</a:t>
            </a:fld>
            <a:endParaRPr lang="en-US" altLang="en-US" sz="1400" smtClean="0"/>
          </a:p>
        </p:txBody>
      </p:sp>
      <p:sp>
        <p:nvSpPr>
          <p:cNvPr id="91139" name="Rectangle 2"/>
          <p:cNvSpPr>
            <a:spLocks noGrp="1" noChangeArrowheads="1"/>
          </p:cNvSpPr>
          <p:nvPr>
            <p:ph type="title"/>
          </p:nvPr>
        </p:nvSpPr>
        <p:spPr/>
        <p:txBody>
          <a:bodyPr/>
          <a:lstStyle/>
          <a:p>
            <a:pPr eaLnBrk="1" hangingPunct="1"/>
            <a:r>
              <a:rPr lang="en-US" altLang="en-US" smtClean="0"/>
              <a:t>Trends in Ionization</a:t>
            </a:r>
          </a:p>
        </p:txBody>
      </p:sp>
      <p:sp>
        <p:nvSpPr>
          <p:cNvPr id="91140" name="Rectangle 3"/>
          <p:cNvSpPr>
            <a:spLocks noGrp="1" noChangeArrowheads="1"/>
          </p:cNvSpPr>
          <p:nvPr>
            <p:ph type="body" idx="1"/>
          </p:nvPr>
        </p:nvSpPr>
        <p:spPr/>
        <p:txBody>
          <a:bodyPr/>
          <a:lstStyle/>
          <a:p>
            <a:pPr eaLnBrk="1" hangingPunct="1">
              <a:lnSpc>
                <a:spcPct val="90000"/>
              </a:lnSpc>
            </a:pPr>
            <a:r>
              <a:rPr lang="en-US" altLang="en-US" sz="2400" smtClean="0"/>
              <a:t>One can perform multiple ionizations </a:t>
            </a:r>
          </a:p>
          <a:p>
            <a:pPr eaLnBrk="1" hangingPunct="1">
              <a:lnSpc>
                <a:spcPct val="90000"/>
              </a:lnSpc>
            </a:pPr>
            <a:endParaRPr lang="en-US" altLang="en-US" sz="2400" smtClean="0"/>
          </a:p>
          <a:p>
            <a:pPr eaLnBrk="1" hangingPunct="1">
              <a:lnSpc>
                <a:spcPct val="90000"/>
              </a:lnSpc>
              <a:buFontTx/>
              <a:buNone/>
            </a:pPr>
            <a:r>
              <a:rPr lang="en-US" altLang="en-US" sz="2400" smtClean="0"/>
              <a:t>Al (g) </a:t>
            </a:r>
            <a:r>
              <a:rPr lang="en-US" altLang="en-US" sz="2400" smtClean="0">
                <a:sym typeface="Wingdings" panose="05000000000000000000" pitchFamily="2" charset="2"/>
              </a:rPr>
              <a:t> Al</a:t>
            </a:r>
            <a:r>
              <a:rPr lang="en-US" altLang="en-US" sz="2400" baseline="30000" smtClean="0">
                <a:sym typeface="Wingdings" panose="05000000000000000000" pitchFamily="2" charset="2"/>
              </a:rPr>
              <a:t>+</a:t>
            </a:r>
            <a:r>
              <a:rPr lang="en-US" altLang="en-US" sz="2400" smtClean="0">
                <a:sym typeface="Wingdings" panose="05000000000000000000" pitchFamily="2" charset="2"/>
              </a:rPr>
              <a:t> +e-          I</a:t>
            </a:r>
            <a:r>
              <a:rPr lang="en-US" altLang="en-US" sz="2400" baseline="-25000" smtClean="0">
                <a:sym typeface="Wingdings" panose="05000000000000000000" pitchFamily="2" charset="2"/>
              </a:rPr>
              <a:t>1</a:t>
            </a:r>
            <a:r>
              <a:rPr lang="en-US" altLang="en-US" sz="2400" smtClean="0">
                <a:sym typeface="Wingdings" panose="05000000000000000000" pitchFamily="2" charset="2"/>
              </a:rPr>
              <a:t> = 580 kJ/mol </a:t>
            </a:r>
          </a:p>
          <a:p>
            <a:pPr eaLnBrk="1" hangingPunct="1">
              <a:lnSpc>
                <a:spcPct val="90000"/>
              </a:lnSpc>
              <a:buFontTx/>
              <a:buNone/>
            </a:pPr>
            <a:endParaRPr lang="en-US" altLang="en-US" sz="2400" smtClean="0">
              <a:sym typeface="Wingdings" panose="05000000000000000000" pitchFamily="2" charset="2"/>
            </a:endParaRPr>
          </a:p>
          <a:p>
            <a:pPr eaLnBrk="1" hangingPunct="1">
              <a:lnSpc>
                <a:spcPct val="90000"/>
              </a:lnSpc>
              <a:buFontTx/>
              <a:buNone/>
            </a:pPr>
            <a:r>
              <a:rPr lang="en-US" altLang="en-US" sz="2400" smtClean="0"/>
              <a:t>Al</a:t>
            </a:r>
            <a:r>
              <a:rPr lang="en-US" altLang="en-US" sz="2400" baseline="30000" smtClean="0"/>
              <a:t>+</a:t>
            </a:r>
            <a:r>
              <a:rPr lang="en-US" altLang="en-US" sz="2400" smtClean="0"/>
              <a:t> (g) </a:t>
            </a:r>
            <a:r>
              <a:rPr lang="en-US" altLang="en-US" sz="2400" smtClean="0">
                <a:sym typeface="Wingdings" panose="05000000000000000000" pitchFamily="2" charset="2"/>
              </a:rPr>
              <a:t> Al</a:t>
            </a:r>
            <a:r>
              <a:rPr lang="en-US" altLang="en-US" sz="2400" baseline="30000" smtClean="0">
                <a:sym typeface="Wingdings" panose="05000000000000000000" pitchFamily="2" charset="2"/>
              </a:rPr>
              <a:t>2+</a:t>
            </a:r>
            <a:r>
              <a:rPr lang="en-US" altLang="en-US" sz="2400" smtClean="0">
                <a:sym typeface="Wingdings" panose="05000000000000000000" pitchFamily="2" charset="2"/>
              </a:rPr>
              <a:t> +e-          I</a:t>
            </a:r>
            <a:r>
              <a:rPr lang="en-US" altLang="en-US" sz="2400" baseline="-25000" smtClean="0">
                <a:sym typeface="Wingdings" panose="05000000000000000000" pitchFamily="2" charset="2"/>
              </a:rPr>
              <a:t>2</a:t>
            </a:r>
            <a:r>
              <a:rPr lang="en-US" altLang="en-US" sz="2400" smtClean="0">
                <a:sym typeface="Wingdings" panose="05000000000000000000" pitchFamily="2" charset="2"/>
              </a:rPr>
              <a:t> = 1815 kJ/mol </a:t>
            </a:r>
          </a:p>
          <a:p>
            <a:pPr eaLnBrk="1" hangingPunct="1">
              <a:lnSpc>
                <a:spcPct val="90000"/>
              </a:lnSpc>
              <a:buFontTx/>
              <a:buNone/>
            </a:pPr>
            <a:endParaRPr lang="en-US" altLang="en-US" sz="2400" smtClean="0">
              <a:sym typeface="Wingdings" panose="05000000000000000000" pitchFamily="2" charset="2"/>
            </a:endParaRPr>
          </a:p>
          <a:p>
            <a:pPr eaLnBrk="1" hangingPunct="1">
              <a:lnSpc>
                <a:spcPct val="90000"/>
              </a:lnSpc>
              <a:buFontTx/>
              <a:buNone/>
            </a:pPr>
            <a:r>
              <a:rPr lang="en-US" altLang="en-US" sz="2400" smtClean="0"/>
              <a:t>Al</a:t>
            </a:r>
            <a:r>
              <a:rPr lang="en-US" altLang="en-US" sz="2400" baseline="30000" smtClean="0"/>
              <a:t>2+</a:t>
            </a:r>
            <a:r>
              <a:rPr lang="en-US" altLang="en-US" sz="2400" smtClean="0"/>
              <a:t> (g) </a:t>
            </a:r>
            <a:r>
              <a:rPr lang="en-US" altLang="en-US" sz="2400" smtClean="0">
                <a:sym typeface="Wingdings" panose="05000000000000000000" pitchFamily="2" charset="2"/>
              </a:rPr>
              <a:t> Al</a:t>
            </a:r>
            <a:r>
              <a:rPr lang="en-US" altLang="en-US" sz="2400" baseline="30000" smtClean="0">
                <a:sym typeface="Wingdings" panose="05000000000000000000" pitchFamily="2" charset="2"/>
              </a:rPr>
              <a:t>3+</a:t>
            </a:r>
            <a:r>
              <a:rPr lang="en-US" altLang="en-US" sz="2400" smtClean="0">
                <a:sym typeface="Wingdings" panose="05000000000000000000" pitchFamily="2" charset="2"/>
              </a:rPr>
              <a:t> +e-          I</a:t>
            </a:r>
            <a:r>
              <a:rPr lang="en-US" altLang="en-US" sz="2400" baseline="-25000" smtClean="0">
                <a:sym typeface="Wingdings" panose="05000000000000000000" pitchFamily="2" charset="2"/>
              </a:rPr>
              <a:t>3</a:t>
            </a:r>
            <a:r>
              <a:rPr lang="en-US" altLang="en-US" sz="2400" smtClean="0">
                <a:sym typeface="Wingdings" panose="05000000000000000000" pitchFamily="2" charset="2"/>
              </a:rPr>
              <a:t> = 2740 kJ/mol </a:t>
            </a:r>
          </a:p>
          <a:p>
            <a:pPr eaLnBrk="1" hangingPunct="1">
              <a:lnSpc>
                <a:spcPct val="90000"/>
              </a:lnSpc>
              <a:buFontTx/>
              <a:buNone/>
            </a:pPr>
            <a:r>
              <a:rPr lang="en-US" altLang="en-US" sz="2400" smtClean="0">
                <a:sym typeface="Wingdings" panose="05000000000000000000" pitchFamily="2" charset="2"/>
              </a:rPr>
              <a:t>       </a:t>
            </a:r>
          </a:p>
          <a:p>
            <a:pPr eaLnBrk="1" hangingPunct="1">
              <a:lnSpc>
                <a:spcPct val="90000"/>
              </a:lnSpc>
              <a:buFontTx/>
              <a:buNone/>
            </a:pPr>
            <a:r>
              <a:rPr lang="en-US" altLang="en-US" sz="2400" smtClean="0">
                <a:sym typeface="Wingdings" panose="05000000000000000000" pitchFamily="2" charset="2"/>
              </a:rPr>
              <a:t>                                       I</a:t>
            </a:r>
            <a:r>
              <a:rPr lang="en-US" altLang="en-US" sz="2400" baseline="-25000" smtClean="0">
                <a:sym typeface="Wingdings" panose="05000000000000000000" pitchFamily="2" charset="2"/>
              </a:rPr>
              <a:t>4 = </a:t>
            </a:r>
            <a:r>
              <a:rPr lang="en-US" altLang="en-US" sz="2400" smtClean="0">
                <a:sym typeface="Wingdings" panose="05000000000000000000" pitchFamily="2" charset="2"/>
              </a:rPr>
              <a:t>11,600 kJ/mol</a:t>
            </a:r>
          </a:p>
          <a:p>
            <a:pPr eaLnBrk="1" hangingPunct="1">
              <a:lnSpc>
                <a:spcPct val="90000"/>
              </a:lnSpc>
              <a:buFontTx/>
              <a:buNone/>
            </a:pPr>
            <a:endParaRPr lang="en-US" altLang="en-US" sz="2400" smtClean="0">
              <a:sym typeface="Wingdings" panose="05000000000000000000" pitchFamily="2" charset="2"/>
            </a:endParaRPr>
          </a:p>
          <a:p>
            <a:pPr algn="ctr" eaLnBrk="1" hangingPunct="1">
              <a:lnSpc>
                <a:spcPct val="90000"/>
              </a:lnSpc>
              <a:buFontTx/>
              <a:buNone/>
            </a:pPr>
            <a:r>
              <a:rPr lang="en-US" altLang="en-US" sz="2400" smtClean="0">
                <a:sym typeface="Wingdings" panose="05000000000000000000" pitchFamily="2" charset="2"/>
              </a:rPr>
              <a:t>I</a:t>
            </a:r>
            <a:r>
              <a:rPr lang="en-US" altLang="en-US" sz="2400" baseline="-25000" smtClean="0">
                <a:sym typeface="Wingdings" panose="05000000000000000000" pitchFamily="2" charset="2"/>
              </a:rPr>
              <a:t>1 </a:t>
            </a:r>
            <a:r>
              <a:rPr lang="en-US" altLang="en-US" sz="2400" smtClean="0">
                <a:sym typeface="Wingdings" panose="05000000000000000000" pitchFamily="2" charset="2"/>
              </a:rPr>
              <a:t>&lt; I</a:t>
            </a:r>
            <a:r>
              <a:rPr lang="en-US" altLang="en-US" sz="2400" baseline="-25000" smtClean="0">
                <a:sym typeface="Wingdings" panose="05000000000000000000" pitchFamily="2" charset="2"/>
              </a:rPr>
              <a:t>2</a:t>
            </a:r>
            <a:r>
              <a:rPr lang="en-US" altLang="en-US" sz="2400" smtClean="0">
                <a:sym typeface="Wingdings" panose="05000000000000000000" pitchFamily="2" charset="2"/>
              </a:rPr>
              <a:t> &lt; I</a:t>
            </a:r>
            <a:r>
              <a:rPr lang="en-US" altLang="en-US" sz="2400" baseline="-25000" smtClean="0">
                <a:sym typeface="Wingdings" panose="05000000000000000000" pitchFamily="2" charset="2"/>
              </a:rPr>
              <a:t>3</a:t>
            </a:r>
            <a:endParaRPr lang="en-US" altLang="en-US" sz="2400" smtClean="0">
              <a:sym typeface="Wingdings" panose="05000000000000000000" pitchFamily="2" charset="2"/>
            </a:endParaRPr>
          </a:p>
          <a:p>
            <a:pPr eaLnBrk="1" hangingPunct="1">
              <a:lnSpc>
                <a:spcPct val="90000"/>
              </a:lnSpc>
              <a:buFontTx/>
              <a:buNone/>
            </a:pPr>
            <a:endParaRPr lang="en-US" altLang="en-US" sz="24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E41EF8-2CC6-4F4D-AF8F-09BE3CBDDC08}" type="slidenum">
              <a:rPr lang="en-US" altLang="en-US" sz="1400" smtClean="0"/>
              <a:pPr>
                <a:spcBef>
                  <a:spcPct val="0"/>
                </a:spcBef>
                <a:buFontTx/>
                <a:buNone/>
              </a:pPr>
              <a:t>87</a:t>
            </a:fld>
            <a:endParaRPr lang="en-US" altLang="en-US" sz="1400" smtClean="0"/>
          </a:p>
        </p:txBody>
      </p:sp>
      <p:sp>
        <p:nvSpPr>
          <p:cNvPr id="92163" name="Rectangle 4"/>
          <p:cNvSpPr>
            <a:spLocks noChangeArrowheads="1"/>
          </p:cNvSpPr>
          <p:nvPr/>
        </p:nvSpPr>
        <p:spPr bwMode="auto">
          <a:xfrm>
            <a:off x="1905000" y="228600"/>
            <a:ext cx="53308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Periodic Table - Trends</a:t>
            </a:r>
          </a:p>
        </p:txBody>
      </p:sp>
      <p:sp>
        <p:nvSpPr>
          <p:cNvPr id="92164" name="Text Box 257"/>
          <p:cNvSpPr txBox="1">
            <a:spLocks noChangeArrowheads="1"/>
          </p:cNvSpPr>
          <p:nvPr/>
        </p:nvSpPr>
        <p:spPr bwMode="auto">
          <a:xfrm>
            <a:off x="2667000" y="838200"/>
            <a:ext cx="366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accent2"/>
                </a:solidFill>
                <a:latin typeface="Times New Roman" panose="02020603050405020304" pitchFamily="18" charset="0"/>
              </a:rPr>
              <a:t> ionization energy</a:t>
            </a:r>
          </a:p>
        </p:txBody>
      </p:sp>
      <p:sp>
        <p:nvSpPr>
          <p:cNvPr id="92165" name="Line 258"/>
          <p:cNvSpPr>
            <a:spLocks noChangeShapeType="1"/>
          </p:cNvSpPr>
          <p:nvPr/>
        </p:nvSpPr>
        <p:spPr bwMode="auto">
          <a:xfrm flipH="1">
            <a:off x="914400" y="1752600"/>
            <a:ext cx="0" cy="3505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6" name="Line 259"/>
          <p:cNvSpPr>
            <a:spLocks noChangeShapeType="1"/>
          </p:cNvSpPr>
          <p:nvPr/>
        </p:nvSpPr>
        <p:spPr bwMode="auto">
          <a:xfrm>
            <a:off x="1371600" y="1676400"/>
            <a:ext cx="64770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7" name="Text Box 260"/>
          <p:cNvSpPr txBox="1">
            <a:spLocks noChangeArrowheads="1"/>
          </p:cNvSpPr>
          <p:nvPr/>
        </p:nvSpPr>
        <p:spPr bwMode="auto">
          <a:xfrm>
            <a:off x="1676400" y="5486400"/>
            <a:ext cx="66865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Ionization energy increases across a period</a:t>
            </a:r>
          </a:p>
          <a:p>
            <a:pPr eaLnBrk="1" hangingPunct="1">
              <a:spcBef>
                <a:spcPct val="0"/>
              </a:spcBef>
              <a:buFontTx/>
              <a:buNone/>
            </a:pPr>
            <a:r>
              <a:rPr lang="en-US" altLang="en-US" sz="2800">
                <a:latin typeface="Times New Roman" panose="02020603050405020304" pitchFamily="18" charset="0"/>
              </a:rPr>
              <a:t>And decreases down a group </a:t>
            </a:r>
            <a:endParaRPr lang="en-US" altLang="en-US" sz="2800">
              <a:latin typeface="Times New Roman" panose="02020603050405020304" pitchFamily="18" charset="0"/>
              <a:sym typeface="Symbol" panose="05050102010706020507" pitchFamily="18" charset="2"/>
            </a:endParaRPr>
          </a:p>
        </p:txBody>
      </p:sp>
      <p:pic>
        <p:nvPicPr>
          <p:cNvPr id="92168" name="Picture 261" descr="FG06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5486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Text Box 262"/>
          <p:cNvSpPr txBox="1">
            <a:spLocks noChangeArrowheads="1"/>
          </p:cNvSpPr>
          <p:nvPr/>
        </p:nvSpPr>
        <p:spPr bwMode="auto">
          <a:xfrm>
            <a:off x="8077200" y="1219200"/>
            <a:ext cx="762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500"/>
              <a:t>+</a:t>
            </a:r>
          </a:p>
        </p:txBody>
      </p:sp>
      <p:sp>
        <p:nvSpPr>
          <p:cNvPr id="92170" name="Text Box 263"/>
          <p:cNvSpPr txBox="1">
            <a:spLocks noChangeArrowheads="1"/>
          </p:cNvSpPr>
          <p:nvPr/>
        </p:nvSpPr>
        <p:spPr bwMode="auto">
          <a:xfrm>
            <a:off x="533400" y="5181600"/>
            <a:ext cx="762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500"/>
              <a: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Vocabulary </a:t>
            </a:r>
          </a:p>
        </p:txBody>
      </p:sp>
      <p:sp>
        <p:nvSpPr>
          <p:cNvPr id="93187"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97C7F5-246F-4E4A-88E9-EC01056AF084}" type="slidenum">
              <a:rPr lang="en-US" altLang="en-US" sz="1400" smtClean="0"/>
              <a:pPr>
                <a:spcBef>
                  <a:spcPct val="0"/>
                </a:spcBef>
                <a:buFontTx/>
                <a:buNone/>
              </a:pPr>
              <a:t>88</a:t>
            </a:fld>
            <a:endParaRPr lang="en-US" altLang="en-US" sz="1400" smtClean="0"/>
          </a:p>
        </p:txBody>
      </p:sp>
      <p:sp>
        <p:nvSpPr>
          <p:cNvPr id="93188" name="Rectangle 3"/>
          <p:cNvSpPr>
            <a:spLocks noChangeArrowheads="1"/>
          </p:cNvSpPr>
          <p:nvPr/>
        </p:nvSpPr>
        <p:spPr bwMode="auto">
          <a:xfrm>
            <a:off x="304800" y="2136775"/>
            <a:ext cx="8610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u="sng"/>
              <a:t>Effective nuclear charge: </a:t>
            </a:r>
          </a:p>
          <a:p>
            <a:pPr eaLnBrk="1" hangingPunct="1">
              <a:spcBef>
                <a:spcPct val="0"/>
              </a:spcBef>
              <a:buFontTx/>
              <a:buNone/>
            </a:pPr>
            <a:r>
              <a:rPr lang="en-US" altLang="en-US" sz="1800" b="0"/>
              <a:t>The amount of positive charge acting on an electron. </a:t>
            </a:r>
          </a:p>
          <a:p>
            <a:pPr eaLnBrk="1" hangingPunct="1">
              <a:spcBef>
                <a:spcPct val="0"/>
              </a:spcBef>
              <a:buFontTx/>
              <a:buNone/>
            </a:pPr>
            <a:endParaRPr lang="en-US" altLang="en-US" sz="1800" b="0"/>
          </a:p>
          <a:p>
            <a:pPr eaLnBrk="1" hangingPunct="1">
              <a:spcBef>
                <a:spcPct val="0"/>
              </a:spcBef>
              <a:buFontTx/>
              <a:buNone/>
            </a:pPr>
            <a:r>
              <a:rPr lang="en-US" altLang="en-US" sz="1700" b="0"/>
              <a:t>(# of p+ in the nucleus) – (# of e- in between the nucleus and the electron in question)</a:t>
            </a:r>
          </a:p>
          <a:p>
            <a:pPr eaLnBrk="1" hangingPunct="1">
              <a:spcBef>
                <a:spcPct val="0"/>
              </a:spcBef>
              <a:buFontTx/>
              <a:buNone/>
            </a:pPr>
            <a:endParaRPr lang="en-US" altLang="en-US" sz="1800" b="0"/>
          </a:p>
          <a:p>
            <a:pPr eaLnBrk="1" hangingPunct="1">
              <a:spcBef>
                <a:spcPct val="0"/>
              </a:spcBef>
              <a:buFontTx/>
              <a:buNone/>
            </a:pPr>
            <a:r>
              <a:rPr lang="en-US" altLang="en-US" sz="1800" b="0"/>
              <a:t> Basically, the nucleus attracts an electron, but other electrons in lower shells repel it (opposites attract, likes repel).</a:t>
            </a:r>
          </a:p>
        </p:txBody>
      </p:sp>
      <p:sp>
        <p:nvSpPr>
          <p:cNvPr id="93189" name="Rectangle 4"/>
          <p:cNvSpPr>
            <a:spLocks noChangeArrowheads="1"/>
          </p:cNvSpPr>
          <p:nvPr/>
        </p:nvSpPr>
        <p:spPr bwMode="auto">
          <a:xfrm>
            <a:off x="381000" y="4038600"/>
            <a:ext cx="800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a:p>
            <a:pPr eaLnBrk="1" hangingPunct="1">
              <a:spcBef>
                <a:spcPct val="0"/>
              </a:spcBef>
              <a:buFontTx/>
              <a:buNone/>
            </a:pPr>
            <a:r>
              <a:rPr lang="en-US" altLang="en-US" sz="1800" u="sng"/>
              <a:t>Shielding Effect</a:t>
            </a:r>
          </a:p>
          <a:p>
            <a:pPr eaLnBrk="1" hangingPunct="1">
              <a:spcBef>
                <a:spcPct val="0"/>
              </a:spcBef>
              <a:buFontTx/>
              <a:buNone/>
            </a:pPr>
            <a:r>
              <a:rPr lang="en-US" altLang="en-US" sz="1800" b="0"/>
              <a:t>The </a:t>
            </a:r>
            <a:r>
              <a:rPr lang="en-US" altLang="en-US" sz="1800" b="0" i="1"/>
              <a:t>shielding</a:t>
            </a:r>
            <a:r>
              <a:rPr lang="en-US" altLang="en-US" sz="1800" b="0"/>
              <a:t> (or </a:t>
            </a:r>
            <a:r>
              <a:rPr lang="en-US" altLang="en-US" sz="1800" b="0" i="1"/>
              <a:t>screening</a:t>
            </a:r>
            <a:r>
              <a:rPr lang="en-US" altLang="en-US" sz="1800" b="0"/>
              <a:t>) </a:t>
            </a:r>
            <a:r>
              <a:rPr lang="en-US" altLang="en-US" sz="1800" b="0" i="1"/>
              <a:t>effect</a:t>
            </a:r>
            <a:r>
              <a:rPr lang="en-US" altLang="en-US" sz="1800" b="0"/>
              <a:t> is similar to effective nuclear charge. The </a:t>
            </a:r>
            <a:r>
              <a:rPr lang="en-US" altLang="en-US" sz="1800" b="0" i="1"/>
              <a:t>core electrons</a:t>
            </a:r>
            <a:r>
              <a:rPr lang="en-US" altLang="en-US" sz="1800" b="0"/>
              <a:t> repel the valence electrons to some degree. The more electron shells there are (a new shell for each row in the periodic table), the greater the shielding effect is. Essentially, the core electrons </a:t>
            </a:r>
            <a:r>
              <a:rPr lang="en-US" altLang="en-US" sz="1800" b="0" i="1"/>
              <a:t>shield</a:t>
            </a:r>
            <a:r>
              <a:rPr lang="en-US" altLang="en-US" sz="1800" b="0"/>
              <a:t> the valence electrons from the positive charge of the nucleus.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04800" y="304800"/>
            <a:ext cx="8229600" cy="1143000"/>
          </a:xfrm>
        </p:spPr>
        <p:txBody>
          <a:bodyPr/>
          <a:lstStyle/>
          <a:p>
            <a:r>
              <a:rPr lang="en-US" altLang="en-US" sz="1600" smtClean="0"/>
              <a:t>(PES Explanation!) </a:t>
            </a:r>
            <a:br>
              <a:rPr lang="en-US" altLang="en-US" sz="1600" smtClean="0"/>
            </a:br>
            <a:r>
              <a:rPr lang="en-US" altLang="en-US" sz="1600" smtClean="0"/>
              <a:t/>
            </a:r>
            <a:br>
              <a:rPr lang="en-US" altLang="en-US" sz="1600" smtClean="0"/>
            </a:br>
            <a:r>
              <a:rPr lang="en-US" altLang="en-US" sz="1600" smtClean="0"/>
              <a:t>Ionization decreases going left across a period because there is a lower effective nuclear charge ( due to less p+ in the nucleus) keeping the electrons attracted to the nucleus, so less energy is needed to pull one out</a:t>
            </a:r>
          </a:p>
        </p:txBody>
      </p:sp>
      <p:sp>
        <p:nvSpPr>
          <p:cNvPr id="94211" name="Text Placeholder 2"/>
          <p:cNvSpPr>
            <a:spLocks noGrp="1"/>
          </p:cNvSpPr>
          <p:nvPr>
            <p:ph type="body" sz="half" idx="1"/>
          </p:nvPr>
        </p:nvSpPr>
        <p:spPr>
          <a:xfrm>
            <a:off x="533400" y="4365625"/>
            <a:ext cx="7696200" cy="1882775"/>
          </a:xfrm>
        </p:spPr>
        <p:txBody>
          <a:bodyPr/>
          <a:lstStyle/>
          <a:p>
            <a:pPr marL="0" indent="0">
              <a:buFontTx/>
              <a:buNone/>
            </a:pPr>
            <a:endParaRPr lang="en-US" altLang="en-US" sz="2000" smtClean="0"/>
          </a:p>
          <a:p>
            <a:pPr marL="0" indent="0">
              <a:buFontTx/>
              <a:buNone/>
            </a:pPr>
            <a:r>
              <a:rPr lang="en-US" altLang="en-US" sz="2000" smtClean="0"/>
              <a:t>It decreases going down a group due to the shielding effect. Remember Coulomb's Law: as the distance between the nucleus and electrons increases, the pull form the nucleus decreases. we call this a coulombic effect. </a:t>
            </a:r>
          </a:p>
        </p:txBody>
      </p:sp>
      <p:sp>
        <p:nvSpPr>
          <p:cNvPr id="9421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8E690B6-3561-477B-8D70-1D6475FED0A8}" type="slidenum">
              <a:rPr lang="en-US" altLang="en-US" sz="1400" smtClean="0"/>
              <a:pPr>
                <a:spcBef>
                  <a:spcPct val="0"/>
                </a:spcBef>
                <a:buFontTx/>
                <a:buNone/>
              </a:pPr>
              <a:t>89</a:t>
            </a:fld>
            <a:endParaRPr lang="en-US" altLang="en-US" sz="1400" smtClean="0"/>
          </a:p>
        </p:txBody>
      </p:sp>
      <p:pic>
        <p:nvPicPr>
          <p:cNvPr id="94213" name="Picture 9" descr="FG06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42751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latin typeface="Calibri" panose="020F0502020204030204" pitchFamily="34" charset="0"/>
                <a:cs typeface="Calibri" panose="020F0502020204030204" pitchFamily="34" charset="0"/>
              </a:rPr>
              <a:t>The Line Spectrum of Hydrogen</a:t>
            </a:r>
          </a:p>
        </p:txBody>
      </p:sp>
      <p:sp>
        <p:nvSpPr>
          <p:cNvPr id="12291"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2292"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59E9B4-C947-4D6E-BA73-26CD7014CF3C}"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9</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12293" name="Text Box 3"/>
          <p:cNvSpPr txBox="1">
            <a:spLocks noChangeArrowheads="1"/>
          </p:cNvSpPr>
          <p:nvPr/>
        </p:nvSpPr>
        <p:spPr bwMode="auto">
          <a:xfrm>
            <a:off x="0" y="5665788"/>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To play movie you must be in Slide Show Mode</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PC Users: Please wait for content to load, then click to play</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Mac Users: </a:t>
            </a:r>
            <a:r>
              <a:rPr lang="en-US" altLang="en-US" sz="1800" u="sng">
                <a:solidFill>
                  <a:srgbClr val="009999"/>
                </a:solidFill>
                <a:ea typeface="MS PGothic" panose="020B0600070205080204" pitchFamily="34" charset="-128"/>
                <a:cs typeface="Arial" panose="020B0604020202020204" pitchFamily="34" charset="0"/>
                <a:hlinkClick r:id="rId4" action="ppaction://hlinkfile"/>
              </a:rPr>
              <a:t>CLICK HERE</a:t>
            </a:r>
            <a:endParaRPr lang="en-US" altLang="en-US" sz="1800">
              <a:ea typeface="MS PGothic" panose="020B0600070205080204" pitchFamily="34" charset="-128"/>
              <a:cs typeface="Arial" panose="020B0604020202020204" pitchFamily="34" charset="0"/>
            </a:endParaRPr>
          </a:p>
        </p:txBody>
      </p:sp>
    </p:spTree>
    <p:controls>
      <mc:AlternateContent xmlns:mc="http://schemas.openxmlformats.org/markup-compatibility/2006">
        <mc:Choice xmlns:v="urn:schemas-microsoft-com:vml" Requires="v">
          <p:control spid="12296" r:id="rId2" imgW="0" imgH="0"/>
        </mc:Choice>
        <mc:Fallback>
          <p:control r:id="rId2" imgW="0" imgH="0">
            <p:pic>
              <p:nvPicPr>
                <p:cNvPr id="12294"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400300"/>
                  <a:ext cx="3048000" cy="2476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44802B-4F15-47FB-AB39-69ABD66F8B63}" type="slidenum">
              <a:rPr lang="en-US" altLang="en-US" sz="1400" smtClean="0"/>
              <a:pPr>
                <a:spcBef>
                  <a:spcPct val="0"/>
                </a:spcBef>
                <a:buFontTx/>
                <a:buNone/>
              </a:pPr>
              <a:t>90</a:t>
            </a:fld>
            <a:endParaRPr lang="en-US" altLang="en-US" sz="1400" smtClean="0"/>
          </a:p>
        </p:txBody>
      </p:sp>
      <p:sp>
        <p:nvSpPr>
          <p:cNvPr id="95235" name="Rectangle 2"/>
          <p:cNvSpPr>
            <a:spLocks noGrp="1" noChangeArrowheads="1"/>
          </p:cNvSpPr>
          <p:nvPr>
            <p:ph type="title"/>
          </p:nvPr>
        </p:nvSpPr>
        <p:spPr/>
        <p:txBody>
          <a:bodyPr/>
          <a:lstStyle/>
          <a:p>
            <a:pPr eaLnBrk="1" hangingPunct="1"/>
            <a:r>
              <a:rPr lang="en-US" altLang="en-US" smtClean="0"/>
              <a:t>  </a:t>
            </a:r>
          </a:p>
        </p:txBody>
      </p:sp>
      <p:sp>
        <p:nvSpPr>
          <p:cNvPr id="95236" name="Rectangle 3"/>
          <p:cNvSpPr>
            <a:spLocks noGrp="1" noChangeArrowheads="1"/>
          </p:cNvSpPr>
          <p:nvPr>
            <p:ph type="body" idx="1"/>
          </p:nvPr>
        </p:nvSpPr>
        <p:spPr/>
        <p:txBody>
          <a:bodyPr/>
          <a:lstStyle/>
          <a:p>
            <a:pPr eaLnBrk="1" hangingPunct="1"/>
            <a:r>
              <a:rPr lang="en-US" altLang="en-US" smtClean="0"/>
              <a:t>NOTE: </a:t>
            </a:r>
          </a:p>
          <a:p>
            <a:pPr eaLnBrk="1" hangingPunct="1">
              <a:buFontTx/>
              <a:buNone/>
            </a:pPr>
            <a:r>
              <a:rPr lang="en-US" altLang="en-US" smtClean="0"/>
              <a:t>You will see a large SPIKE in energy when you begin to remove core electrons. </a:t>
            </a:r>
          </a:p>
          <a:p>
            <a:pPr eaLnBrk="1" hangingPunct="1">
              <a:buFontTx/>
              <a:buNone/>
            </a:pPr>
            <a:endParaRPr lang="en-US" altLang="en-US" smtClean="0"/>
          </a:p>
          <a:p>
            <a:pPr eaLnBrk="1" hangingPunct="1">
              <a:buFontTx/>
              <a:buNone/>
            </a:pPr>
            <a:r>
              <a:rPr lang="en-US" altLang="en-US" smtClean="0">
                <a:hlinkClick r:id="rId2"/>
              </a:rPr>
              <a:t>https://www.youtube.com/watch?v=NRIqXeY1R_I&amp;noredirect=1</a:t>
            </a:r>
            <a:endParaRPr lang="en-US" altLang="en-US" smtClean="0"/>
          </a:p>
          <a:p>
            <a:pPr eaLnBrk="1" hangingPunct="1">
              <a:buFontTx/>
              <a:buNone/>
            </a:pPr>
            <a:endParaRPr lang="en-US" altLang="en-US" smtClean="0"/>
          </a:p>
          <a:p>
            <a:pPr eaLnBrk="1" hangingPunct="1">
              <a:buFontTx/>
              <a:buNone/>
            </a:pPr>
            <a:r>
              <a:rPr lang="en-US" altLang="en-US" smtClean="0"/>
              <a:t>See # 19, 20 in chapter 3 AP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152400" y="2133600"/>
            <a:ext cx="8229600" cy="4525963"/>
          </a:xfrm>
        </p:spPr>
        <p:txBody>
          <a:bodyPr/>
          <a:lstStyle/>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Which atom would require </a:t>
            </a:r>
            <a:r>
              <a:rPr lang="en-US" altLang="en-US" sz="2800" smtClean="0">
                <a:solidFill>
                  <a:srgbClr val="0000FF"/>
                </a:solidFill>
                <a:latin typeface="Calibri" panose="020F0502020204030204" pitchFamily="34" charset="0"/>
                <a:cs typeface="Calibri" panose="020F0502020204030204" pitchFamily="34" charset="0"/>
              </a:rPr>
              <a:t>more</a:t>
            </a:r>
            <a:r>
              <a:rPr lang="en-US" altLang="en-US" sz="2800" smtClean="0">
                <a:latin typeface="Calibri" panose="020F0502020204030204" pitchFamily="34" charset="0"/>
                <a:cs typeface="Calibri" panose="020F0502020204030204" pitchFamily="34" charset="0"/>
              </a:rPr>
              <a:t> energy to remove an electron? Why?</a:t>
            </a:r>
          </a:p>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			Na 		Cl </a:t>
            </a:r>
          </a:p>
        </p:txBody>
      </p:sp>
      <p:sp>
        <p:nvSpPr>
          <p:cNvPr id="60421" name="Rectangle 5"/>
          <p:cNvSpPr>
            <a:spLocks noChangeArrowheads="1"/>
          </p:cNvSpPr>
          <p:nvPr/>
        </p:nvSpPr>
        <p:spPr bwMode="auto">
          <a:xfrm>
            <a:off x="4646613" y="3095625"/>
            <a:ext cx="577850" cy="51435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6" name="TextBox 5"/>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i="1" dirty="0" smtClean="0">
                <a:solidFill>
                  <a:srgbClr val="681166"/>
                </a:solidFill>
                <a:effectLst>
                  <a:outerShdw blurRad="38100" dist="38100" dir="2700000" algn="tl">
                    <a:srgbClr val="000000"/>
                  </a:outerShdw>
                </a:effectLst>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wipe(left)">
                                      <p:cBhvr>
                                        <p:cTn id="7" dur="10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152400" y="2133600"/>
            <a:ext cx="8229600" cy="4525963"/>
          </a:xfrm>
        </p:spPr>
        <p:txBody>
          <a:bodyPr/>
          <a:lstStyle/>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Which atom would require </a:t>
            </a:r>
            <a:r>
              <a:rPr lang="en-US" altLang="en-US" sz="2800" smtClean="0">
                <a:solidFill>
                  <a:srgbClr val="0000FF"/>
                </a:solidFill>
                <a:latin typeface="Calibri" panose="020F0502020204030204" pitchFamily="34" charset="0"/>
                <a:cs typeface="Calibri" panose="020F0502020204030204" pitchFamily="34" charset="0"/>
              </a:rPr>
              <a:t>more</a:t>
            </a:r>
            <a:r>
              <a:rPr lang="en-US" altLang="en-US" sz="2800" smtClean="0">
                <a:latin typeface="Calibri" panose="020F0502020204030204" pitchFamily="34" charset="0"/>
                <a:cs typeface="Calibri" panose="020F0502020204030204" pitchFamily="34" charset="0"/>
              </a:rPr>
              <a:t> energy to remove an electron? Why?</a:t>
            </a:r>
          </a:p>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			Li 		Cs </a:t>
            </a:r>
          </a:p>
        </p:txBody>
      </p:sp>
      <p:sp>
        <p:nvSpPr>
          <p:cNvPr id="62469" name="Rectangle 5"/>
          <p:cNvSpPr>
            <a:spLocks noChangeArrowheads="1"/>
          </p:cNvSpPr>
          <p:nvPr/>
        </p:nvSpPr>
        <p:spPr bwMode="auto">
          <a:xfrm>
            <a:off x="2816225" y="3057525"/>
            <a:ext cx="588963" cy="59055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6" name="TextBox 5"/>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i="1" smtClean="0">
                <a:solidFill>
                  <a:srgbClr val="681166"/>
                </a:solidFill>
                <a:effectLst>
                  <a:outerShdw blurRad="38100" dist="38100" dir="2700000" algn="tl">
                    <a:srgbClr val="000000"/>
                  </a:outerShdw>
                </a:effectLst>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wipe(left)">
                                      <p:cBhvr>
                                        <p:cTn id="7" dur="10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FB6F84-FB38-4FA3-B3BE-CFBE4A08D7AB}" type="slidenum">
              <a:rPr lang="en-US" altLang="en-US" sz="1400" smtClean="0"/>
              <a:pPr>
                <a:spcBef>
                  <a:spcPct val="0"/>
                </a:spcBef>
                <a:buFontTx/>
                <a:buNone/>
              </a:pPr>
              <a:t>93</a:t>
            </a:fld>
            <a:endParaRPr lang="en-US" altLang="en-US" sz="1400" smtClean="0"/>
          </a:p>
        </p:txBody>
      </p:sp>
      <p:sp>
        <p:nvSpPr>
          <p:cNvPr id="100355" name="Rectangle 2"/>
          <p:cNvSpPr>
            <a:spLocks noGrp="1" noChangeArrowheads="1"/>
          </p:cNvSpPr>
          <p:nvPr>
            <p:ph type="title"/>
          </p:nvPr>
        </p:nvSpPr>
        <p:spPr/>
        <p:txBody>
          <a:bodyPr/>
          <a:lstStyle/>
          <a:p>
            <a:pPr eaLnBrk="1" hangingPunct="1"/>
            <a:r>
              <a:rPr lang="en-US" altLang="en-US" sz="4000" smtClean="0"/>
              <a:t>Removing Valence and Core Electrons</a:t>
            </a:r>
          </a:p>
        </p:txBody>
      </p:sp>
      <p:sp>
        <p:nvSpPr>
          <p:cNvPr id="100356" name="Rectangle 3"/>
          <p:cNvSpPr>
            <a:spLocks noGrp="1" noChangeArrowheads="1"/>
          </p:cNvSpPr>
          <p:nvPr>
            <p:ph type="body" idx="1"/>
          </p:nvPr>
        </p:nvSpPr>
        <p:spPr/>
        <p:txBody>
          <a:bodyPr/>
          <a:lstStyle/>
          <a:p>
            <a:pPr eaLnBrk="1" hangingPunct="1">
              <a:lnSpc>
                <a:spcPct val="90000"/>
              </a:lnSpc>
              <a:buFontTx/>
              <a:buNone/>
            </a:pPr>
            <a:r>
              <a:rPr lang="en-US" altLang="en-US" sz="2400" smtClean="0"/>
              <a:t>Na (g)    </a:t>
            </a:r>
            <a:r>
              <a:rPr lang="en-US" altLang="en-US" sz="2400" smtClean="0">
                <a:sym typeface="Wingdings" panose="05000000000000000000" pitchFamily="2" charset="2"/>
              </a:rPr>
              <a:t> </a:t>
            </a:r>
            <a:r>
              <a:rPr lang="en-US" altLang="en-US" sz="2400" smtClean="0"/>
              <a:t>   Na</a:t>
            </a:r>
            <a:r>
              <a:rPr lang="en-US" altLang="en-US" sz="2400" baseline="30000" smtClean="0"/>
              <a:t>+</a:t>
            </a:r>
            <a:r>
              <a:rPr lang="en-US" altLang="en-US" sz="2400" smtClean="0"/>
              <a:t> (g) + e-        I</a:t>
            </a:r>
            <a:r>
              <a:rPr lang="en-US" altLang="en-US" sz="2400" baseline="-25000" smtClean="0"/>
              <a:t>1</a:t>
            </a:r>
            <a:r>
              <a:rPr lang="en-US" altLang="en-US" sz="2400" smtClean="0"/>
              <a:t> = 495 kJ/mol</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  [Ne]3s</a:t>
            </a:r>
            <a:r>
              <a:rPr lang="en-US" altLang="en-US" sz="2400" baseline="30000" smtClean="0"/>
              <a:t>1</a:t>
            </a:r>
            <a:r>
              <a:rPr lang="en-US" altLang="en-US" sz="2400" smtClean="0"/>
              <a:t>            [Ne] (removing valence e- )</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Na</a:t>
            </a:r>
            <a:r>
              <a:rPr lang="en-US" altLang="en-US" sz="2400" baseline="30000" smtClean="0"/>
              <a:t>+</a:t>
            </a:r>
            <a:r>
              <a:rPr lang="en-US" altLang="en-US" sz="2400" smtClean="0"/>
              <a:t> (g)     </a:t>
            </a:r>
            <a:r>
              <a:rPr lang="en-US" altLang="en-US" sz="2400" smtClean="0">
                <a:sym typeface="Wingdings" panose="05000000000000000000" pitchFamily="2" charset="2"/>
              </a:rPr>
              <a:t>     </a:t>
            </a:r>
            <a:r>
              <a:rPr lang="en-US" altLang="en-US" sz="2400" smtClean="0"/>
              <a:t>Na</a:t>
            </a:r>
            <a:r>
              <a:rPr lang="en-US" altLang="en-US" sz="2400" baseline="30000" smtClean="0"/>
              <a:t>2+</a:t>
            </a:r>
            <a:r>
              <a:rPr lang="en-US" altLang="en-US" sz="2400" smtClean="0"/>
              <a:t> (g) + e-       I</a:t>
            </a:r>
            <a:r>
              <a:rPr lang="en-US" altLang="en-US" sz="2400" baseline="-25000" smtClean="0"/>
              <a:t>2</a:t>
            </a:r>
            <a:r>
              <a:rPr lang="en-US" altLang="en-US" sz="2400" smtClean="0"/>
              <a:t> = 4560 kJ/mol</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[Ne]                 </a:t>
            </a:r>
            <a:r>
              <a:rPr lang="en-US" altLang="en-US" sz="2400" smtClean="0">
                <a:solidFill>
                  <a:srgbClr val="FF3300"/>
                </a:solidFill>
              </a:rPr>
              <a:t>1s</a:t>
            </a:r>
            <a:r>
              <a:rPr lang="en-US" altLang="en-US" sz="2400" baseline="30000" smtClean="0">
                <a:solidFill>
                  <a:srgbClr val="FF3300"/>
                </a:solidFill>
              </a:rPr>
              <a:t>2</a:t>
            </a:r>
            <a:r>
              <a:rPr lang="en-US" altLang="en-US" sz="2400" smtClean="0">
                <a:solidFill>
                  <a:srgbClr val="FF3300"/>
                </a:solidFill>
              </a:rPr>
              <a:t>2s</a:t>
            </a:r>
            <a:r>
              <a:rPr lang="en-US" altLang="en-US" sz="2400" baseline="30000" smtClean="0">
                <a:solidFill>
                  <a:srgbClr val="FF3300"/>
                </a:solidFill>
              </a:rPr>
              <a:t>2</a:t>
            </a:r>
            <a:r>
              <a:rPr lang="en-US" altLang="en-US" sz="2400" smtClean="0">
                <a:solidFill>
                  <a:srgbClr val="FF3300"/>
                </a:solidFill>
              </a:rPr>
              <a:t>2p</a:t>
            </a:r>
            <a:r>
              <a:rPr lang="en-US" altLang="en-US" sz="2400" baseline="30000" smtClean="0">
                <a:solidFill>
                  <a:srgbClr val="FF3300"/>
                </a:solidFill>
              </a:rPr>
              <a:t>5</a:t>
            </a:r>
            <a:r>
              <a:rPr lang="en-US" altLang="en-US" sz="2400" smtClean="0">
                <a:solidFill>
                  <a:srgbClr val="FF3300"/>
                </a:solidFill>
              </a:rPr>
              <a:t> </a:t>
            </a:r>
            <a:r>
              <a:rPr lang="en-US" altLang="en-US" sz="2400" smtClean="0"/>
              <a:t>(removing core electrons)</a:t>
            </a:r>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a:p>
            <a:pPr eaLnBrk="1" hangingPunct="1">
              <a:lnSpc>
                <a:spcPct val="90000"/>
              </a:lnSpc>
              <a:buFontTx/>
              <a:buNone/>
            </a:pPr>
            <a:r>
              <a:rPr lang="en-US" altLang="en-US" sz="2400" smtClean="0"/>
              <a:t>* It takes significantly more energy to remove core electrons</a:t>
            </a:r>
          </a:p>
          <a:p>
            <a:pPr eaLnBrk="1" hangingPunct="1">
              <a:lnSpc>
                <a:spcPct val="90000"/>
              </a:lnSpc>
              <a:buFontTx/>
              <a:buNone/>
            </a:pPr>
            <a:endParaRPr lang="en-US" altLang="en-US" sz="2400" smtClean="0">
              <a:solidFill>
                <a:srgbClr val="FF3300"/>
              </a:solidFill>
            </a:endParaRPr>
          </a:p>
          <a:p>
            <a:pPr eaLnBrk="1" hangingPunct="1">
              <a:lnSpc>
                <a:spcPct val="90000"/>
              </a:lnSpc>
              <a:buFontTx/>
              <a:buNone/>
            </a:pPr>
            <a:endParaRPr lang="en-US" altLang="en-US" sz="24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z="2400" smtClean="0">
                <a:latin typeface="Calibri" panose="020F0502020204030204" pitchFamily="34" charset="0"/>
                <a:cs typeface="Calibri" panose="020F0502020204030204" pitchFamily="34" charset="0"/>
              </a:rPr>
              <a:t>Successive Ionization Energies (KJ per Mole) for the Elements in Period 3</a:t>
            </a:r>
          </a:p>
        </p:txBody>
      </p:sp>
      <p:sp>
        <p:nvSpPr>
          <p:cNvPr id="101379" name="Rectangle 3"/>
          <p:cNvSpPr>
            <a:spLocks noChangeArrowheads="1"/>
          </p:cNvSpPr>
          <p:nvPr/>
        </p:nvSpPr>
        <p:spPr bwMode="auto">
          <a:xfrm>
            <a:off x="0" y="3041650"/>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101380" name="Rectangle 4"/>
          <p:cNvSpPr>
            <a:spLocks noChangeArrowheads="1"/>
          </p:cNvSpPr>
          <p:nvPr/>
        </p:nvSpPr>
        <p:spPr bwMode="auto">
          <a:xfrm>
            <a:off x="0" y="268922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pic>
        <p:nvPicPr>
          <p:cNvPr id="101381"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2422525"/>
            <a:ext cx="8636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a:xfrm>
            <a:off x="152400" y="1752600"/>
            <a:ext cx="8229600" cy="4525963"/>
          </a:xfrm>
        </p:spPr>
        <p:txBody>
          <a:bodyPr/>
          <a:lstStyle/>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Which has the larger </a:t>
            </a:r>
            <a:r>
              <a:rPr lang="en-US" altLang="en-US" sz="2800" smtClean="0">
                <a:solidFill>
                  <a:srgbClr val="0000FF"/>
                </a:solidFill>
                <a:latin typeface="Calibri" panose="020F0502020204030204" pitchFamily="34" charset="0"/>
                <a:cs typeface="Calibri" panose="020F0502020204030204" pitchFamily="34" charset="0"/>
              </a:rPr>
              <a:t>second</a:t>
            </a:r>
            <a:r>
              <a:rPr lang="en-US" altLang="en-US" sz="2800" smtClean="0">
                <a:latin typeface="Calibri" panose="020F0502020204030204" pitchFamily="34" charset="0"/>
                <a:cs typeface="Calibri" panose="020F0502020204030204" pitchFamily="34" charset="0"/>
              </a:rPr>
              <a:t> ionization energy? Why?</a:t>
            </a:r>
          </a:p>
          <a:p>
            <a:pPr marL="914400" indent="0" eaLnBrk="1" hangingPunct="1">
              <a:buFontTx/>
              <a:buNone/>
              <a:tabLst>
                <a:tab pos="914400" algn="l"/>
                <a:tab pos="1308100" algn="l"/>
              </a:tabLst>
            </a:pPr>
            <a:r>
              <a:rPr lang="en-US" altLang="en-US" sz="2800" smtClean="0">
                <a:latin typeface="Calibri" panose="020F0502020204030204" pitchFamily="34" charset="0"/>
                <a:cs typeface="Calibri" panose="020F0502020204030204" pitchFamily="34" charset="0"/>
              </a:rPr>
              <a:t>			Lithium or Beryllium</a:t>
            </a:r>
          </a:p>
        </p:txBody>
      </p:sp>
      <p:sp>
        <p:nvSpPr>
          <p:cNvPr id="64517" name="Rectangle 5"/>
          <p:cNvSpPr>
            <a:spLocks noChangeArrowheads="1"/>
          </p:cNvSpPr>
          <p:nvPr/>
        </p:nvSpPr>
        <p:spPr bwMode="auto">
          <a:xfrm>
            <a:off x="2874963" y="2716213"/>
            <a:ext cx="1201737" cy="45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6" name="TextBox 5"/>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i="1" smtClean="0">
                <a:solidFill>
                  <a:srgbClr val="681166"/>
                </a:solidFill>
                <a:effectLst>
                  <a:outerShdw blurRad="38100" dist="38100" dir="2700000" algn="tl">
                    <a:srgbClr val="000000"/>
                  </a:outerShdw>
                </a:effectLst>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wipe(left)">
                                      <p:cBhvr>
                                        <p:cTn id="7"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2CB9A3-08AF-470E-A1E4-8E3DAB908060}" type="slidenum">
              <a:rPr lang="en-US" altLang="en-US" sz="1400" smtClean="0"/>
              <a:pPr>
                <a:spcBef>
                  <a:spcPct val="0"/>
                </a:spcBef>
                <a:buFontTx/>
                <a:buNone/>
              </a:pPr>
              <a:t>96</a:t>
            </a:fld>
            <a:endParaRPr lang="en-US" altLang="en-US" sz="1400" smtClean="0"/>
          </a:p>
        </p:txBody>
      </p:sp>
      <p:sp>
        <p:nvSpPr>
          <p:cNvPr id="105475" name="Rectangle 2"/>
          <p:cNvSpPr>
            <a:spLocks noGrp="1" noChangeArrowheads="1"/>
          </p:cNvSpPr>
          <p:nvPr>
            <p:ph type="title"/>
          </p:nvPr>
        </p:nvSpPr>
        <p:spPr/>
        <p:txBody>
          <a:bodyPr/>
          <a:lstStyle/>
          <a:p>
            <a:pPr eaLnBrk="1" hangingPunct="1"/>
            <a:r>
              <a:rPr lang="en-US" altLang="en-US" smtClean="0"/>
              <a:t>Electron Affinity </a:t>
            </a:r>
          </a:p>
        </p:txBody>
      </p:sp>
      <p:sp>
        <p:nvSpPr>
          <p:cNvPr id="105476" name="Rectangle 3"/>
          <p:cNvSpPr>
            <a:spLocks noGrp="1" noChangeArrowheads="1"/>
          </p:cNvSpPr>
          <p:nvPr>
            <p:ph type="body" idx="1"/>
          </p:nvPr>
        </p:nvSpPr>
        <p:spPr/>
        <p:txBody>
          <a:bodyPr/>
          <a:lstStyle/>
          <a:p>
            <a:pPr eaLnBrk="1" hangingPunct="1"/>
            <a:r>
              <a:rPr lang="en-US" altLang="en-US" smtClean="0"/>
              <a:t>The energy change  (</a:t>
            </a:r>
            <a:r>
              <a:rPr lang="el-GR" altLang="en-US" smtClean="0">
                <a:cs typeface="Arial" panose="020B0604020202020204" pitchFamily="34" charset="0"/>
              </a:rPr>
              <a:t>Δ</a:t>
            </a:r>
            <a:r>
              <a:rPr lang="en-US" altLang="en-US" smtClean="0">
                <a:cs typeface="Arial" panose="020B0604020202020204" pitchFamily="34" charset="0"/>
              </a:rPr>
              <a:t>E) </a:t>
            </a:r>
            <a:r>
              <a:rPr lang="en-US" altLang="en-US" smtClean="0"/>
              <a:t>associated with the addition of an electron. </a:t>
            </a:r>
          </a:p>
          <a:p>
            <a:pPr eaLnBrk="1" hangingPunct="1">
              <a:buFontTx/>
              <a:buNone/>
            </a:pPr>
            <a:r>
              <a:rPr lang="en-US" altLang="en-US" smtClean="0"/>
              <a:t>(affinity for chocolate)</a:t>
            </a:r>
          </a:p>
          <a:p>
            <a:pPr eaLnBrk="1" hangingPunct="1">
              <a:buFontTx/>
              <a:buNone/>
            </a:pPr>
            <a:endParaRPr lang="en-US" altLang="en-US" sz="4000" smtClean="0"/>
          </a:p>
          <a:p>
            <a:pPr eaLnBrk="1" hangingPunct="1">
              <a:buFontTx/>
              <a:buNone/>
            </a:pPr>
            <a:r>
              <a:rPr lang="en-US" altLang="en-US" sz="4000" smtClean="0"/>
              <a:t>         </a:t>
            </a:r>
            <a:r>
              <a:rPr lang="en-US" altLang="en-US" sz="4000" b="1" smtClean="0"/>
              <a:t>X(</a:t>
            </a:r>
            <a:r>
              <a:rPr lang="en-US" altLang="en-US" sz="4000" b="1" i="1" smtClean="0"/>
              <a:t>g</a:t>
            </a:r>
            <a:r>
              <a:rPr lang="en-US" altLang="en-US" sz="4000" b="1" smtClean="0"/>
              <a:t>) + e</a:t>
            </a:r>
            <a:r>
              <a:rPr lang="en-US" altLang="en-US" sz="4000" b="1" baseline="30000" smtClean="0">
                <a:latin typeface="Symbol" panose="05050102010706020507" pitchFamily="18" charset="2"/>
              </a:rPr>
              <a:t></a:t>
            </a:r>
            <a:r>
              <a:rPr lang="en-US" altLang="en-US" sz="4000" b="1" smtClean="0"/>
              <a:t>  </a:t>
            </a:r>
            <a:r>
              <a:rPr lang="en-US" altLang="en-US" sz="4000" b="1" smtClean="0">
                <a:latin typeface="Symbol" panose="05050102010706020507" pitchFamily="18" charset="2"/>
              </a:rPr>
              <a:t></a:t>
            </a:r>
            <a:r>
              <a:rPr lang="en-US" altLang="en-US" sz="4000" b="1" smtClean="0"/>
              <a:t>  X</a:t>
            </a:r>
            <a:r>
              <a:rPr lang="en-US" altLang="en-US" sz="4000" b="1" baseline="30000" smtClean="0">
                <a:latin typeface="Symbol" panose="05050102010706020507" pitchFamily="18" charset="2"/>
              </a:rPr>
              <a:t></a:t>
            </a:r>
            <a:r>
              <a:rPr lang="en-US" altLang="en-US" sz="4000" b="1" smtClean="0"/>
              <a:t>(</a:t>
            </a:r>
            <a:r>
              <a:rPr lang="en-US" altLang="en-US" sz="4000" b="1" i="1" smtClean="0"/>
              <a:t>g</a:t>
            </a:r>
            <a:r>
              <a:rPr lang="en-US" altLang="en-US" sz="4000" b="1" smtClean="0"/>
              <a:t>)</a:t>
            </a:r>
          </a:p>
          <a:p>
            <a:pPr eaLnBrk="1" hangingPunct="1">
              <a:buFontTx/>
              <a:buNone/>
            </a:pPr>
            <a:endParaRPr lang="en-US" altLang="en-US" b="1"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2479F9-3555-482C-AFEF-0A7DD6A5AE2B}" type="slidenum">
              <a:rPr lang="en-US" altLang="en-US" sz="1400" smtClean="0"/>
              <a:pPr>
                <a:spcBef>
                  <a:spcPct val="0"/>
                </a:spcBef>
                <a:buFontTx/>
                <a:buNone/>
              </a:pPr>
              <a:t>97</a:t>
            </a:fld>
            <a:endParaRPr lang="en-US" altLang="en-US" sz="1400" smtClean="0"/>
          </a:p>
        </p:txBody>
      </p:sp>
      <p:pic>
        <p:nvPicPr>
          <p:cNvPr id="106499" name="Picture 5" descr="Electron aff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0"/>
            <a:ext cx="31908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10"/>
          <p:cNvSpPr>
            <a:spLocks noGrp="1" noChangeArrowheads="1"/>
          </p:cNvSpPr>
          <p:nvPr>
            <p:ph type="title"/>
          </p:nvPr>
        </p:nvSpPr>
        <p:spPr/>
        <p:txBody>
          <a:bodyPr/>
          <a:lstStyle/>
          <a:p>
            <a:pPr eaLnBrk="1" hangingPunct="1"/>
            <a:r>
              <a:rPr lang="en-US" altLang="en-US" smtClean="0"/>
              <a:t>Electron Affinity </a:t>
            </a:r>
          </a:p>
        </p:txBody>
      </p:sp>
      <p:sp>
        <p:nvSpPr>
          <p:cNvPr id="106501" name="Rectangle 7"/>
          <p:cNvSpPr>
            <a:spLocks noGrp="1" noChangeArrowheads="1"/>
          </p:cNvSpPr>
          <p:nvPr>
            <p:ph type="body" idx="1"/>
          </p:nvPr>
        </p:nvSpPr>
        <p:spPr/>
        <p:txBody>
          <a:bodyPr/>
          <a:lstStyle/>
          <a:p>
            <a:pPr eaLnBrk="1" hangingPunct="1">
              <a:buFontTx/>
              <a:buNone/>
            </a:pPr>
            <a:r>
              <a:rPr lang="en-US" altLang="en-US" sz="2300" smtClean="0"/>
              <a:t>A negative </a:t>
            </a:r>
            <a:r>
              <a:rPr lang="el-GR" altLang="en-US" sz="2300" smtClean="0">
                <a:cs typeface="Arial" panose="020B0604020202020204" pitchFamily="34" charset="0"/>
              </a:rPr>
              <a:t>Δ</a:t>
            </a:r>
            <a:r>
              <a:rPr lang="en-US" altLang="en-US" sz="2300" smtClean="0">
                <a:cs typeface="Arial" panose="020B0604020202020204" pitchFamily="34" charset="0"/>
              </a:rPr>
              <a:t>E indicates a strong attraction between atom and the added electron. The stronger the attraction the more energy will be released because we are making the atom more stable. </a:t>
            </a:r>
          </a:p>
          <a:p>
            <a:pPr eaLnBrk="1" hangingPunct="1"/>
            <a:endParaRPr lang="en-US" altLang="en-US" sz="2300" smtClean="0">
              <a:cs typeface="Arial" panose="020B0604020202020204" pitchFamily="34" charset="0"/>
            </a:endParaRPr>
          </a:p>
          <a:p>
            <a:pPr eaLnBrk="1" hangingPunct="1">
              <a:buFontTx/>
              <a:buNone/>
            </a:pPr>
            <a:r>
              <a:rPr lang="en-US" altLang="en-US" sz="2300" smtClean="0">
                <a:cs typeface="Arial" panose="020B0604020202020204" pitchFamily="34" charset="0"/>
              </a:rPr>
              <a:t>Cl + e- </a:t>
            </a:r>
            <a:r>
              <a:rPr lang="en-US" altLang="en-US" sz="2300" smtClean="0">
                <a:cs typeface="Arial" panose="020B0604020202020204" pitchFamily="34" charset="0"/>
                <a:sym typeface="Wingdings" panose="05000000000000000000" pitchFamily="2" charset="2"/>
              </a:rPr>
              <a:t> Cl</a:t>
            </a:r>
            <a:r>
              <a:rPr lang="en-US" altLang="en-US" sz="2300" baseline="30000" smtClean="0">
                <a:cs typeface="Arial" panose="020B0604020202020204" pitchFamily="34" charset="0"/>
                <a:sym typeface="Wingdings" panose="05000000000000000000" pitchFamily="2" charset="2"/>
              </a:rPr>
              <a:t>-     </a:t>
            </a:r>
            <a:r>
              <a:rPr lang="el-GR" altLang="en-US" sz="2300" smtClean="0">
                <a:cs typeface="Arial" panose="020B0604020202020204" pitchFamily="34" charset="0"/>
              </a:rPr>
              <a:t>Δ</a:t>
            </a:r>
            <a:r>
              <a:rPr lang="en-US" altLang="en-US" sz="2300" smtClean="0">
                <a:cs typeface="Arial" panose="020B0604020202020204" pitchFamily="34" charset="0"/>
              </a:rPr>
              <a:t>E = </a:t>
            </a:r>
            <a:r>
              <a:rPr lang="en-US" altLang="en-US" sz="2300" baseline="30000" smtClean="0">
                <a:cs typeface="Arial" panose="020B0604020202020204" pitchFamily="34" charset="0"/>
                <a:sym typeface="Wingdings" panose="05000000000000000000" pitchFamily="2" charset="2"/>
              </a:rPr>
              <a:t> </a:t>
            </a:r>
            <a:r>
              <a:rPr lang="en-US" altLang="en-US" sz="2300" smtClean="0">
                <a:cs typeface="Arial" panose="020B0604020202020204" pitchFamily="34" charset="0"/>
                <a:sym typeface="Wingdings" panose="05000000000000000000" pitchFamily="2" charset="2"/>
              </a:rPr>
              <a:t>-349kJ/mol</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29BA39-A809-4626-A525-1536ECA9D330}" type="slidenum">
              <a:rPr lang="en-US" altLang="en-US" sz="1400" smtClean="0"/>
              <a:pPr>
                <a:spcBef>
                  <a:spcPct val="0"/>
                </a:spcBef>
                <a:buFontTx/>
                <a:buNone/>
              </a:pPr>
              <a:t>98</a:t>
            </a:fld>
            <a:endParaRPr lang="en-US" altLang="en-US" sz="1400" smtClean="0"/>
          </a:p>
        </p:txBody>
      </p:sp>
      <p:pic>
        <p:nvPicPr>
          <p:cNvPr id="107523" name="Picture 7" descr="z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66294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8" descr="fig07_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81400"/>
            <a:ext cx="5313363"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CEFF91-64E6-4896-838E-F038CB44A1A5}" type="slidenum">
              <a:rPr lang="en-US" altLang="en-US" sz="1400" smtClean="0"/>
              <a:pPr>
                <a:spcBef>
                  <a:spcPct val="0"/>
                </a:spcBef>
                <a:buFontTx/>
                <a:buNone/>
              </a:pPr>
              <a:t>99</a:t>
            </a:fld>
            <a:endParaRPr lang="en-US" altLang="en-US" sz="1400" smtClean="0"/>
          </a:p>
        </p:txBody>
      </p:sp>
      <p:pic>
        <p:nvPicPr>
          <p:cNvPr id="108547" name="Picture 4" descr="fig07_2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71625" y="2198688"/>
            <a:ext cx="5999163" cy="3328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48" name="Line 5"/>
          <p:cNvSpPr>
            <a:spLocks noChangeShapeType="1"/>
          </p:cNvSpPr>
          <p:nvPr/>
        </p:nvSpPr>
        <p:spPr bwMode="auto">
          <a:xfrm flipH="1">
            <a:off x="914400" y="1752600"/>
            <a:ext cx="0" cy="3505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49" name="Line 6"/>
          <p:cNvSpPr>
            <a:spLocks noChangeShapeType="1"/>
          </p:cNvSpPr>
          <p:nvPr/>
        </p:nvSpPr>
        <p:spPr bwMode="auto">
          <a:xfrm>
            <a:off x="1371600" y="1676400"/>
            <a:ext cx="64770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0" name="Text Box 7"/>
          <p:cNvSpPr txBox="1">
            <a:spLocks noChangeArrowheads="1"/>
          </p:cNvSpPr>
          <p:nvPr/>
        </p:nvSpPr>
        <p:spPr bwMode="auto">
          <a:xfrm>
            <a:off x="6781800" y="12954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500"/>
              <a:t>      +</a:t>
            </a:r>
          </a:p>
          <a:p>
            <a:pPr algn="ctr" eaLnBrk="1" hangingPunct="1">
              <a:spcBef>
                <a:spcPct val="50000"/>
              </a:spcBef>
              <a:buFontTx/>
              <a:buNone/>
            </a:pPr>
            <a:r>
              <a:rPr lang="en-US" altLang="en-US" sz="2200"/>
              <a:t>More negative </a:t>
            </a:r>
            <a:r>
              <a:rPr lang="el-GR" altLang="en-US" sz="2200" b="0"/>
              <a:t>Δ</a:t>
            </a:r>
            <a:r>
              <a:rPr lang="en-US" altLang="en-US" sz="2200" b="0"/>
              <a:t>E</a:t>
            </a:r>
            <a:r>
              <a:rPr lang="en-US" altLang="en-US" sz="2200"/>
              <a:t> </a:t>
            </a:r>
          </a:p>
        </p:txBody>
      </p:sp>
      <p:sp>
        <p:nvSpPr>
          <p:cNvPr id="108551" name="Text Box 8"/>
          <p:cNvSpPr txBox="1">
            <a:spLocks noChangeArrowheads="1"/>
          </p:cNvSpPr>
          <p:nvPr/>
        </p:nvSpPr>
        <p:spPr bwMode="auto">
          <a:xfrm>
            <a:off x="-533400" y="5105400"/>
            <a:ext cx="426720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t>        -</a:t>
            </a:r>
          </a:p>
          <a:p>
            <a:pPr algn="ctr" eaLnBrk="1" hangingPunct="1">
              <a:spcBef>
                <a:spcPct val="50000"/>
              </a:spcBef>
              <a:buFontTx/>
              <a:buNone/>
            </a:pPr>
            <a:r>
              <a:rPr lang="en-US" altLang="en-US" sz="2200"/>
              <a:t>More positive </a:t>
            </a:r>
            <a:r>
              <a:rPr lang="el-GR" altLang="en-US" sz="2200" b="0"/>
              <a:t>Δ</a:t>
            </a:r>
            <a:r>
              <a:rPr lang="en-US" altLang="en-US" sz="2200" b="0"/>
              <a:t>E</a:t>
            </a:r>
            <a:r>
              <a:rPr lang="en-US" altLang="en-US" sz="1800"/>
              <a:t> </a:t>
            </a:r>
          </a:p>
        </p:txBody>
      </p:sp>
      <p:sp>
        <p:nvSpPr>
          <p:cNvPr id="108552" name="Rectangle 9"/>
          <p:cNvSpPr>
            <a:spLocks noChangeArrowheads="1"/>
          </p:cNvSpPr>
          <p:nvPr/>
        </p:nvSpPr>
        <p:spPr bwMode="auto">
          <a:xfrm>
            <a:off x="1905000" y="228600"/>
            <a:ext cx="53308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Periodic Table - Trends</a:t>
            </a:r>
          </a:p>
        </p:txBody>
      </p:sp>
      <p:sp>
        <p:nvSpPr>
          <p:cNvPr id="108553" name="Text Box 10"/>
          <p:cNvSpPr txBox="1">
            <a:spLocks noChangeArrowheads="1"/>
          </p:cNvSpPr>
          <p:nvPr/>
        </p:nvSpPr>
        <p:spPr bwMode="auto">
          <a:xfrm>
            <a:off x="2667000" y="838200"/>
            <a:ext cx="361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accent2"/>
                </a:solidFill>
                <a:latin typeface="Times New Roman" panose="02020603050405020304" pitchFamily="18" charset="0"/>
              </a:rPr>
              <a:t> Electron Affinity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TotalTime>
  <Words>3520</Words>
  <Application>Microsoft Office PowerPoint</Application>
  <PresentationFormat>On-screen Show (4:3)</PresentationFormat>
  <Paragraphs>743</Paragraphs>
  <Slides>112</Slides>
  <Notes>8</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1" baseType="lpstr">
      <vt:lpstr>Arial</vt:lpstr>
      <vt:lpstr>Calibri</vt:lpstr>
      <vt:lpstr>MS PGothic</vt:lpstr>
      <vt:lpstr>Symbol</vt:lpstr>
      <vt:lpstr>Times New Roman</vt:lpstr>
      <vt:lpstr>Wingdings</vt:lpstr>
      <vt:lpstr>Times</vt:lpstr>
      <vt:lpstr>Default Design</vt:lpstr>
      <vt:lpstr>Corel Equation 1.0 Equation</vt:lpstr>
      <vt:lpstr>Chapter 7 </vt:lpstr>
      <vt:lpstr>7.1 Electromagnetic Radiation</vt:lpstr>
      <vt:lpstr>Wave characteristics </vt:lpstr>
      <vt:lpstr>PowerPoint Presentation</vt:lpstr>
      <vt:lpstr>Electromagnetic Spectrum</vt:lpstr>
      <vt:lpstr>Relationship between λ and ν</vt:lpstr>
      <vt:lpstr>Try one!</vt:lpstr>
      <vt:lpstr>Atoms and Light</vt:lpstr>
      <vt:lpstr>The Line Spectrum of Hydrogen</vt:lpstr>
      <vt:lpstr>PowerPoint Presentation</vt:lpstr>
      <vt:lpstr>Emission Spectra </vt:lpstr>
      <vt:lpstr>Spectrophotometer</vt:lpstr>
      <vt:lpstr>How to choose wavelength</vt:lpstr>
      <vt:lpstr>Beer’s Law</vt:lpstr>
      <vt:lpstr>What does this tell us?</vt:lpstr>
      <vt:lpstr>PowerPoint Presentation</vt:lpstr>
      <vt:lpstr>7.2 Planck’s Constant</vt:lpstr>
      <vt:lpstr>PowerPoint Presentation</vt:lpstr>
      <vt:lpstr>PES</vt:lpstr>
      <vt:lpstr>Solving equations with Planck’s </vt:lpstr>
      <vt:lpstr>Calculating energy lost</vt:lpstr>
      <vt:lpstr>Answer</vt:lpstr>
      <vt:lpstr>photons</vt:lpstr>
      <vt:lpstr>Dual Nature of Light</vt:lpstr>
      <vt:lpstr>Old-ie but good-ie</vt:lpstr>
      <vt:lpstr>The relationship between energy and mass ….</vt:lpstr>
      <vt:lpstr>De Broglie</vt:lpstr>
      <vt:lpstr>Question </vt:lpstr>
      <vt:lpstr>Answer</vt:lpstr>
      <vt:lpstr>Light Vocabulary</vt:lpstr>
      <vt:lpstr>Homework</vt:lpstr>
      <vt:lpstr>7.5 Quantum model of an atom</vt:lpstr>
      <vt:lpstr>Probability</vt:lpstr>
      <vt:lpstr>Heisenberg Uncertainty Principle</vt:lpstr>
      <vt:lpstr>7.6 Quantum numbers!!!!!</vt:lpstr>
      <vt:lpstr>Principal quantum number (n) </vt:lpstr>
      <vt:lpstr>Principal quantum number (n) </vt:lpstr>
      <vt:lpstr>The Bohr Model</vt:lpstr>
      <vt:lpstr>Angular momentum quantum number (ℓ) </vt:lpstr>
      <vt:lpstr>Shape of orbitals </vt:lpstr>
      <vt:lpstr>Magnetic quantum number (mℓ) </vt:lpstr>
      <vt:lpstr>Electron spin quantum number (ms) </vt:lpstr>
      <vt:lpstr>PowerPoint Presentation</vt:lpstr>
      <vt:lpstr>PowerPoint Presentation</vt:lpstr>
      <vt:lpstr>question</vt:lpstr>
      <vt:lpstr>Answer </vt:lpstr>
      <vt:lpstr>Nomenclature </vt:lpstr>
      <vt:lpstr>Sorting our the numbers</vt:lpstr>
      <vt:lpstr>Pauli exclusion principle</vt:lpstr>
      <vt:lpstr>PowerPoint Presentation</vt:lpstr>
      <vt:lpstr>PowerPoint Presentation</vt:lpstr>
      <vt:lpstr>PowerPoint Presentation</vt:lpstr>
      <vt:lpstr>PowerPoint Presentation</vt:lpstr>
      <vt:lpstr>Homework </vt:lpstr>
      <vt:lpstr>Electron configuration</vt:lpstr>
      <vt:lpstr>Rule 1: Aufbau Principle “building up”</vt:lpstr>
      <vt:lpstr>PowerPoint Presentation</vt:lpstr>
      <vt:lpstr>PowerPoint Presentation</vt:lpstr>
      <vt:lpstr>PowerPoint Presentation</vt:lpstr>
      <vt:lpstr>PowerPoint Presentation</vt:lpstr>
      <vt:lpstr>PowerPoint Presentation</vt:lpstr>
      <vt:lpstr>PowerPoint Presentation</vt:lpstr>
      <vt:lpstr>Question </vt:lpstr>
      <vt:lpstr>Answer</vt:lpstr>
      <vt:lpstr>A note on vocabulary </vt:lpstr>
      <vt:lpstr>Question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EXCEPTION ALERT!!!</vt:lpstr>
      <vt:lpstr>EXCEPTION ALERT</vt:lpstr>
      <vt:lpstr>PowerPoint Presentation</vt:lpstr>
      <vt:lpstr>Homework</vt:lpstr>
      <vt:lpstr>PowerPoint Presentation</vt:lpstr>
      <vt:lpstr>PowerPoint Presentation</vt:lpstr>
      <vt:lpstr>Periodicity </vt:lpstr>
      <vt:lpstr>Periodicity Vocabulary</vt:lpstr>
      <vt:lpstr>PowerPoint Presentation</vt:lpstr>
      <vt:lpstr>Ionization Energy </vt:lpstr>
      <vt:lpstr>Ionization Energy cont.</vt:lpstr>
      <vt:lpstr>Trends in Ionization</vt:lpstr>
      <vt:lpstr>PowerPoint Presentation</vt:lpstr>
      <vt:lpstr>Vocabulary </vt:lpstr>
      <vt:lpstr>(PES Explanation!)   Ionization decreases going left across a period because there is a lower effective nuclear charge ( due to less p+ in the nucleus) keeping the electrons attracted to the nucleus, so less energy is needed to pull one out</vt:lpstr>
      <vt:lpstr>  </vt:lpstr>
      <vt:lpstr>PowerPoint Presentation</vt:lpstr>
      <vt:lpstr>PowerPoint Presentation</vt:lpstr>
      <vt:lpstr>Removing Valence and Core Electrons</vt:lpstr>
      <vt:lpstr>Successive Ionization Energies (KJ per Mole) for the Elements in Period 3</vt:lpstr>
      <vt:lpstr>PowerPoint Presentation</vt:lpstr>
      <vt:lpstr>Electron Affinity </vt:lpstr>
      <vt:lpstr>Electron Affinity </vt:lpstr>
      <vt:lpstr>PowerPoint Presentation</vt:lpstr>
      <vt:lpstr>PowerPoint Presentation</vt:lpstr>
      <vt:lpstr>Which of the indicated three elements has the least favorable Eea, and which has the most favorable Eea? </vt:lpstr>
      <vt:lpstr>Atomic Radii</vt:lpstr>
      <vt:lpstr>Atomic Radius of a Metal</vt:lpstr>
      <vt:lpstr>PowerPoint Presentation</vt:lpstr>
      <vt:lpstr>Shielding </vt:lpstr>
      <vt:lpstr>The Why</vt:lpstr>
      <vt:lpstr>Moving down the PT </vt:lpstr>
      <vt:lpstr>Radii of Ions </vt:lpstr>
      <vt:lpstr>PowerPoint Presentation</vt:lpstr>
      <vt:lpstr>PowerPoint Presentation</vt:lpstr>
      <vt:lpstr>PowerPoint Presentation</vt:lpstr>
      <vt:lpstr>Electronegativity                                  </vt:lpstr>
      <vt:lpstr>Homework</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WCS</dc:creator>
  <cp:lastModifiedBy>Windows User</cp:lastModifiedBy>
  <cp:revision>49</cp:revision>
  <cp:lastPrinted>2016-12-02T13:00:08Z</cp:lastPrinted>
  <dcterms:created xsi:type="dcterms:W3CDTF">2007-01-11T12:23:53Z</dcterms:created>
  <dcterms:modified xsi:type="dcterms:W3CDTF">2019-03-10T23:10:17Z</dcterms:modified>
</cp:coreProperties>
</file>