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handoutMasterIdLst>
    <p:handoutMasterId r:id="rId64"/>
  </p:handoutMasterIdLst>
  <p:sldIdLst>
    <p:sldId id="256" r:id="rId2"/>
    <p:sldId id="258" r:id="rId3"/>
    <p:sldId id="265" r:id="rId4"/>
    <p:sldId id="266" r:id="rId5"/>
    <p:sldId id="292" r:id="rId6"/>
    <p:sldId id="259" r:id="rId7"/>
    <p:sldId id="257" r:id="rId8"/>
    <p:sldId id="260" r:id="rId9"/>
    <p:sldId id="264" r:id="rId10"/>
    <p:sldId id="263" r:id="rId11"/>
    <p:sldId id="262" r:id="rId12"/>
    <p:sldId id="261" r:id="rId13"/>
    <p:sldId id="267" r:id="rId14"/>
    <p:sldId id="269" r:id="rId15"/>
    <p:sldId id="268" r:id="rId16"/>
    <p:sldId id="271" r:id="rId17"/>
    <p:sldId id="272" r:id="rId18"/>
    <p:sldId id="273" r:id="rId19"/>
    <p:sldId id="276" r:id="rId20"/>
    <p:sldId id="270" r:id="rId21"/>
    <p:sldId id="283" r:id="rId22"/>
    <p:sldId id="277" r:id="rId23"/>
    <p:sldId id="308" r:id="rId24"/>
    <p:sldId id="309" r:id="rId25"/>
    <p:sldId id="310" r:id="rId26"/>
    <p:sldId id="311" r:id="rId27"/>
    <p:sldId id="312" r:id="rId28"/>
    <p:sldId id="313" r:id="rId29"/>
    <p:sldId id="314" r:id="rId30"/>
    <p:sldId id="315" r:id="rId31"/>
    <p:sldId id="316" r:id="rId32"/>
    <p:sldId id="317" r:id="rId33"/>
    <p:sldId id="318" r:id="rId34"/>
    <p:sldId id="303" r:id="rId35"/>
    <p:sldId id="278" r:id="rId36"/>
    <p:sldId id="279" r:id="rId37"/>
    <p:sldId id="280" r:id="rId38"/>
    <p:sldId id="281" r:id="rId39"/>
    <p:sldId id="282" r:id="rId40"/>
    <p:sldId id="286" r:id="rId41"/>
    <p:sldId id="285" r:id="rId42"/>
    <p:sldId id="284" r:id="rId43"/>
    <p:sldId id="287" r:id="rId44"/>
    <p:sldId id="288" r:id="rId45"/>
    <p:sldId id="319" r:id="rId46"/>
    <p:sldId id="320" r:id="rId47"/>
    <p:sldId id="289" r:id="rId48"/>
    <p:sldId id="290" r:id="rId49"/>
    <p:sldId id="291" r:id="rId50"/>
    <p:sldId id="301" r:id="rId51"/>
    <p:sldId id="322" r:id="rId52"/>
    <p:sldId id="293" r:id="rId53"/>
    <p:sldId id="295" r:id="rId54"/>
    <p:sldId id="302" r:id="rId55"/>
    <p:sldId id="299" r:id="rId56"/>
    <p:sldId id="294" r:id="rId57"/>
    <p:sldId id="296" r:id="rId58"/>
    <p:sldId id="297" r:id="rId59"/>
    <p:sldId id="298" r:id="rId60"/>
    <p:sldId id="305" r:id="rId61"/>
    <p:sldId id="300" r:id="rId62"/>
  </p:sldIdLst>
  <p:sldSz cx="9144000" cy="6858000" type="screen4x3"/>
  <p:notesSz cx="6858000" cy="910748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3300"/>
    <a:srgbClr val="FFFF00"/>
    <a:srgbClr val="003399"/>
    <a:srgbClr val="FF006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51FDED-1B44-462A-A70E-F12673BF94D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C2A0FA9A-B450-44DC-9551-689B0528E3C5}">
      <dgm:prSet/>
      <dgm:spPr>
        <a:solidFill>
          <a:srgbClr val="4E5575"/>
        </a:solidFill>
        <a:ln>
          <a:solidFill>
            <a:srgbClr val="4E5575"/>
          </a:solidFill>
        </a:ln>
      </dgm:spPr>
      <dgm:t>
        <a:bodyPr/>
        <a:lstStyle/>
        <a:p>
          <a:pPr rtl="0"/>
          <a:r>
            <a:rPr lang="en-IN" b="0" dirty="0" smtClean="0">
              <a:solidFill>
                <a:schemeClr val="tx1"/>
              </a:solidFill>
              <a:latin typeface="Calibri" panose="020F0502020204030204" pitchFamily="34" charset="0"/>
            </a:rPr>
            <a:t>Equilibrium position </a:t>
          </a:r>
          <a:endParaRPr lang="en-IN" b="0" dirty="0">
            <a:solidFill>
              <a:schemeClr val="tx1"/>
            </a:solidFill>
            <a:latin typeface="Calibri" panose="020F0502020204030204" pitchFamily="34" charset="0"/>
          </a:endParaRPr>
        </a:p>
      </dgm:t>
      <dgm:extLst>
        <a:ext uri="{E40237B7-FDA0-4F09-8148-C483321AD2D9}">
          <dgm14:cNvPr xmlns:dgm14="http://schemas.microsoft.com/office/drawing/2010/diagram" id="0" name="" descr="The slide contains two rectangular boxes. &#10;&#10;Starting from the left, the header of the first box reads equilibrium position, and three points are listed under the header. &#10;&#10;The first point reads refers to each set of equilibrium concentrations, the second point reads there can be infinite number of positions for a reaction, and the third point reads depends on initial concentrations. &#10;&#10;The header of the second first box reads equilibrium constant, and three points are listed under the header.&#10; &#10;The first point reads one constant for a particular system at a particular temperature, the second point reads remains unchanged, and the third point reads depends on the ratio of concentrations. &#10;&#10;" title="Equilibrium Constant versus Equilibrium Position "/>
        </a:ext>
      </dgm:extLst>
    </dgm:pt>
    <dgm:pt modelId="{10E22284-76C5-42FF-B92E-6E0CE6AE5886}" type="parTrans" cxnId="{038BA394-8588-4108-932E-90E7644631CC}">
      <dgm:prSet/>
      <dgm:spPr/>
      <dgm:t>
        <a:bodyPr/>
        <a:lstStyle/>
        <a:p>
          <a:endParaRPr lang="en-GB"/>
        </a:p>
      </dgm:t>
    </dgm:pt>
    <dgm:pt modelId="{42E18906-4258-428A-8991-0E2DF7BFB553}" type="sibTrans" cxnId="{038BA394-8588-4108-932E-90E7644631CC}">
      <dgm:prSet/>
      <dgm:spPr/>
      <dgm:t>
        <a:bodyPr/>
        <a:lstStyle/>
        <a:p>
          <a:endParaRPr lang="en-GB"/>
        </a:p>
      </dgm:t>
    </dgm:pt>
    <dgm:pt modelId="{07881D4F-6532-4669-B7DB-807C0052523B}">
      <dgm:prSet/>
      <dgm:spPr>
        <a:noFill/>
        <a:ln>
          <a:solidFill>
            <a:srgbClr val="4E5575">
              <a:alpha val="90000"/>
            </a:srgbClr>
          </a:solidFill>
        </a:ln>
      </dgm:spPr>
      <dgm:t>
        <a:bodyPr/>
        <a:lstStyle/>
        <a:p>
          <a:pPr rtl="0">
            <a:lnSpc>
              <a:spcPct val="100000"/>
            </a:lnSpc>
          </a:pPr>
          <a:r>
            <a:rPr lang="en-IN" dirty="0" smtClean="0">
              <a:solidFill>
                <a:schemeClr val="tx1"/>
              </a:solidFill>
              <a:latin typeface="Calibri" panose="020F0502020204030204" pitchFamily="34" charset="0"/>
            </a:rPr>
            <a:t>Refers to each set of equilibrium concentrations </a:t>
          </a:r>
          <a:endParaRPr lang="en-IN" dirty="0">
            <a:solidFill>
              <a:schemeClr val="tx1"/>
            </a:solidFill>
            <a:latin typeface="Calibri" panose="020F0502020204030204" pitchFamily="34" charset="0"/>
          </a:endParaRPr>
        </a:p>
      </dgm:t>
      <dgm:extLst>
        <a:ext uri="{E40237B7-FDA0-4F09-8148-C483321AD2D9}">
          <dgm14:cNvPr xmlns:dgm14="http://schemas.microsoft.com/office/drawing/2010/diagram" id="0" name="" descr="The slide contains two rectangular boxes. &#10;&#10;Starting from the left, the header of the first box reads equilibrium position and three points are listed under the header. &#10;The first point reads refers to each set of equilibrium concentrations, the second point reads there can be infinite number of positions for a reaction, and the third point reads depends on initial concentrations. &#10;&#10;The header of the second first box reads equilibrium constant and three points are listed under the header. &#10;The first point reads one constant for a particular system at a particular temperature, the second point reads remains unchanged, and the third point reads depends on the ratio of concentrations. &#10;&#10;"/>
        </a:ext>
      </dgm:extLst>
    </dgm:pt>
    <dgm:pt modelId="{192088BA-27EB-4F6E-95E9-7B8B8CFCD118}" type="parTrans" cxnId="{918A10C3-CCDB-43DD-A3A6-ABA2A8FFD2B7}">
      <dgm:prSet/>
      <dgm:spPr/>
      <dgm:t>
        <a:bodyPr/>
        <a:lstStyle/>
        <a:p>
          <a:endParaRPr lang="en-GB"/>
        </a:p>
      </dgm:t>
    </dgm:pt>
    <dgm:pt modelId="{87216099-54EB-4855-B015-ACC00FE50AB4}" type="sibTrans" cxnId="{918A10C3-CCDB-43DD-A3A6-ABA2A8FFD2B7}">
      <dgm:prSet/>
      <dgm:spPr/>
      <dgm:t>
        <a:bodyPr/>
        <a:lstStyle/>
        <a:p>
          <a:endParaRPr lang="en-GB"/>
        </a:p>
      </dgm:t>
    </dgm:pt>
    <dgm:pt modelId="{D0FDC6A6-52B8-4245-9304-B05A53D40E41}">
      <dgm:prSet/>
      <dgm:spPr>
        <a:noFill/>
        <a:ln>
          <a:solidFill>
            <a:srgbClr val="4E5575">
              <a:alpha val="90000"/>
            </a:srgbClr>
          </a:solidFill>
        </a:ln>
      </dgm:spPr>
      <dgm:t>
        <a:bodyPr/>
        <a:lstStyle/>
        <a:p>
          <a:pPr rtl="0">
            <a:lnSpc>
              <a:spcPct val="100000"/>
            </a:lnSpc>
          </a:pPr>
          <a:r>
            <a:rPr lang="en-IN" dirty="0" smtClean="0">
              <a:solidFill>
                <a:schemeClr val="tx1"/>
              </a:solidFill>
              <a:latin typeface="Calibri" panose="020F0502020204030204" pitchFamily="34" charset="0"/>
            </a:rPr>
            <a:t>There can be infinite number of positions for a reaction </a:t>
          </a:r>
          <a:endParaRPr lang="en-IN" dirty="0">
            <a:solidFill>
              <a:schemeClr val="tx1"/>
            </a:solidFill>
            <a:latin typeface="Calibri" panose="020F0502020204030204" pitchFamily="34" charset="0"/>
          </a:endParaRPr>
        </a:p>
      </dgm:t>
    </dgm:pt>
    <dgm:pt modelId="{00BF3B3A-F0FD-4B2F-9D6B-4661F1A08DDD}" type="parTrans" cxnId="{AE769FEE-5BE7-4B3E-8691-29C63E6F9951}">
      <dgm:prSet/>
      <dgm:spPr/>
      <dgm:t>
        <a:bodyPr/>
        <a:lstStyle/>
        <a:p>
          <a:endParaRPr lang="en-GB"/>
        </a:p>
      </dgm:t>
    </dgm:pt>
    <dgm:pt modelId="{9162DEA5-71B8-444C-8518-C8E078A093CD}" type="sibTrans" cxnId="{AE769FEE-5BE7-4B3E-8691-29C63E6F9951}">
      <dgm:prSet/>
      <dgm:spPr/>
      <dgm:t>
        <a:bodyPr/>
        <a:lstStyle/>
        <a:p>
          <a:endParaRPr lang="en-GB"/>
        </a:p>
      </dgm:t>
    </dgm:pt>
    <dgm:pt modelId="{25B7E817-DA48-4165-8512-63859BDB8792}">
      <dgm:prSet/>
      <dgm:spPr>
        <a:noFill/>
        <a:ln>
          <a:solidFill>
            <a:srgbClr val="4E5575">
              <a:alpha val="90000"/>
            </a:srgbClr>
          </a:solidFill>
        </a:ln>
      </dgm:spPr>
      <dgm:t>
        <a:bodyPr/>
        <a:lstStyle/>
        <a:p>
          <a:pPr rtl="0">
            <a:lnSpc>
              <a:spcPct val="100000"/>
            </a:lnSpc>
          </a:pPr>
          <a:r>
            <a:rPr lang="en-IN" dirty="0" smtClean="0">
              <a:solidFill>
                <a:schemeClr val="tx1"/>
              </a:solidFill>
              <a:latin typeface="Calibri" panose="020F0502020204030204" pitchFamily="34" charset="0"/>
            </a:rPr>
            <a:t>Depends on initial concentrations </a:t>
          </a:r>
          <a:endParaRPr lang="en-IN" dirty="0">
            <a:solidFill>
              <a:schemeClr val="tx1"/>
            </a:solidFill>
            <a:latin typeface="Calibri" panose="020F0502020204030204" pitchFamily="34" charset="0"/>
          </a:endParaRPr>
        </a:p>
      </dgm:t>
    </dgm:pt>
    <dgm:pt modelId="{8F91B285-730A-4EF7-BC97-4CAF28112ACB}" type="parTrans" cxnId="{530ADD53-489C-400C-B0C5-3488CEFFD40A}">
      <dgm:prSet/>
      <dgm:spPr/>
      <dgm:t>
        <a:bodyPr/>
        <a:lstStyle/>
        <a:p>
          <a:endParaRPr lang="en-GB"/>
        </a:p>
      </dgm:t>
    </dgm:pt>
    <dgm:pt modelId="{69ED8D8B-D0B5-4303-A838-78E77CF033BF}" type="sibTrans" cxnId="{530ADD53-489C-400C-B0C5-3488CEFFD40A}">
      <dgm:prSet/>
      <dgm:spPr/>
      <dgm:t>
        <a:bodyPr/>
        <a:lstStyle/>
        <a:p>
          <a:endParaRPr lang="en-GB"/>
        </a:p>
      </dgm:t>
    </dgm:pt>
    <dgm:pt modelId="{E636C9D5-B6D0-4C76-AB60-41A21ECFC01F}">
      <dgm:prSet/>
      <dgm:spPr>
        <a:solidFill>
          <a:srgbClr val="4E5575"/>
        </a:solidFill>
        <a:ln>
          <a:solidFill>
            <a:srgbClr val="4E5575"/>
          </a:solidFill>
        </a:ln>
      </dgm:spPr>
      <dgm:t>
        <a:bodyPr/>
        <a:lstStyle/>
        <a:p>
          <a:pPr rtl="0"/>
          <a:r>
            <a:rPr lang="en-IN" b="0" i="0" dirty="0" smtClean="0">
              <a:solidFill>
                <a:schemeClr val="tx1"/>
              </a:solidFill>
              <a:latin typeface="Calibri" panose="020F0502020204030204" pitchFamily="34" charset="0"/>
            </a:rPr>
            <a:t>Equilibrium constant </a:t>
          </a:r>
          <a:endParaRPr lang="en-IN" b="0" i="0" dirty="0">
            <a:solidFill>
              <a:schemeClr val="tx1"/>
            </a:solidFill>
            <a:latin typeface="Calibri" panose="020F0502020204030204" pitchFamily="34" charset="0"/>
          </a:endParaRPr>
        </a:p>
      </dgm:t>
      <dgm:extLst>
        <a:ext uri="{E40237B7-FDA0-4F09-8148-C483321AD2D9}">
          <dgm14:cNvPr xmlns:dgm14="http://schemas.microsoft.com/office/drawing/2010/diagram" id="0" name="" descr="The slide contains two rectangular boxes. &#10;&#10;Starting from the left, the header of the first box reads equilibrium position, and three points are listed under the header. &#10;&#10;The first point reads refers to each set of equilibrium concentrations, the second point reads there can be infinite number of positions for a reaction, and the third point reads depends on initial concentrations. &#10;&#10;The header of the second first box reads equilibrium constant, and three points are listed under the header.&#10; &#10;The first point reads one constant for a particular system at a particular temperature, the second point reads remains unchanged, and the third point reads depends on the ratio of concentrations. &#10;&#10;" title="Equilibrium Constant versus Equilibrium Position "/>
        </a:ext>
      </dgm:extLst>
    </dgm:pt>
    <dgm:pt modelId="{9455026B-03A0-4D90-A076-AC3D65E6DBC6}" type="parTrans" cxnId="{477BBC29-D170-4A44-8F34-E7AAD8DB69E9}">
      <dgm:prSet/>
      <dgm:spPr/>
      <dgm:t>
        <a:bodyPr/>
        <a:lstStyle/>
        <a:p>
          <a:endParaRPr lang="en-GB"/>
        </a:p>
      </dgm:t>
    </dgm:pt>
    <dgm:pt modelId="{A073B808-E9F7-4589-A62F-2209F2746D49}" type="sibTrans" cxnId="{477BBC29-D170-4A44-8F34-E7AAD8DB69E9}">
      <dgm:prSet/>
      <dgm:spPr/>
      <dgm:t>
        <a:bodyPr/>
        <a:lstStyle/>
        <a:p>
          <a:endParaRPr lang="en-GB"/>
        </a:p>
      </dgm:t>
    </dgm:pt>
    <dgm:pt modelId="{5ACECEF0-88EC-4AC3-AE3E-6926C8BCDF87}">
      <dgm:prSet/>
      <dgm:spPr>
        <a:noFill/>
        <a:ln>
          <a:solidFill>
            <a:srgbClr val="4E5575">
              <a:alpha val="90000"/>
            </a:srgbClr>
          </a:solidFill>
        </a:ln>
      </dgm:spPr>
      <dgm:t>
        <a:bodyPr/>
        <a:lstStyle/>
        <a:p>
          <a:pPr rtl="0">
            <a:lnSpc>
              <a:spcPct val="100000"/>
            </a:lnSpc>
          </a:pPr>
          <a:r>
            <a:rPr lang="en-IN" dirty="0" smtClean="0">
              <a:solidFill>
                <a:srgbClr val="000000"/>
              </a:solidFill>
              <a:latin typeface="Calibri" panose="020F0502020204030204" pitchFamily="34" charset="0"/>
            </a:rPr>
            <a:t>One constant for a particular system at a particular temperature </a:t>
          </a:r>
          <a:endParaRPr lang="en-IN" dirty="0">
            <a:solidFill>
              <a:srgbClr val="000000"/>
            </a:solidFill>
            <a:latin typeface="Calibri" panose="020F0502020204030204" pitchFamily="34" charset="0"/>
          </a:endParaRPr>
        </a:p>
      </dgm:t>
      <dgm:extLst>
        <a:ext uri="{E40237B7-FDA0-4F09-8148-C483321AD2D9}">
          <dgm14:cNvPr xmlns:dgm14="http://schemas.microsoft.com/office/drawing/2010/diagram" id="0" name="" descr="The slide contains two rectangular boxes. &#10;&#10;Starting from the left, the header of the first box reads equilibrium position, and three points are listed under the header. &#10;&#10;The first point reads refers to each set of equilibrium concentrations, the second point reads there can be infinite number of positions for a reaction, and the third point reads depends on initial concentrations. &#10;&#10;The header of the second first box reads equilibrium constant, and three points are listed under the header.&#10; &#10;The first point reads one constant for a particular system at a particular temperature, the second point reads remains unchanged, and the third point reads depends on the ratio of concentrations. &#10;&#10;" title="Equilibrium Constant versus Equilibrium Position "/>
        </a:ext>
      </dgm:extLst>
    </dgm:pt>
    <dgm:pt modelId="{CAA72BBD-2C0B-44CF-9601-A68D850E5123}" type="parTrans" cxnId="{CE8F0415-1645-422C-8632-EFD315FF3C9D}">
      <dgm:prSet/>
      <dgm:spPr/>
      <dgm:t>
        <a:bodyPr/>
        <a:lstStyle/>
        <a:p>
          <a:endParaRPr lang="en-GB"/>
        </a:p>
      </dgm:t>
    </dgm:pt>
    <dgm:pt modelId="{DC492247-0C45-4C81-89EB-3C7B18ED0FE9}" type="sibTrans" cxnId="{CE8F0415-1645-422C-8632-EFD315FF3C9D}">
      <dgm:prSet/>
      <dgm:spPr/>
      <dgm:t>
        <a:bodyPr/>
        <a:lstStyle/>
        <a:p>
          <a:endParaRPr lang="en-GB"/>
        </a:p>
      </dgm:t>
    </dgm:pt>
    <dgm:pt modelId="{F0A073C0-ABBC-44DB-A0FE-C5467400567E}">
      <dgm:prSet/>
      <dgm:spPr>
        <a:noFill/>
        <a:ln>
          <a:solidFill>
            <a:srgbClr val="4E5575">
              <a:alpha val="90000"/>
            </a:srgbClr>
          </a:solidFill>
        </a:ln>
      </dgm:spPr>
      <dgm:t>
        <a:bodyPr/>
        <a:lstStyle/>
        <a:p>
          <a:pPr rtl="0">
            <a:lnSpc>
              <a:spcPct val="100000"/>
            </a:lnSpc>
          </a:pPr>
          <a:r>
            <a:rPr lang="en-IN" dirty="0" smtClean="0">
              <a:solidFill>
                <a:srgbClr val="000000"/>
              </a:solidFill>
              <a:latin typeface="Calibri" panose="020F0502020204030204" pitchFamily="34" charset="0"/>
            </a:rPr>
            <a:t>Remains unchanged</a:t>
          </a:r>
          <a:endParaRPr lang="en-IN" dirty="0">
            <a:solidFill>
              <a:srgbClr val="000000"/>
            </a:solidFill>
            <a:latin typeface="Calibri" panose="020F0502020204030204" pitchFamily="34" charset="0"/>
          </a:endParaRPr>
        </a:p>
      </dgm:t>
    </dgm:pt>
    <dgm:pt modelId="{22A6ABA7-E8A8-4F89-86ED-5BDFF93A8BE8}" type="parTrans" cxnId="{AB2C5E69-B9E5-4EDA-9E8D-8ED9D778B746}">
      <dgm:prSet/>
      <dgm:spPr/>
      <dgm:t>
        <a:bodyPr/>
        <a:lstStyle/>
        <a:p>
          <a:endParaRPr lang="en-GB"/>
        </a:p>
      </dgm:t>
    </dgm:pt>
    <dgm:pt modelId="{9A39BFCB-D98A-484A-A4AD-52804E82EC13}" type="sibTrans" cxnId="{AB2C5E69-B9E5-4EDA-9E8D-8ED9D778B746}">
      <dgm:prSet/>
      <dgm:spPr/>
      <dgm:t>
        <a:bodyPr/>
        <a:lstStyle/>
        <a:p>
          <a:endParaRPr lang="en-GB"/>
        </a:p>
      </dgm:t>
    </dgm:pt>
    <dgm:pt modelId="{04B21CB2-675C-46A6-88E6-EB30FD782EAE}">
      <dgm:prSet/>
      <dgm:spPr>
        <a:noFill/>
        <a:ln>
          <a:solidFill>
            <a:srgbClr val="4E5575">
              <a:alpha val="90000"/>
            </a:srgbClr>
          </a:solidFill>
        </a:ln>
      </dgm:spPr>
      <dgm:t>
        <a:bodyPr/>
        <a:lstStyle/>
        <a:p>
          <a:pPr rtl="0">
            <a:lnSpc>
              <a:spcPct val="100000"/>
            </a:lnSpc>
          </a:pPr>
          <a:r>
            <a:rPr lang="en-IN" dirty="0" smtClean="0">
              <a:solidFill>
                <a:srgbClr val="000000"/>
              </a:solidFill>
              <a:latin typeface="Calibri" panose="020F0502020204030204" pitchFamily="34" charset="0"/>
            </a:rPr>
            <a:t>Depends on the ratio of concentrations </a:t>
          </a:r>
          <a:endParaRPr lang="en-IN" dirty="0">
            <a:solidFill>
              <a:srgbClr val="000000"/>
            </a:solidFill>
            <a:latin typeface="Calibri" panose="020F0502020204030204" pitchFamily="34" charset="0"/>
          </a:endParaRPr>
        </a:p>
      </dgm:t>
    </dgm:pt>
    <dgm:pt modelId="{0063DCD7-B1B8-4D03-B7C7-027584220B6C}" type="parTrans" cxnId="{3ABF3605-D46B-4FA9-8423-7C4B602A4EEE}">
      <dgm:prSet/>
      <dgm:spPr/>
      <dgm:t>
        <a:bodyPr/>
        <a:lstStyle/>
        <a:p>
          <a:endParaRPr lang="en-GB"/>
        </a:p>
      </dgm:t>
    </dgm:pt>
    <dgm:pt modelId="{41470E8B-7E32-413C-B683-4E0B44C4EE6A}" type="sibTrans" cxnId="{3ABF3605-D46B-4FA9-8423-7C4B602A4EEE}">
      <dgm:prSet/>
      <dgm:spPr/>
      <dgm:t>
        <a:bodyPr/>
        <a:lstStyle/>
        <a:p>
          <a:endParaRPr lang="en-GB"/>
        </a:p>
      </dgm:t>
    </dgm:pt>
    <dgm:pt modelId="{7F805E63-A40E-4E78-B312-98593C78F47F}" type="pres">
      <dgm:prSet presAssocID="{3251FDED-1B44-462A-A70E-F12673BF94DB}" presName="Name0" presStyleCnt="0">
        <dgm:presLayoutVars>
          <dgm:dir/>
          <dgm:animLvl val="lvl"/>
          <dgm:resizeHandles val="exact"/>
        </dgm:presLayoutVars>
      </dgm:prSet>
      <dgm:spPr/>
      <dgm:t>
        <a:bodyPr/>
        <a:lstStyle/>
        <a:p>
          <a:endParaRPr lang="en-GB"/>
        </a:p>
      </dgm:t>
    </dgm:pt>
    <dgm:pt modelId="{57753A9C-71FD-4B99-BF76-32E71AF7F123}" type="pres">
      <dgm:prSet presAssocID="{C2A0FA9A-B450-44DC-9551-689B0528E3C5}" presName="composite" presStyleCnt="0"/>
      <dgm:spPr/>
    </dgm:pt>
    <dgm:pt modelId="{382CFEAF-7760-4805-8F13-0EFAEFBC7562}" type="pres">
      <dgm:prSet presAssocID="{C2A0FA9A-B450-44DC-9551-689B0528E3C5}" presName="parTx" presStyleLbl="alignNode1" presStyleIdx="0" presStyleCnt="2">
        <dgm:presLayoutVars>
          <dgm:chMax val="0"/>
          <dgm:chPref val="0"/>
          <dgm:bulletEnabled val="1"/>
        </dgm:presLayoutVars>
      </dgm:prSet>
      <dgm:spPr/>
      <dgm:t>
        <a:bodyPr/>
        <a:lstStyle/>
        <a:p>
          <a:endParaRPr lang="en-GB"/>
        </a:p>
      </dgm:t>
    </dgm:pt>
    <dgm:pt modelId="{58D923B2-06B7-45DF-9E34-3CA99D44B92A}" type="pres">
      <dgm:prSet presAssocID="{C2A0FA9A-B450-44DC-9551-689B0528E3C5}" presName="desTx" presStyleLbl="alignAccFollowNode1" presStyleIdx="0" presStyleCnt="2">
        <dgm:presLayoutVars>
          <dgm:bulletEnabled val="1"/>
        </dgm:presLayoutVars>
      </dgm:prSet>
      <dgm:spPr/>
      <dgm:t>
        <a:bodyPr/>
        <a:lstStyle/>
        <a:p>
          <a:endParaRPr lang="en-GB"/>
        </a:p>
      </dgm:t>
    </dgm:pt>
    <dgm:pt modelId="{ADCFD7C0-3648-4D3F-8688-E9D8D2757ED5}" type="pres">
      <dgm:prSet presAssocID="{42E18906-4258-428A-8991-0E2DF7BFB553}" presName="space" presStyleCnt="0"/>
      <dgm:spPr/>
    </dgm:pt>
    <dgm:pt modelId="{BFA4A38A-0D61-495B-A71E-DAB975892C36}" type="pres">
      <dgm:prSet presAssocID="{E636C9D5-B6D0-4C76-AB60-41A21ECFC01F}" presName="composite" presStyleCnt="0"/>
      <dgm:spPr/>
    </dgm:pt>
    <dgm:pt modelId="{E2C0272A-806D-4BDA-B3D5-74D14D12DBB5}" type="pres">
      <dgm:prSet presAssocID="{E636C9D5-B6D0-4C76-AB60-41A21ECFC01F}" presName="parTx" presStyleLbl="alignNode1" presStyleIdx="1" presStyleCnt="2">
        <dgm:presLayoutVars>
          <dgm:chMax val="0"/>
          <dgm:chPref val="0"/>
          <dgm:bulletEnabled val="1"/>
        </dgm:presLayoutVars>
      </dgm:prSet>
      <dgm:spPr/>
      <dgm:t>
        <a:bodyPr/>
        <a:lstStyle/>
        <a:p>
          <a:endParaRPr lang="en-GB"/>
        </a:p>
      </dgm:t>
    </dgm:pt>
    <dgm:pt modelId="{C0C0F45D-5693-4D21-A450-3C65C77ED71C}" type="pres">
      <dgm:prSet presAssocID="{E636C9D5-B6D0-4C76-AB60-41A21ECFC01F}" presName="desTx" presStyleLbl="alignAccFollowNode1" presStyleIdx="1" presStyleCnt="2">
        <dgm:presLayoutVars>
          <dgm:bulletEnabled val="1"/>
        </dgm:presLayoutVars>
      </dgm:prSet>
      <dgm:spPr/>
      <dgm:t>
        <a:bodyPr/>
        <a:lstStyle/>
        <a:p>
          <a:endParaRPr lang="en-GB"/>
        </a:p>
      </dgm:t>
    </dgm:pt>
  </dgm:ptLst>
  <dgm:cxnLst>
    <dgm:cxn modelId="{4F2CCBAE-42DE-D94A-A049-3E1F98012A61}" type="presOf" srcId="{3251FDED-1B44-462A-A70E-F12673BF94DB}" destId="{7F805E63-A40E-4E78-B312-98593C78F47F}" srcOrd="0" destOrd="0" presId="urn:microsoft.com/office/officeart/2005/8/layout/hList1"/>
    <dgm:cxn modelId="{530ADD53-489C-400C-B0C5-3488CEFFD40A}" srcId="{C2A0FA9A-B450-44DC-9551-689B0528E3C5}" destId="{25B7E817-DA48-4165-8512-63859BDB8792}" srcOrd="2" destOrd="0" parTransId="{8F91B285-730A-4EF7-BC97-4CAF28112ACB}" sibTransId="{69ED8D8B-D0B5-4303-A838-78E77CF033BF}"/>
    <dgm:cxn modelId="{C3CED1AC-64CE-4840-AD7D-63FA916B08A4}" type="presOf" srcId="{25B7E817-DA48-4165-8512-63859BDB8792}" destId="{58D923B2-06B7-45DF-9E34-3CA99D44B92A}" srcOrd="0" destOrd="2" presId="urn:microsoft.com/office/officeart/2005/8/layout/hList1"/>
    <dgm:cxn modelId="{038BA394-8588-4108-932E-90E7644631CC}" srcId="{3251FDED-1B44-462A-A70E-F12673BF94DB}" destId="{C2A0FA9A-B450-44DC-9551-689B0528E3C5}" srcOrd="0" destOrd="0" parTransId="{10E22284-76C5-42FF-B92E-6E0CE6AE5886}" sibTransId="{42E18906-4258-428A-8991-0E2DF7BFB553}"/>
    <dgm:cxn modelId="{CE8F0415-1645-422C-8632-EFD315FF3C9D}" srcId="{E636C9D5-B6D0-4C76-AB60-41A21ECFC01F}" destId="{5ACECEF0-88EC-4AC3-AE3E-6926C8BCDF87}" srcOrd="0" destOrd="0" parTransId="{CAA72BBD-2C0B-44CF-9601-A68D850E5123}" sibTransId="{DC492247-0C45-4C81-89EB-3C7B18ED0FE9}"/>
    <dgm:cxn modelId="{AB2C5E69-B9E5-4EDA-9E8D-8ED9D778B746}" srcId="{E636C9D5-B6D0-4C76-AB60-41A21ECFC01F}" destId="{F0A073C0-ABBC-44DB-A0FE-C5467400567E}" srcOrd="1" destOrd="0" parTransId="{22A6ABA7-E8A8-4F89-86ED-5BDFF93A8BE8}" sibTransId="{9A39BFCB-D98A-484A-A4AD-52804E82EC13}"/>
    <dgm:cxn modelId="{477BBC29-D170-4A44-8F34-E7AAD8DB69E9}" srcId="{3251FDED-1B44-462A-A70E-F12673BF94DB}" destId="{E636C9D5-B6D0-4C76-AB60-41A21ECFC01F}" srcOrd="1" destOrd="0" parTransId="{9455026B-03A0-4D90-A076-AC3D65E6DBC6}" sibTransId="{A073B808-E9F7-4589-A62F-2209F2746D49}"/>
    <dgm:cxn modelId="{3D6B98AA-8765-7E48-8E85-EE13BA321096}" type="presOf" srcId="{04B21CB2-675C-46A6-88E6-EB30FD782EAE}" destId="{C0C0F45D-5693-4D21-A450-3C65C77ED71C}" srcOrd="0" destOrd="2" presId="urn:microsoft.com/office/officeart/2005/8/layout/hList1"/>
    <dgm:cxn modelId="{468CE258-5DC6-DC4B-B814-E630FE8C5806}" type="presOf" srcId="{C2A0FA9A-B450-44DC-9551-689B0528E3C5}" destId="{382CFEAF-7760-4805-8F13-0EFAEFBC7562}" srcOrd="0" destOrd="0" presId="urn:microsoft.com/office/officeart/2005/8/layout/hList1"/>
    <dgm:cxn modelId="{A1003886-FEED-7149-8A1F-3F90CC9248BF}" type="presOf" srcId="{F0A073C0-ABBC-44DB-A0FE-C5467400567E}" destId="{C0C0F45D-5693-4D21-A450-3C65C77ED71C}" srcOrd="0" destOrd="1" presId="urn:microsoft.com/office/officeart/2005/8/layout/hList1"/>
    <dgm:cxn modelId="{3ABF3605-D46B-4FA9-8423-7C4B602A4EEE}" srcId="{E636C9D5-B6D0-4C76-AB60-41A21ECFC01F}" destId="{04B21CB2-675C-46A6-88E6-EB30FD782EAE}" srcOrd="2" destOrd="0" parTransId="{0063DCD7-B1B8-4D03-B7C7-027584220B6C}" sibTransId="{41470E8B-7E32-413C-B683-4E0B44C4EE6A}"/>
    <dgm:cxn modelId="{956A5ACA-12FD-5E48-B943-63B5178A9335}" type="presOf" srcId="{07881D4F-6532-4669-B7DB-807C0052523B}" destId="{58D923B2-06B7-45DF-9E34-3CA99D44B92A}" srcOrd="0" destOrd="0" presId="urn:microsoft.com/office/officeart/2005/8/layout/hList1"/>
    <dgm:cxn modelId="{918A10C3-CCDB-43DD-A3A6-ABA2A8FFD2B7}" srcId="{C2A0FA9A-B450-44DC-9551-689B0528E3C5}" destId="{07881D4F-6532-4669-B7DB-807C0052523B}" srcOrd="0" destOrd="0" parTransId="{192088BA-27EB-4F6E-95E9-7B8B8CFCD118}" sibTransId="{87216099-54EB-4855-B015-ACC00FE50AB4}"/>
    <dgm:cxn modelId="{79D54F83-F6D2-5343-AB73-219C48065FE4}" type="presOf" srcId="{E636C9D5-B6D0-4C76-AB60-41A21ECFC01F}" destId="{E2C0272A-806D-4BDA-B3D5-74D14D12DBB5}" srcOrd="0" destOrd="0" presId="urn:microsoft.com/office/officeart/2005/8/layout/hList1"/>
    <dgm:cxn modelId="{AE769FEE-5BE7-4B3E-8691-29C63E6F9951}" srcId="{C2A0FA9A-B450-44DC-9551-689B0528E3C5}" destId="{D0FDC6A6-52B8-4245-9304-B05A53D40E41}" srcOrd="1" destOrd="0" parTransId="{00BF3B3A-F0FD-4B2F-9D6B-4661F1A08DDD}" sibTransId="{9162DEA5-71B8-444C-8518-C8E078A093CD}"/>
    <dgm:cxn modelId="{E4CFBF78-208C-734F-88FF-428A3684F97E}" type="presOf" srcId="{5ACECEF0-88EC-4AC3-AE3E-6926C8BCDF87}" destId="{C0C0F45D-5693-4D21-A450-3C65C77ED71C}" srcOrd="0" destOrd="0" presId="urn:microsoft.com/office/officeart/2005/8/layout/hList1"/>
    <dgm:cxn modelId="{10965349-D5F4-0B43-AF55-702CE7F280CF}" type="presOf" srcId="{D0FDC6A6-52B8-4245-9304-B05A53D40E41}" destId="{58D923B2-06B7-45DF-9E34-3CA99D44B92A}" srcOrd="0" destOrd="1" presId="urn:microsoft.com/office/officeart/2005/8/layout/hList1"/>
    <dgm:cxn modelId="{111FC602-0AFF-8F45-BF86-902B42072BA5}" type="presParOf" srcId="{7F805E63-A40E-4E78-B312-98593C78F47F}" destId="{57753A9C-71FD-4B99-BF76-32E71AF7F123}" srcOrd="0" destOrd="0" presId="urn:microsoft.com/office/officeart/2005/8/layout/hList1"/>
    <dgm:cxn modelId="{FA5B72AC-86D5-454C-9CF1-BA0785649681}" type="presParOf" srcId="{57753A9C-71FD-4B99-BF76-32E71AF7F123}" destId="{382CFEAF-7760-4805-8F13-0EFAEFBC7562}" srcOrd="0" destOrd="0" presId="urn:microsoft.com/office/officeart/2005/8/layout/hList1"/>
    <dgm:cxn modelId="{099BD56C-6BF5-664A-B032-4BDEDF5B00D0}" type="presParOf" srcId="{57753A9C-71FD-4B99-BF76-32E71AF7F123}" destId="{58D923B2-06B7-45DF-9E34-3CA99D44B92A}" srcOrd="1" destOrd="0" presId="urn:microsoft.com/office/officeart/2005/8/layout/hList1"/>
    <dgm:cxn modelId="{526BE8C3-766A-8349-9BD8-B61E7CAE57FB}" type="presParOf" srcId="{7F805E63-A40E-4E78-B312-98593C78F47F}" destId="{ADCFD7C0-3648-4D3F-8688-E9D8D2757ED5}" srcOrd="1" destOrd="0" presId="urn:microsoft.com/office/officeart/2005/8/layout/hList1"/>
    <dgm:cxn modelId="{DB9C32FE-8610-8846-9CD7-4D448C2F1ABF}" type="presParOf" srcId="{7F805E63-A40E-4E78-B312-98593C78F47F}" destId="{BFA4A38A-0D61-495B-A71E-DAB975892C36}" srcOrd="2" destOrd="0" presId="urn:microsoft.com/office/officeart/2005/8/layout/hList1"/>
    <dgm:cxn modelId="{8839662E-ED1C-874B-A4C8-075ADFC09EFB}" type="presParOf" srcId="{BFA4A38A-0D61-495B-A71E-DAB975892C36}" destId="{E2C0272A-806D-4BDA-B3D5-74D14D12DBB5}" srcOrd="0" destOrd="0" presId="urn:microsoft.com/office/officeart/2005/8/layout/hList1"/>
    <dgm:cxn modelId="{9BA55378-FECA-9B41-AFCB-5800E63E9667}" type="presParOf" srcId="{BFA4A38A-0D61-495B-A71E-DAB975892C36}" destId="{C0C0F45D-5693-4D21-A450-3C65C77ED71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2CFEAF-7760-4805-8F13-0EFAEFBC7562}">
      <dsp:nvSpPr>
        <dsp:cNvPr id="0" name=""/>
        <dsp:cNvSpPr/>
      </dsp:nvSpPr>
      <dsp:spPr>
        <a:xfrm>
          <a:off x="41" y="80060"/>
          <a:ext cx="3935605" cy="691200"/>
        </a:xfrm>
        <a:prstGeom prst="rect">
          <a:avLst/>
        </a:prstGeom>
        <a:solidFill>
          <a:srgbClr val="4E5575"/>
        </a:solidFill>
        <a:ln w="25400" cap="flat" cmpd="sng" algn="ctr">
          <a:solidFill>
            <a:srgbClr val="4E557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IN" sz="2400" b="0" kern="1200" dirty="0" smtClean="0">
              <a:solidFill>
                <a:schemeClr val="tx1"/>
              </a:solidFill>
              <a:latin typeface="Calibri" panose="020F0502020204030204" pitchFamily="34" charset="0"/>
            </a:rPr>
            <a:t>Equilibrium position </a:t>
          </a:r>
          <a:endParaRPr lang="en-IN" sz="2400" b="0" kern="1200" dirty="0">
            <a:solidFill>
              <a:schemeClr val="tx1"/>
            </a:solidFill>
            <a:latin typeface="Calibri" panose="020F0502020204030204" pitchFamily="34" charset="0"/>
          </a:endParaRPr>
        </a:p>
      </dsp:txBody>
      <dsp:txXfrm>
        <a:off x="41" y="80060"/>
        <a:ext cx="3935605" cy="691200"/>
      </dsp:txXfrm>
    </dsp:sp>
    <dsp:sp modelId="{58D923B2-06B7-45DF-9E34-3CA99D44B92A}">
      <dsp:nvSpPr>
        <dsp:cNvPr id="0" name=""/>
        <dsp:cNvSpPr/>
      </dsp:nvSpPr>
      <dsp:spPr>
        <a:xfrm>
          <a:off x="41" y="771260"/>
          <a:ext cx="3935605" cy="3096360"/>
        </a:xfrm>
        <a:prstGeom prst="rect">
          <a:avLst/>
        </a:prstGeom>
        <a:noFill/>
        <a:ln w="25400" cap="flat" cmpd="sng" algn="ctr">
          <a:solidFill>
            <a:srgbClr val="4E5575">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100000"/>
            </a:lnSpc>
            <a:spcBef>
              <a:spcPct val="0"/>
            </a:spcBef>
            <a:spcAft>
              <a:spcPct val="15000"/>
            </a:spcAft>
            <a:buChar char="••"/>
          </a:pPr>
          <a:r>
            <a:rPr lang="en-IN" sz="2400" kern="1200" dirty="0" smtClean="0">
              <a:solidFill>
                <a:schemeClr val="tx1"/>
              </a:solidFill>
              <a:latin typeface="Calibri" panose="020F0502020204030204" pitchFamily="34" charset="0"/>
            </a:rPr>
            <a:t>Refers to each set of equilibrium concentrations </a:t>
          </a:r>
          <a:endParaRPr lang="en-IN" sz="2400" kern="1200" dirty="0">
            <a:solidFill>
              <a:schemeClr val="tx1"/>
            </a:solidFill>
            <a:latin typeface="Calibri" panose="020F0502020204030204" pitchFamily="34" charset="0"/>
          </a:endParaRPr>
        </a:p>
        <a:p>
          <a:pPr marL="228600" lvl="1" indent="-228600" algn="l" defTabSz="1066800" rtl="0">
            <a:lnSpc>
              <a:spcPct val="100000"/>
            </a:lnSpc>
            <a:spcBef>
              <a:spcPct val="0"/>
            </a:spcBef>
            <a:spcAft>
              <a:spcPct val="15000"/>
            </a:spcAft>
            <a:buChar char="••"/>
          </a:pPr>
          <a:r>
            <a:rPr lang="en-IN" sz="2400" kern="1200" dirty="0" smtClean="0">
              <a:solidFill>
                <a:schemeClr val="tx1"/>
              </a:solidFill>
              <a:latin typeface="Calibri" panose="020F0502020204030204" pitchFamily="34" charset="0"/>
            </a:rPr>
            <a:t>There can be infinite number of positions for a reaction </a:t>
          </a:r>
          <a:endParaRPr lang="en-IN" sz="2400" kern="1200" dirty="0">
            <a:solidFill>
              <a:schemeClr val="tx1"/>
            </a:solidFill>
            <a:latin typeface="Calibri" panose="020F0502020204030204" pitchFamily="34" charset="0"/>
          </a:endParaRPr>
        </a:p>
        <a:p>
          <a:pPr marL="228600" lvl="1" indent="-228600" algn="l" defTabSz="1066800" rtl="0">
            <a:lnSpc>
              <a:spcPct val="100000"/>
            </a:lnSpc>
            <a:spcBef>
              <a:spcPct val="0"/>
            </a:spcBef>
            <a:spcAft>
              <a:spcPct val="15000"/>
            </a:spcAft>
            <a:buChar char="••"/>
          </a:pPr>
          <a:r>
            <a:rPr lang="en-IN" sz="2400" kern="1200" dirty="0" smtClean="0">
              <a:solidFill>
                <a:schemeClr val="tx1"/>
              </a:solidFill>
              <a:latin typeface="Calibri" panose="020F0502020204030204" pitchFamily="34" charset="0"/>
            </a:rPr>
            <a:t>Depends on initial concentrations </a:t>
          </a:r>
          <a:endParaRPr lang="en-IN" sz="2400" kern="1200" dirty="0">
            <a:solidFill>
              <a:schemeClr val="tx1"/>
            </a:solidFill>
            <a:latin typeface="Calibri" panose="020F0502020204030204" pitchFamily="34" charset="0"/>
          </a:endParaRPr>
        </a:p>
      </dsp:txBody>
      <dsp:txXfrm>
        <a:off x="41" y="771260"/>
        <a:ext cx="3935605" cy="3096360"/>
      </dsp:txXfrm>
    </dsp:sp>
    <dsp:sp modelId="{E2C0272A-806D-4BDA-B3D5-74D14D12DBB5}">
      <dsp:nvSpPr>
        <dsp:cNvPr id="0" name=""/>
        <dsp:cNvSpPr/>
      </dsp:nvSpPr>
      <dsp:spPr>
        <a:xfrm>
          <a:off x="4486631" y="80060"/>
          <a:ext cx="3935605" cy="691200"/>
        </a:xfrm>
        <a:prstGeom prst="rect">
          <a:avLst/>
        </a:prstGeom>
        <a:solidFill>
          <a:srgbClr val="4E5575"/>
        </a:solidFill>
        <a:ln w="25400" cap="flat" cmpd="sng" algn="ctr">
          <a:solidFill>
            <a:srgbClr val="4E557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IN" sz="2400" b="0" i="0" kern="1200" dirty="0" smtClean="0">
              <a:solidFill>
                <a:schemeClr val="tx1"/>
              </a:solidFill>
              <a:latin typeface="Calibri" panose="020F0502020204030204" pitchFamily="34" charset="0"/>
            </a:rPr>
            <a:t>Equilibrium constant </a:t>
          </a:r>
          <a:endParaRPr lang="en-IN" sz="2400" b="0" i="0" kern="1200" dirty="0">
            <a:solidFill>
              <a:schemeClr val="tx1"/>
            </a:solidFill>
            <a:latin typeface="Calibri" panose="020F0502020204030204" pitchFamily="34" charset="0"/>
          </a:endParaRPr>
        </a:p>
      </dsp:txBody>
      <dsp:txXfrm>
        <a:off x="4486631" y="80060"/>
        <a:ext cx="3935605" cy="691200"/>
      </dsp:txXfrm>
    </dsp:sp>
    <dsp:sp modelId="{C0C0F45D-5693-4D21-A450-3C65C77ED71C}">
      <dsp:nvSpPr>
        <dsp:cNvPr id="0" name=""/>
        <dsp:cNvSpPr/>
      </dsp:nvSpPr>
      <dsp:spPr>
        <a:xfrm>
          <a:off x="4486631" y="771260"/>
          <a:ext cx="3935605" cy="3096360"/>
        </a:xfrm>
        <a:prstGeom prst="rect">
          <a:avLst/>
        </a:prstGeom>
        <a:noFill/>
        <a:ln w="25400" cap="flat" cmpd="sng" algn="ctr">
          <a:solidFill>
            <a:srgbClr val="4E5575">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100000"/>
            </a:lnSpc>
            <a:spcBef>
              <a:spcPct val="0"/>
            </a:spcBef>
            <a:spcAft>
              <a:spcPct val="15000"/>
            </a:spcAft>
            <a:buChar char="••"/>
          </a:pPr>
          <a:r>
            <a:rPr lang="en-IN" sz="2400" kern="1200" dirty="0" smtClean="0">
              <a:solidFill>
                <a:srgbClr val="000000"/>
              </a:solidFill>
              <a:latin typeface="Calibri" panose="020F0502020204030204" pitchFamily="34" charset="0"/>
            </a:rPr>
            <a:t>One constant for a particular system at a particular temperature </a:t>
          </a:r>
          <a:endParaRPr lang="en-IN" sz="2400" kern="1200" dirty="0">
            <a:solidFill>
              <a:srgbClr val="000000"/>
            </a:solidFill>
            <a:latin typeface="Calibri" panose="020F0502020204030204" pitchFamily="34" charset="0"/>
          </a:endParaRPr>
        </a:p>
        <a:p>
          <a:pPr marL="228600" lvl="1" indent="-228600" algn="l" defTabSz="1066800" rtl="0">
            <a:lnSpc>
              <a:spcPct val="100000"/>
            </a:lnSpc>
            <a:spcBef>
              <a:spcPct val="0"/>
            </a:spcBef>
            <a:spcAft>
              <a:spcPct val="15000"/>
            </a:spcAft>
            <a:buChar char="••"/>
          </a:pPr>
          <a:r>
            <a:rPr lang="en-IN" sz="2400" kern="1200" dirty="0" smtClean="0">
              <a:solidFill>
                <a:srgbClr val="000000"/>
              </a:solidFill>
              <a:latin typeface="Calibri" panose="020F0502020204030204" pitchFamily="34" charset="0"/>
            </a:rPr>
            <a:t>Remains unchanged</a:t>
          </a:r>
          <a:endParaRPr lang="en-IN" sz="2400" kern="1200" dirty="0">
            <a:solidFill>
              <a:srgbClr val="000000"/>
            </a:solidFill>
            <a:latin typeface="Calibri" panose="020F0502020204030204" pitchFamily="34" charset="0"/>
          </a:endParaRPr>
        </a:p>
        <a:p>
          <a:pPr marL="228600" lvl="1" indent="-228600" algn="l" defTabSz="1066800" rtl="0">
            <a:lnSpc>
              <a:spcPct val="100000"/>
            </a:lnSpc>
            <a:spcBef>
              <a:spcPct val="0"/>
            </a:spcBef>
            <a:spcAft>
              <a:spcPct val="15000"/>
            </a:spcAft>
            <a:buChar char="••"/>
          </a:pPr>
          <a:r>
            <a:rPr lang="en-IN" sz="2400" kern="1200" dirty="0" smtClean="0">
              <a:solidFill>
                <a:srgbClr val="000000"/>
              </a:solidFill>
              <a:latin typeface="Calibri" panose="020F0502020204030204" pitchFamily="34" charset="0"/>
            </a:rPr>
            <a:t>Depends on the ratio of concentrations </a:t>
          </a:r>
          <a:endParaRPr lang="en-IN" sz="2400" kern="1200" dirty="0">
            <a:solidFill>
              <a:srgbClr val="000000"/>
            </a:solidFill>
            <a:latin typeface="Calibri" panose="020F0502020204030204" pitchFamily="34" charset="0"/>
          </a:endParaRPr>
        </a:p>
      </dsp:txBody>
      <dsp:txXfrm>
        <a:off x="4486631" y="771260"/>
        <a:ext cx="3935605" cy="309636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3" rIns="91427" bIns="45713"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41987" name="Rectangle 3"/>
          <p:cNvSpPr>
            <a:spLocks noGrp="1" noChangeArrowheads="1"/>
          </p:cNvSpPr>
          <p:nvPr>
            <p:ph type="dt" sz="quarter" idx="1"/>
          </p:nvPr>
        </p:nvSpPr>
        <p:spPr bwMode="auto">
          <a:xfrm>
            <a:off x="3884613"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3" rIns="91427" bIns="45713"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41988" name="Rectangle 4"/>
          <p:cNvSpPr>
            <a:spLocks noGrp="1" noChangeArrowheads="1"/>
          </p:cNvSpPr>
          <p:nvPr>
            <p:ph type="ftr" sz="quarter" idx="2"/>
          </p:nvPr>
        </p:nvSpPr>
        <p:spPr bwMode="auto">
          <a:xfrm>
            <a:off x="0" y="8650288"/>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3" rIns="91427" bIns="45713"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41989" name="Rectangle 5"/>
          <p:cNvSpPr>
            <a:spLocks noGrp="1" noChangeArrowheads="1"/>
          </p:cNvSpPr>
          <p:nvPr>
            <p:ph type="sldNum" sz="quarter" idx="3"/>
          </p:nvPr>
        </p:nvSpPr>
        <p:spPr bwMode="auto">
          <a:xfrm>
            <a:off x="3884613" y="8650288"/>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3" rIns="91427" bIns="45713" numCol="1" anchor="b" anchorCtr="0" compatLnSpc="1">
            <a:prstTxWarp prst="textNoShape">
              <a:avLst/>
            </a:prstTxWarp>
          </a:bodyPr>
          <a:lstStyle>
            <a:lvl1pPr algn="r" eaLnBrk="1" hangingPunct="1">
              <a:defRPr sz="1200" smtClean="0"/>
            </a:lvl1pPr>
          </a:lstStyle>
          <a:p>
            <a:pPr>
              <a:defRPr/>
            </a:pPr>
            <a:fld id="{2BEE68DF-6DEA-4D9C-BAE7-BFF35B3995D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3" rIns="91427" bIns="45713"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4339" name="Rectangle 3"/>
          <p:cNvSpPr>
            <a:spLocks noGrp="1" noChangeArrowheads="1"/>
          </p:cNvSpPr>
          <p:nvPr>
            <p:ph type="dt" idx="1"/>
          </p:nvPr>
        </p:nvSpPr>
        <p:spPr bwMode="auto">
          <a:xfrm>
            <a:off x="3884613"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3" rIns="91427" bIns="45713"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52525" y="682625"/>
            <a:ext cx="4554538" cy="3416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85800" y="4325938"/>
            <a:ext cx="5486400" cy="409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3" rIns="91427" bIns="457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50288"/>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3" rIns="91427" bIns="45713"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4343" name="Rectangle 7"/>
          <p:cNvSpPr>
            <a:spLocks noGrp="1" noChangeArrowheads="1"/>
          </p:cNvSpPr>
          <p:nvPr>
            <p:ph type="sldNum" sz="quarter" idx="5"/>
          </p:nvPr>
        </p:nvSpPr>
        <p:spPr bwMode="auto">
          <a:xfrm>
            <a:off x="3884613" y="8650288"/>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3" rIns="91427" bIns="45713" numCol="1" anchor="b" anchorCtr="0" compatLnSpc="1">
            <a:prstTxWarp prst="textNoShape">
              <a:avLst/>
            </a:prstTxWarp>
          </a:bodyPr>
          <a:lstStyle>
            <a:lvl1pPr algn="r" eaLnBrk="1" hangingPunct="1">
              <a:defRPr sz="1200" smtClean="0"/>
            </a:lvl1pPr>
          </a:lstStyle>
          <a:p>
            <a:pPr>
              <a:defRPr/>
            </a:pPr>
            <a:fld id="{FC2A1A48-EC2D-4863-8F19-52D02971026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C93BCA7-069B-4621-AED9-CC408E8AB85B}" type="slidenum">
              <a:rPr lang="en-US" altLang="en-US"/>
              <a:pPr>
                <a:spcBef>
                  <a:spcPct val="0"/>
                </a:spcBef>
              </a:pPr>
              <a:t>1</a:t>
            </a:fld>
            <a:endParaRPr lang="en-US" altLang="en-US"/>
          </a:p>
        </p:txBody>
      </p:sp>
      <p:sp>
        <p:nvSpPr>
          <p:cNvPr id="5123"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F59977B-8FB7-4C16-9885-9A21468D91BF}" type="slidenum">
              <a:rPr lang="en-US" altLang="en-US"/>
              <a:pPr>
                <a:spcBef>
                  <a:spcPct val="0"/>
                </a:spcBef>
              </a:pPr>
              <a:t>11</a:t>
            </a:fld>
            <a:endParaRPr lang="en-US" altLang="en-US"/>
          </a:p>
        </p:txBody>
      </p:sp>
      <p:sp>
        <p:nvSpPr>
          <p:cNvPr id="24579"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ltLang="en-US" smtClean="0">
                <a:latin typeface="Arial" panose="020B0604020202020204" pitchFamily="34" charset="0"/>
              </a:rPr>
              <a:t>When N204 is placed in a contained environment at 25C (room Temp) the initial colorless gas becomes tan and increases in intensity until it becomes one constant brown color. This is because the concentration of No2 is no longer changing. ( the double arrow signifies that this reaction can move in either direction. We can reach equilibrium regardless of the direction we approach it from).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DA7BC9A-BC2F-412D-9301-0353C8834D05}" type="slidenum">
              <a:rPr lang="en-US" altLang="en-US"/>
              <a:pPr>
                <a:spcBef>
                  <a:spcPct val="0"/>
                </a:spcBef>
              </a:pPr>
              <a:t>12</a:t>
            </a:fld>
            <a:endParaRPr lang="en-US" altLang="en-US"/>
          </a:p>
        </p:txBody>
      </p:sp>
      <p:sp>
        <p:nvSpPr>
          <p:cNvPr id="2662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ea typeface="ＭＳ Ｐゴシック" charset="0"/>
              </a:rPr>
              <a:t>After enough time has passes you can see that the concentrations of N204 and N02 have become constant. Note that the concentrations do not need to be of equal amounts but they do have to have stable concentrations over a period of time.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895D52D-A424-47BB-824C-3700922CAA7D}" type="slidenum">
              <a:rPr lang="en-US" altLang="en-US"/>
              <a:pPr>
                <a:spcBef>
                  <a:spcPct val="0"/>
                </a:spcBef>
              </a:pPr>
              <a:t>13</a:t>
            </a:fld>
            <a:endParaRPr lang="en-US" altLang="en-US"/>
          </a:p>
        </p:txBody>
      </p:sp>
      <p:sp>
        <p:nvSpPr>
          <p:cNvPr id="28675"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ea typeface="ＭＳ Ｐゴシック" charset="0"/>
              </a:rPr>
              <a:t>6 volunteers 3 on each side of the room. As one person moves form side A to side B a person from side B must move to side A. There is no net change in people because there is an equal amount of people leaving and entering each side.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5F66AE2-7898-49D8-BEDD-C38D6F76F508}" type="slidenum">
              <a:rPr lang="en-US" altLang="en-US"/>
              <a:pPr>
                <a:spcBef>
                  <a:spcPct val="0"/>
                </a:spcBef>
              </a:pPr>
              <a:t>14</a:t>
            </a:fld>
            <a:endParaRPr lang="en-US" altLang="en-US"/>
          </a:p>
        </p:txBody>
      </p:sp>
      <p:sp>
        <p:nvSpPr>
          <p:cNvPr id="30723"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09C2FFE-C86D-43CD-8E05-2C0FD4EB5FC0}" type="slidenum">
              <a:rPr lang="en-US" altLang="en-US"/>
              <a:pPr>
                <a:spcBef>
                  <a:spcPct val="0"/>
                </a:spcBef>
              </a:pPr>
              <a:t>15</a:t>
            </a:fld>
            <a:endParaRPr lang="en-US" altLang="en-US"/>
          </a:p>
        </p:txBody>
      </p:sp>
      <p:sp>
        <p:nvSpPr>
          <p:cNvPr id="32771"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AB7F8975-1551-42D3-A428-D4C3F052BCDB}" type="slidenum">
              <a:rPr lang="en-US" altLang="en-US"/>
              <a:pPr>
                <a:spcBef>
                  <a:spcPct val="0"/>
                </a:spcBef>
              </a:pPr>
              <a:t>16</a:t>
            </a:fld>
            <a:endParaRPr lang="en-US" altLang="en-US"/>
          </a:p>
        </p:txBody>
      </p:sp>
      <p:sp>
        <p:nvSpPr>
          <p:cNvPr id="34819"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ea typeface="ＭＳ Ｐゴシック" charset="0"/>
              </a:rPr>
              <a:t>Now lets apply this concept to a chemical reaction. </a:t>
            </a:r>
          </a:p>
          <a:p>
            <a:pPr eaLnBrk="1" hangingPunct="1">
              <a:defRPr/>
            </a:pPr>
            <a:r>
              <a:rPr lang="en-US">
                <a:ea typeface="ＭＳ Ｐゴシック" charset="0"/>
              </a:rPr>
              <a:t>Question: what color will the solution be at equilibrium?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E6DDF15-287C-47B3-A6AF-3BA8983A2F20}" type="slidenum">
              <a:rPr lang="en-US" altLang="en-US"/>
              <a:pPr>
                <a:spcBef>
                  <a:spcPct val="0"/>
                </a:spcBef>
              </a:pPr>
              <a:t>17</a:t>
            </a:fld>
            <a:endParaRPr lang="en-US" altLang="en-US"/>
          </a:p>
        </p:txBody>
      </p:sp>
      <p:sp>
        <p:nvSpPr>
          <p:cNvPr id="3686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11D8038-51C9-448C-8D6C-5B17119A4B48}" type="slidenum">
              <a:rPr lang="en-US" altLang="en-US"/>
              <a:pPr>
                <a:spcBef>
                  <a:spcPct val="0"/>
                </a:spcBef>
              </a:pPr>
              <a:t>18</a:t>
            </a:fld>
            <a:endParaRPr lang="en-US" altLang="en-US"/>
          </a:p>
        </p:txBody>
      </p:sp>
      <p:sp>
        <p:nvSpPr>
          <p:cNvPr id="38915"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ltLang="en-US" smtClean="0">
                <a:latin typeface="Arial" panose="020B0604020202020204" pitchFamily="34" charset="0"/>
              </a:rPr>
              <a:t>Hydrogen ions will disassociate form the Cl- ions creating an increase in Cl- which is a product. In order to maintain equilibrium the excess products will shift the equilibrium in the direction that will consume them by creating more reactants (right shift).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1FAEB84-CD80-48C1-9530-99667269BA6D}" type="slidenum">
              <a:rPr lang="en-US" altLang="en-US"/>
              <a:pPr>
                <a:spcBef>
                  <a:spcPct val="0"/>
                </a:spcBef>
              </a:pPr>
              <a:t>19</a:t>
            </a:fld>
            <a:endParaRPr lang="en-US" altLang="en-US"/>
          </a:p>
        </p:txBody>
      </p:sp>
      <p:sp>
        <p:nvSpPr>
          <p:cNvPr id="40963"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ea typeface="ＭＳ Ｐゴシック" charset="0"/>
              </a:rPr>
              <a:t>How do we explain this concept? These two did it for us with the law of mass action.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EA18F0A-8991-45E2-9ED3-250A5EBEC660}" type="slidenum">
              <a:rPr lang="en-US" altLang="en-US"/>
              <a:pPr>
                <a:spcBef>
                  <a:spcPct val="0"/>
                </a:spcBef>
              </a:pPr>
              <a:t>20</a:t>
            </a:fld>
            <a:endParaRPr lang="en-US" altLang="en-US"/>
          </a:p>
        </p:txBody>
      </p:sp>
      <p:sp>
        <p:nvSpPr>
          <p:cNvPr id="43011"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ltLang="en-US" smtClean="0">
                <a:latin typeface="Arial" panose="020B0604020202020204" pitchFamily="34" charset="0"/>
              </a:rPr>
              <a:t>The law of mass action is similar to a tug of war between the products and the reactants. The products pull in forward direction to make more reactants and the reactants pull toward the products. Eventually they find an equal force that allows for both of them to be happy.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9E37870F-060F-4737-BE68-01F7D800D12E}" type="slidenum">
              <a:rPr lang="en-US" altLang="en-US"/>
              <a:pPr>
                <a:spcBef>
                  <a:spcPct val="0"/>
                </a:spcBef>
              </a:pPr>
              <a:t>2</a:t>
            </a:fld>
            <a:endParaRPr lang="en-US" altLang="en-US"/>
          </a:p>
        </p:txBody>
      </p:sp>
      <p:sp>
        <p:nvSpPr>
          <p:cNvPr id="717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ea typeface="ＭＳ Ｐゴシック" charset="0"/>
              </a:rPr>
              <a:t>Demo: mechanical equilibrium using a book on a table. </a:t>
            </a:r>
          </a:p>
          <a:p>
            <a:pPr eaLnBrk="1" hangingPunct="1">
              <a:defRPr/>
            </a:pPr>
            <a:r>
              <a:rPr lang="en-US">
                <a:ea typeface="ＭＳ Ｐゴシック" charset="0"/>
              </a:rPr>
              <a:t>Lets take a look at concept that you guys learned in physics, mechanical equilibrium.</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5490915-1817-4B70-952D-92B873E00EC8}" type="slidenum">
              <a:rPr lang="en-US" altLang="en-US"/>
              <a:pPr>
                <a:spcBef>
                  <a:spcPct val="0"/>
                </a:spcBef>
              </a:pPr>
              <a:t>21</a:t>
            </a:fld>
            <a:endParaRPr lang="en-US" altLang="en-US"/>
          </a:p>
        </p:txBody>
      </p:sp>
      <p:sp>
        <p:nvSpPr>
          <p:cNvPr id="45059"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ea typeface="ＭＳ Ｐゴシック" charset="0"/>
              </a:rPr>
              <a:t>For some reactions the equilibrium can lye far to the right or far to the left. This is all dependent on how easy it is for  that reaction to find its equilibrium. We will talk more about this later in the chapter.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5C4473A-05D3-4B9F-A64C-32D77DD40D08}" type="slidenum">
              <a:rPr lang="en-US" altLang="en-US"/>
              <a:pPr>
                <a:spcBef>
                  <a:spcPct val="0"/>
                </a:spcBef>
              </a:pPr>
              <a:t>22</a:t>
            </a:fld>
            <a:endParaRPr lang="en-US" altLang="en-US"/>
          </a:p>
        </p:txBody>
      </p:sp>
      <p:sp>
        <p:nvSpPr>
          <p:cNvPr id="471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ltLang="en-US" smtClean="0">
                <a:latin typeface="Arial" panose="020B0604020202020204" pitchFamily="34" charset="0"/>
              </a:rPr>
              <a:t>Mathematically: if we divide the reactants by the products and raise each species to the power of their coefficient we can find the equilibrium constant K for that reaction. K = the value we get when equilibrium concentrations of the reaction are substituted into an equilibrium expression.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endParaRPr lang="en-GB" altLang="en-US" smtClean="0">
              <a:latin typeface="Arial" panose="020B0604020202020204" pitchFamily="34" charset="0"/>
            </a:endParaRPr>
          </a:p>
        </p:txBody>
      </p:sp>
      <p:sp>
        <p:nvSpPr>
          <p:cNvPr id="59396"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84F1FED-409F-4F5F-B51A-DE13AED6D053}" type="slidenum">
              <a:rPr lang="en-US" altLang="en-US"/>
              <a:pPr>
                <a:spcBef>
                  <a:spcPct val="0"/>
                </a:spcBef>
              </a:pPr>
              <a:t>33</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704507E-A002-493F-BF5B-0F0C5DD011A4}" type="slidenum">
              <a:rPr lang="en-US" altLang="en-US"/>
              <a:pPr>
                <a:spcBef>
                  <a:spcPct val="0"/>
                </a:spcBef>
              </a:pPr>
              <a:t>35</a:t>
            </a:fld>
            <a:endParaRPr lang="en-US" altLang="en-US"/>
          </a:p>
        </p:txBody>
      </p:sp>
      <p:sp>
        <p:nvSpPr>
          <p:cNvPr id="62467"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0FEF68A-C4F3-49EC-81B5-298E5EF85DDF}" type="slidenum">
              <a:rPr lang="en-US" altLang="en-US"/>
              <a:pPr>
                <a:spcBef>
                  <a:spcPct val="0"/>
                </a:spcBef>
              </a:pPr>
              <a:t>36</a:t>
            </a:fld>
            <a:endParaRPr lang="en-US" altLang="en-US"/>
          </a:p>
        </p:txBody>
      </p:sp>
      <p:sp>
        <p:nvSpPr>
          <p:cNvPr id="6451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6367AB3-8431-470D-B700-CFF3BA05475A}" type="slidenum">
              <a:rPr lang="en-US" altLang="en-US"/>
              <a:pPr>
                <a:spcBef>
                  <a:spcPct val="0"/>
                </a:spcBef>
              </a:pPr>
              <a:t>37</a:t>
            </a:fld>
            <a:endParaRPr lang="en-US" altLang="en-US"/>
          </a:p>
        </p:txBody>
      </p:sp>
      <p:sp>
        <p:nvSpPr>
          <p:cNvPr id="66563"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FFD11A66-6BF5-4547-8F41-5FD5299F7A7F}" type="slidenum">
              <a:rPr lang="en-US" altLang="en-US"/>
              <a:pPr>
                <a:spcBef>
                  <a:spcPct val="0"/>
                </a:spcBef>
              </a:pPr>
              <a:t>38</a:t>
            </a:fld>
            <a:endParaRPr lang="en-US" altLang="en-US"/>
          </a:p>
        </p:txBody>
      </p:sp>
      <p:sp>
        <p:nvSpPr>
          <p:cNvPr id="68611"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ea typeface="ＭＳ Ｐゴシック" charset="0"/>
              </a:rPr>
              <a:t>No units because they cancel out</a:t>
            </a:r>
          </a:p>
          <a:p>
            <a:pPr eaLnBrk="1" hangingPunct="1">
              <a:defRPr/>
            </a:pPr>
            <a:endParaRPr lang="en-US">
              <a:ea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EEE1F98-A7DC-41D5-A015-533DF30B7F61}" type="slidenum">
              <a:rPr lang="en-US" altLang="en-US"/>
              <a:pPr>
                <a:spcBef>
                  <a:spcPct val="0"/>
                </a:spcBef>
              </a:pPr>
              <a:t>39</a:t>
            </a:fld>
            <a:endParaRPr lang="en-US" altLang="en-US"/>
          </a:p>
        </p:txBody>
      </p:sp>
      <p:sp>
        <p:nvSpPr>
          <p:cNvPr id="70659"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endParaRPr lang="en-GB" altLang="en-US" smtClean="0">
              <a:latin typeface="Arial" panose="020B0604020202020204" pitchFamily="34" charset="0"/>
            </a:endParaRPr>
          </a:p>
        </p:txBody>
      </p:sp>
      <p:sp>
        <p:nvSpPr>
          <p:cNvPr id="83972"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28D67AD-218E-4CDB-B007-5FD4964E6F3F}" type="slidenum">
              <a:rPr lang="en-US" altLang="en-US"/>
              <a:pPr>
                <a:spcBef>
                  <a:spcPct val="0"/>
                </a:spcBef>
              </a:pPr>
              <a:t>51</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D048ED7-115E-42E3-96BA-E0E95021FC9B}" type="slidenum">
              <a:rPr lang="en-US" altLang="en-US"/>
              <a:pPr>
                <a:spcBef>
                  <a:spcPct val="0"/>
                </a:spcBef>
              </a:pPr>
              <a:t>3</a:t>
            </a:fld>
            <a:endParaRPr lang="en-US" altLang="en-US"/>
          </a:p>
        </p:txBody>
      </p:sp>
      <p:sp>
        <p:nvSpPr>
          <p:cNvPr id="9219"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7690DED-F72C-46B0-9F52-D63A947C7599}" type="slidenum">
              <a:rPr lang="en-US" altLang="en-US"/>
              <a:pPr>
                <a:spcBef>
                  <a:spcPct val="0"/>
                </a:spcBef>
              </a:pPr>
              <a:t>4</a:t>
            </a:fld>
            <a:endParaRPr lang="en-US" altLang="en-US"/>
          </a:p>
        </p:txBody>
      </p:sp>
      <p:sp>
        <p:nvSpPr>
          <p:cNvPr id="11267"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D7F4E986-ABE9-4F55-AD3E-6F6D9B474B7E}" type="slidenum">
              <a:rPr lang="en-US" altLang="en-US"/>
              <a:pPr>
                <a:spcBef>
                  <a:spcPct val="0"/>
                </a:spcBef>
              </a:pPr>
              <a:t>6</a:t>
            </a:fld>
            <a:endParaRPr lang="en-US" altLang="en-US"/>
          </a:p>
        </p:txBody>
      </p:sp>
      <p:sp>
        <p:nvSpPr>
          <p:cNvPr id="14339"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ea typeface="ＭＳ Ｐゴシック" charset="0"/>
              </a:rPr>
              <a:t>Thus the arrow in the chemical equation points in one direction.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AB58623-A085-4814-A585-9245C3510166}" type="slidenum">
              <a:rPr lang="en-US" altLang="en-US"/>
              <a:pPr>
                <a:spcBef>
                  <a:spcPct val="0"/>
                </a:spcBef>
              </a:pPr>
              <a:t>7</a:t>
            </a:fld>
            <a:endParaRPr lang="en-US" altLang="en-US"/>
          </a:p>
        </p:txBody>
      </p:sp>
      <p:sp>
        <p:nvSpPr>
          <p:cNvPr id="1638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ea typeface="ＭＳ Ｐゴシック" charset="0"/>
              </a:rPr>
              <a:t>Products form reactants and those reactants form products. At equilibrium chemical equaltions are almost cyclical in nature.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AAC6D83-D6A9-42B2-AD6F-A730E8F44A26}" type="slidenum">
              <a:rPr lang="en-US" altLang="en-US"/>
              <a:pPr>
                <a:spcBef>
                  <a:spcPct val="0"/>
                </a:spcBef>
              </a:pPr>
              <a:t>8</a:t>
            </a:fld>
            <a:endParaRPr lang="en-US" altLang="en-US"/>
          </a:p>
        </p:txBody>
      </p:sp>
      <p:sp>
        <p:nvSpPr>
          <p:cNvPr id="18435"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ea typeface="ＭＳ Ｐゴシック" charset="0"/>
              </a:rPr>
              <a:t>In the mechanical equilibrium demo the book stayed in equilibrium until I lifted it or changed the system. The book returned to a state of equilibrium once I held the book static again, above the table.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B68F155-FBDE-4D59-934A-25C89F26D729}" type="slidenum">
              <a:rPr lang="en-US" altLang="en-US"/>
              <a:pPr>
                <a:spcBef>
                  <a:spcPct val="0"/>
                </a:spcBef>
              </a:pPr>
              <a:t>9</a:t>
            </a:fld>
            <a:endParaRPr lang="en-US" altLang="en-US"/>
          </a:p>
        </p:txBody>
      </p:sp>
      <p:sp>
        <p:nvSpPr>
          <p:cNvPr id="20483"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ea typeface="ＭＳ Ｐゴシック" charset="0"/>
              </a:rPr>
              <a:t>Now lets apply these principles to an example of chemical equilibrium using the brown gas nitrogen di-oxide.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9F15023-5700-4A15-8071-1C5F56AF08E8}" type="slidenum">
              <a:rPr lang="en-US" altLang="en-US"/>
              <a:pPr>
                <a:spcBef>
                  <a:spcPct val="0"/>
                </a:spcBef>
              </a:pPr>
              <a:t>10</a:t>
            </a:fld>
            <a:endParaRPr lang="en-US" altLang="en-US"/>
          </a:p>
        </p:txBody>
      </p:sp>
      <p:sp>
        <p:nvSpPr>
          <p:cNvPr id="22531"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ea typeface="ＭＳ Ｐゴシック" charset="0"/>
              </a:rPr>
              <a:t>Rxn of the decomposition of  di-nitrogen tetra-oxide into nitrogen dioxide. Di-nitrogen tetra oxide is a colorless gas and nitrogen di-oxide is a brown gas. </a:t>
            </a:r>
          </a:p>
          <a:p>
            <a:pPr eaLnBrk="1" hangingPunct="1">
              <a:defRPr/>
            </a:pPr>
            <a:endParaRPr lang="en-US">
              <a:ea typeface="ＭＳ Ｐゴシック" charset="0"/>
            </a:endParaRPr>
          </a:p>
          <a:p>
            <a:pPr eaLnBrk="1" hangingPunct="1">
              <a:defRPr/>
            </a:pPr>
            <a:r>
              <a:rPr lang="en-US">
                <a:ea typeface="ＭＳ Ｐゴシック" charset="0"/>
              </a:rPr>
              <a:t>Q: what type of reactions is this A: decomposition</a:t>
            </a:r>
          </a:p>
          <a:p>
            <a:pPr eaLnBrk="1" hangingPunct="1">
              <a:defRPr/>
            </a:pPr>
            <a:r>
              <a:rPr lang="en-US">
                <a:ea typeface="ＭＳ Ｐゴシック" charset="0"/>
              </a:rPr>
              <a:t>This reaction comes to completion because it is not in a contained environment and thus can not reach chemical equilibrium. (thus arrow points in one direction)</a:t>
            </a:r>
          </a:p>
          <a:p>
            <a:pPr eaLnBrk="1" hangingPunct="1">
              <a:defRPr/>
            </a:pPr>
            <a:r>
              <a:rPr lang="en-US">
                <a:ea typeface="ＭＳ Ｐゴシック" charset="0"/>
              </a:rPr>
              <a:t>N204 = Dinitrogen tetraoxide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1EEE34-2EAC-4F39-846C-32AE0A72EA0D}" type="slidenum">
              <a:rPr lang="en-US" altLang="en-US"/>
              <a:pPr>
                <a:defRPr/>
              </a:pPr>
              <a:t>‹#›</a:t>
            </a:fld>
            <a:endParaRPr lang="en-US" altLang="en-US"/>
          </a:p>
        </p:txBody>
      </p:sp>
    </p:spTree>
    <p:extLst>
      <p:ext uri="{BB962C8B-B14F-4D97-AF65-F5344CB8AC3E}">
        <p14:creationId xmlns:p14="http://schemas.microsoft.com/office/powerpoint/2010/main" val="1726959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1BD73F-6C50-47B2-AC0D-A3BC32691F2E}" type="slidenum">
              <a:rPr lang="en-US" altLang="en-US"/>
              <a:pPr>
                <a:defRPr/>
              </a:pPr>
              <a:t>‹#›</a:t>
            </a:fld>
            <a:endParaRPr lang="en-US" altLang="en-US"/>
          </a:p>
        </p:txBody>
      </p:sp>
    </p:spTree>
    <p:extLst>
      <p:ext uri="{BB962C8B-B14F-4D97-AF65-F5344CB8AC3E}">
        <p14:creationId xmlns:p14="http://schemas.microsoft.com/office/powerpoint/2010/main" val="3224328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C54A76-2A19-47DC-B40C-F4EE276CC2C6}" type="slidenum">
              <a:rPr lang="en-US" altLang="en-US"/>
              <a:pPr>
                <a:defRPr/>
              </a:pPr>
              <a:t>‹#›</a:t>
            </a:fld>
            <a:endParaRPr lang="en-US" altLang="en-US"/>
          </a:p>
        </p:txBody>
      </p:sp>
    </p:spTree>
    <p:extLst>
      <p:ext uri="{BB962C8B-B14F-4D97-AF65-F5344CB8AC3E}">
        <p14:creationId xmlns:p14="http://schemas.microsoft.com/office/powerpoint/2010/main" val="3546476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B67CE1-5ED6-4B3E-AE8D-9D5A9024C410}" type="slidenum">
              <a:rPr lang="en-US" altLang="en-US"/>
              <a:pPr>
                <a:defRPr/>
              </a:pPr>
              <a:t>‹#›</a:t>
            </a:fld>
            <a:endParaRPr lang="en-US" altLang="en-US"/>
          </a:p>
        </p:txBody>
      </p:sp>
    </p:spTree>
    <p:extLst>
      <p:ext uri="{BB962C8B-B14F-4D97-AF65-F5344CB8AC3E}">
        <p14:creationId xmlns:p14="http://schemas.microsoft.com/office/powerpoint/2010/main" val="1819909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26C4CF4-3150-4C08-8478-572CA0F7A8B7}" type="slidenum">
              <a:rPr lang="en-US" altLang="en-US"/>
              <a:pPr>
                <a:defRPr/>
              </a:pPr>
              <a:t>‹#›</a:t>
            </a:fld>
            <a:endParaRPr lang="en-US" altLang="en-US"/>
          </a:p>
        </p:txBody>
      </p:sp>
    </p:spTree>
    <p:extLst>
      <p:ext uri="{BB962C8B-B14F-4D97-AF65-F5344CB8AC3E}">
        <p14:creationId xmlns:p14="http://schemas.microsoft.com/office/powerpoint/2010/main" val="362879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BF9EAD-B2C7-4051-8B06-9563779C6708}" type="slidenum">
              <a:rPr lang="en-US" altLang="en-US"/>
              <a:pPr>
                <a:defRPr/>
              </a:pPr>
              <a:t>‹#›</a:t>
            </a:fld>
            <a:endParaRPr lang="en-US" altLang="en-US"/>
          </a:p>
        </p:txBody>
      </p:sp>
    </p:spTree>
    <p:extLst>
      <p:ext uri="{BB962C8B-B14F-4D97-AF65-F5344CB8AC3E}">
        <p14:creationId xmlns:p14="http://schemas.microsoft.com/office/powerpoint/2010/main" val="229861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08890A-72F5-4A09-9A62-998C9DC396E6}" type="slidenum">
              <a:rPr lang="en-US" altLang="en-US"/>
              <a:pPr>
                <a:defRPr/>
              </a:pPr>
              <a:t>‹#›</a:t>
            </a:fld>
            <a:endParaRPr lang="en-US" altLang="en-US"/>
          </a:p>
        </p:txBody>
      </p:sp>
    </p:spTree>
    <p:extLst>
      <p:ext uri="{BB962C8B-B14F-4D97-AF65-F5344CB8AC3E}">
        <p14:creationId xmlns:p14="http://schemas.microsoft.com/office/powerpoint/2010/main" val="2769862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D43ABA-BDE0-4BD4-A046-9292EE518D91}" type="slidenum">
              <a:rPr lang="en-US" altLang="en-US"/>
              <a:pPr>
                <a:defRPr/>
              </a:pPr>
              <a:t>‹#›</a:t>
            </a:fld>
            <a:endParaRPr lang="en-US" altLang="en-US"/>
          </a:p>
        </p:txBody>
      </p:sp>
    </p:spTree>
    <p:extLst>
      <p:ext uri="{BB962C8B-B14F-4D97-AF65-F5344CB8AC3E}">
        <p14:creationId xmlns:p14="http://schemas.microsoft.com/office/powerpoint/2010/main" val="147292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23CA615-B5F7-45A1-8B57-2385C54C3CD4}" type="slidenum">
              <a:rPr lang="en-US" altLang="en-US"/>
              <a:pPr>
                <a:defRPr/>
              </a:pPr>
              <a:t>‹#›</a:t>
            </a:fld>
            <a:endParaRPr lang="en-US" altLang="en-US"/>
          </a:p>
        </p:txBody>
      </p:sp>
    </p:spTree>
    <p:extLst>
      <p:ext uri="{BB962C8B-B14F-4D97-AF65-F5344CB8AC3E}">
        <p14:creationId xmlns:p14="http://schemas.microsoft.com/office/powerpoint/2010/main" val="89245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8C7B7EF-E2FE-4784-9E07-47B13756FB75}" type="slidenum">
              <a:rPr lang="en-US" altLang="en-US"/>
              <a:pPr>
                <a:defRPr/>
              </a:pPr>
              <a:t>‹#›</a:t>
            </a:fld>
            <a:endParaRPr lang="en-US" altLang="en-US"/>
          </a:p>
        </p:txBody>
      </p:sp>
    </p:spTree>
    <p:extLst>
      <p:ext uri="{BB962C8B-B14F-4D97-AF65-F5344CB8AC3E}">
        <p14:creationId xmlns:p14="http://schemas.microsoft.com/office/powerpoint/2010/main" val="1105806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CBB3D9A-095C-41B7-A03F-6E1B53F5CA4D}" type="slidenum">
              <a:rPr lang="en-US" altLang="en-US"/>
              <a:pPr>
                <a:defRPr/>
              </a:pPr>
              <a:t>‹#›</a:t>
            </a:fld>
            <a:endParaRPr lang="en-US" altLang="en-US"/>
          </a:p>
        </p:txBody>
      </p:sp>
    </p:spTree>
    <p:extLst>
      <p:ext uri="{BB962C8B-B14F-4D97-AF65-F5344CB8AC3E}">
        <p14:creationId xmlns:p14="http://schemas.microsoft.com/office/powerpoint/2010/main" val="2026157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E4078D-2F1E-44CF-A316-FD1368033715}" type="slidenum">
              <a:rPr lang="en-US" altLang="en-US"/>
              <a:pPr>
                <a:defRPr/>
              </a:pPr>
              <a:t>‹#›</a:t>
            </a:fld>
            <a:endParaRPr lang="en-US" altLang="en-US"/>
          </a:p>
        </p:txBody>
      </p:sp>
    </p:spTree>
    <p:extLst>
      <p:ext uri="{BB962C8B-B14F-4D97-AF65-F5344CB8AC3E}">
        <p14:creationId xmlns:p14="http://schemas.microsoft.com/office/powerpoint/2010/main" val="1444226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E3624D-1960-4D07-BAB3-70AE27395BD5}" type="slidenum">
              <a:rPr lang="en-US" altLang="en-US"/>
              <a:pPr>
                <a:defRPr/>
              </a:pPr>
              <a:t>‹#›</a:t>
            </a:fld>
            <a:endParaRPr lang="en-US" altLang="en-US"/>
          </a:p>
        </p:txBody>
      </p:sp>
    </p:spTree>
    <p:extLst>
      <p:ext uri="{BB962C8B-B14F-4D97-AF65-F5344CB8AC3E}">
        <p14:creationId xmlns:p14="http://schemas.microsoft.com/office/powerpoint/2010/main" val="151334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72F02E5-FBDA-47D0-96D8-B514853FA13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wnorton.com/college/chemistry/gilbert2/contents/ch15/studyplan.as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5.bin"/><Relationship Id="rId4" Type="http://schemas.openxmlformats.org/officeDocument/2006/relationships/image" Target="../media/image10.wmf"/></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7.bin"/><Relationship Id="rId4" Type="http://schemas.openxmlformats.org/officeDocument/2006/relationships/image" Target="../media/image12.wmf"/><Relationship Id="rId9" Type="http://schemas.openxmlformats.org/officeDocument/2006/relationships/image" Target="../media/image14.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5.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6.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8.wmf"/><Relationship Id="rId5" Type="http://schemas.openxmlformats.org/officeDocument/2006/relationships/oleObject" Target="../embeddings/oleObject13.bin"/><Relationship Id="rId4" Type="http://schemas.openxmlformats.org/officeDocument/2006/relationships/image" Target="../media/image17.wmf"/></Relationships>
</file>

<file path=ppt/slides/_rels/slide31.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1.wmf"/><Relationship Id="rId5" Type="http://schemas.openxmlformats.org/officeDocument/2006/relationships/oleObject" Target="../embeddings/oleObject16.bin"/><Relationship Id="rId4" Type="http://schemas.openxmlformats.org/officeDocument/2006/relationships/image" Target="../media/image20.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4.wmf"/><Relationship Id="rId5" Type="http://schemas.openxmlformats.org/officeDocument/2006/relationships/oleObject" Target="../embeddings/oleObject19.bin"/><Relationship Id="rId4" Type="http://schemas.openxmlformats.org/officeDocument/2006/relationships/image" Target="../media/image23.wmf"/></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college.hmco.com/chemistry/general/zumdahl/chemistry/6e/students/protected/concepts/index.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5.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6.wmf"/><Relationship Id="rId5" Type="http://schemas.openxmlformats.org/officeDocument/2006/relationships/oleObject" Target="../embeddings/oleObject22.bin"/><Relationship Id="rId4" Type="http://schemas.openxmlformats.org/officeDocument/2006/relationships/image" Target="../media/image12.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ewrC0CY76p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1F1DDCC-CD16-4223-B400-D8F41860CDCF}" type="slidenum">
              <a:rPr lang="en-US" altLang="en-US" sz="1400"/>
              <a:pPr>
                <a:spcBef>
                  <a:spcPct val="0"/>
                </a:spcBef>
                <a:buFontTx/>
                <a:buNone/>
              </a:pPr>
              <a:t>1</a:t>
            </a:fld>
            <a:endParaRPr lang="en-US" altLang="en-US" sz="1400"/>
          </a:p>
        </p:txBody>
      </p:sp>
      <p:sp>
        <p:nvSpPr>
          <p:cNvPr id="4099" name="Rectangle 2"/>
          <p:cNvSpPr>
            <a:spLocks noGrp="1" noChangeArrowheads="1"/>
          </p:cNvSpPr>
          <p:nvPr>
            <p:ph type="ctrTitle"/>
          </p:nvPr>
        </p:nvSpPr>
        <p:spPr/>
        <p:txBody>
          <a:bodyPr/>
          <a:lstStyle/>
          <a:p>
            <a:pPr eaLnBrk="1" hangingPunct="1"/>
            <a:r>
              <a:rPr lang="en-US" altLang="en-US" smtClean="0"/>
              <a:t>Chemical Equilibrium	</a:t>
            </a:r>
          </a:p>
        </p:txBody>
      </p:sp>
      <p:sp>
        <p:nvSpPr>
          <p:cNvPr id="4100" name="Rectangle 3"/>
          <p:cNvSpPr>
            <a:spLocks noGrp="1" noChangeArrowheads="1"/>
          </p:cNvSpPr>
          <p:nvPr>
            <p:ph type="subTitle" idx="1"/>
          </p:nvPr>
        </p:nvSpPr>
        <p:spPr/>
        <p:txBody>
          <a:bodyPr/>
          <a:lstStyle/>
          <a:p>
            <a:pPr eaLnBrk="1" hangingPunct="1">
              <a:lnSpc>
                <a:spcPct val="80000"/>
              </a:lnSpc>
            </a:pPr>
            <a:r>
              <a:rPr lang="en-US" altLang="en-US" sz="2000" smtClean="0"/>
              <a:t>Chapter 13</a:t>
            </a:r>
          </a:p>
          <a:p>
            <a:pPr eaLnBrk="1" hangingPunct="1">
              <a:lnSpc>
                <a:spcPct val="80000"/>
              </a:lnSpc>
            </a:pPr>
            <a:r>
              <a:rPr lang="en-US" altLang="en-US" sz="2000" smtClean="0"/>
              <a:t>Chapter 10 PR 4/75 MC questions </a:t>
            </a:r>
          </a:p>
          <a:p>
            <a:pPr eaLnBrk="1" hangingPunct="1">
              <a:lnSpc>
                <a:spcPct val="80000"/>
              </a:lnSpc>
            </a:pPr>
            <a:r>
              <a:rPr lang="en-US" altLang="en-US" sz="2000" smtClean="0"/>
              <a:t>Free Response Every Year </a:t>
            </a:r>
          </a:p>
          <a:p>
            <a:pPr eaLnBrk="1" hangingPunct="1">
              <a:lnSpc>
                <a:spcPct val="80000"/>
              </a:lnSpc>
            </a:pPr>
            <a:endParaRPr lang="en-US" altLang="en-US" sz="2000" smtClean="0"/>
          </a:p>
          <a:p>
            <a:pPr eaLnBrk="1" hangingPunct="1">
              <a:lnSpc>
                <a:spcPct val="80000"/>
              </a:lnSpc>
            </a:pPr>
            <a:r>
              <a:rPr lang="en-US" altLang="en-US" sz="2000" smtClean="0">
                <a:hlinkClick r:id="rId3"/>
              </a:rPr>
              <a:t>Online tutorials</a:t>
            </a:r>
            <a:endParaRPr lang="en-US" altLang="en-US" sz="20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03C01BB-B66F-495F-9221-75CFF32222A1}" type="slidenum">
              <a:rPr lang="en-US" altLang="en-US" sz="1400"/>
              <a:pPr>
                <a:spcBef>
                  <a:spcPct val="0"/>
                </a:spcBef>
                <a:buFontTx/>
                <a:buNone/>
              </a:pPr>
              <a:t>10</a:t>
            </a:fld>
            <a:endParaRPr lang="en-US" altLang="en-US" sz="1400"/>
          </a:p>
        </p:txBody>
      </p:sp>
      <p:sp>
        <p:nvSpPr>
          <p:cNvPr id="21507" name="Rectangle 2"/>
          <p:cNvSpPr>
            <a:spLocks noGrp="1" noChangeArrowheads="1"/>
          </p:cNvSpPr>
          <p:nvPr>
            <p:ph type="title"/>
          </p:nvPr>
        </p:nvSpPr>
        <p:spPr/>
        <p:txBody>
          <a:bodyPr/>
          <a:lstStyle/>
          <a:p>
            <a:pPr eaLnBrk="1" hangingPunct="1"/>
            <a:r>
              <a:rPr lang="en-US" altLang="en-US" sz="3700" b="1" smtClean="0"/>
              <a:t>Reaction of N</a:t>
            </a:r>
            <a:r>
              <a:rPr lang="en-US" altLang="en-US" sz="3700" b="1" baseline="-25000" smtClean="0"/>
              <a:t>2</a:t>
            </a:r>
            <a:r>
              <a:rPr lang="en-US" altLang="en-US" sz="3700" b="1" smtClean="0"/>
              <a:t>O</a:t>
            </a:r>
            <a:r>
              <a:rPr lang="en-US" altLang="en-US" sz="3700" b="1" baseline="-25000" smtClean="0"/>
              <a:t>4</a:t>
            </a:r>
            <a:r>
              <a:rPr lang="en-US" altLang="en-US" sz="3700" b="1" smtClean="0"/>
              <a:t>(</a:t>
            </a:r>
            <a:r>
              <a:rPr lang="en-US" altLang="en-US" sz="3700" b="1" i="1" smtClean="0"/>
              <a:t>g</a:t>
            </a:r>
            <a:r>
              <a:rPr lang="en-US" altLang="en-US" sz="3700" b="1" smtClean="0"/>
              <a:t>) and 2NO</a:t>
            </a:r>
            <a:r>
              <a:rPr lang="en-US" altLang="en-US" sz="3700" b="1" baseline="-25000" smtClean="0"/>
              <a:t>2</a:t>
            </a:r>
            <a:r>
              <a:rPr lang="en-US" altLang="en-US" sz="3700" b="1" smtClean="0"/>
              <a:t>(</a:t>
            </a:r>
            <a:r>
              <a:rPr lang="en-US" altLang="en-US" sz="3700" b="1" i="1" smtClean="0"/>
              <a:t>g</a:t>
            </a:r>
            <a:r>
              <a:rPr lang="en-US" altLang="en-US" sz="3700" b="1" smtClean="0"/>
              <a:t>) </a:t>
            </a:r>
          </a:p>
        </p:txBody>
      </p:sp>
      <p:sp>
        <p:nvSpPr>
          <p:cNvPr id="21508" name="Rectangle 3"/>
          <p:cNvSpPr>
            <a:spLocks noGrp="1" noChangeArrowheads="1"/>
          </p:cNvSpPr>
          <p:nvPr>
            <p:ph type="body" idx="1"/>
          </p:nvPr>
        </p:nvSpPr>
        <p:spPr/>
        <p:txBody>
          <a:bodyPr/>
          <a:lstStyle/>
          <a:p>
            <a:pPr eaLnBrk="1" hangingPunct="1">
              <a:buFontTx/>
              <a:buNone/>
            </a:pPr>
            <a:endParaRPr lang="en-US" altLang="en-US" smtClean="0"/>
          </a:p>
          <a:p>
            <a:pPr eaLnBrk="1" hangingPunct="1">
              <a:buFontTx/>
              <a:buNone/>
            </a:pPr>
            <a:endParaRPr lang="en-US" altLang="en-US" smtClean="0"/>
          </a:p>
          <a:p>
            <a:pPr algn="ctr" eaLnBrk="1" hangingPunct="1">
              <a:buFontTx/>
              <a:buNone/>
            </a:pPr>
            <a:r>
              <a:rPr lang="en-US" altLang="en-US" smtClean="0"/>
              <a:t>N</a:t>
            </a:r>
            <a:r>
              <a:rPr lang="en-US" altLang="en-US" baseline="-25000" smtClean="0"/>
              <a:t>2</a:t>
            </a:r>
            <a:r>
              <a:rPr lang="en-US" altLang="en-US" smtClean="0"/>
              <a:t>O</a:t>
            </a:r>
            <a:r>
              <a:rPr lang="en-US" altLang="en-US" baseline="-25000" smtClean="0"/>
              <a:t>4 </a:t>
            </a:r>
            <a:r>
              <a:rPr lang="en-US" altLang="en-US" smtClean="0"/>
              <a:t>(g)</a:t>
            </a:r>
            <a:r>
              <a:rPr lang="en-US" altLang="en-US" b="1" smtClean="0"/>
              <a:t>  </a:t>
            </a:r>
            <a:r>
              <a:rPr lang="en-US" altLang="en-US" sz="4400" smtClean="0">
                <a:cs typeface="Arial" panose="020B0604020202020204" pitchFamily="34" charset="0"/>
              </a:rPr>
              <a:t>→ </a:t>
            </a:r>
            <a:r>
              <a:rPr lang="en-US" altLang="en-US" smtClean="0"/>
              <a:t>NO</a:t>
            </a:r>
            <a:r>
              <a:rPr lang="en-US" altLang="en-US" baseline="-25000" smtClean="0"/>
              <a:t>2 </a:t>
            </a:r>
            <a:r>
              <a:rPr lang="en-US" altLang="en-US" smtClean="0"/>
              <a:t>(g) + NO</a:t>
            </a:r>
            <a:r>
              <a:rPr lang="en-US" altLang="en-US" baseline="-25000" smtClean="0"/>
              <a:t>2  </a:t>
            </a:r>
            <a:r>
              <a:rPr lang="en-US" altLang="en-US" smtClean="0"/>
              <a:t>(g)</a:t>
            </a:r>
            <a:r>
              <a:rPr lang="en-US" altLang="en-US" b="1" smtClean="0"/>
              <a:t> </a:t>
            </a:r>
          </a:p>
        </p:txBody>
      </p:sp>
      <p:sp>
        <p:nvSpPr>
          <p:cNvPr id="21509" name="AutoShape 4"/>
          <p:cNvSpPr>
            <a:spLocks/>
          </p:cNvSpPr>
          <p:nvPr/>
        </p:nvSpPr>
        <p:spPr bwMode="auto">
          <a:xfrm rot="5400000">
            <a:off x="5257800" y="2743200"/>
            <a:ext cx="838200" cy="2667000"/>
          </a:xfrm>
          <a:prstGeom prst="rightBrace">
            <a:avLst>
              <a:gd name="adj1" fmla="val 2651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21510" name="AutoShape 6"/>
          <p:cNvSpPr>
            <a:spLocks/>
          </p:cNvSpPr>
          <p:nvPr/>
        </p:nvSpPr>
        <p:spPr bwMode="auto">
          <a:xfrm rot="5400000">
            <a:off x="2133600" y="2895600"/>
            <a:ext cx="685800" cy="1905000"/>
          </a:xfrm>
          <a:prstGeom prst="rightBrace">
            <a:avLst>
              <a:gd name="adj1" fmla="val 2314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21511" name="Text Box 7"/>
          <p:cNvSpPr txBox="1">
            <a:spLocks noChangeArrowheads="1"/>
          </p:cNvSpPr>
          <p:nvPr/>
        </p:nvSpPr>
        <p:spPr bwMode="auto">
          <a:xfrm>
            <a:off x="4419600" y="4724400"/>
            <a:ext cx="2819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2200" b="1">
                <a:solidFill>
                  <a:srgbClr val="663300"/>
                </a:solidFill>
              </a:rPr>
              <a:t>Dark Brown Gas</a:t>
            </a:r>
          </a:p>
        </p:txBody>
      </p:sp>
      <p:sp>
        <p:nvSpPr>
          <p:cNvPr id="21512" name="Text Box 9"/>
          <p:cNvSpPr txBox="1">
            <a:spLocks noChangeArrowheads="1"/>
          </p:cNvSpPr>
          <p:nvPr/>
        </p:nvSpPr>
        <p:spPr bwMode="auto">
          <a:xfrm>
            <a:off x="1066800" y="4648200"/>
            <a:ext cx="2819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2200" b="1"/>
              <a:t>Colorless Gas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BA8B427-E852-4A56-BF65-05309FC187DA}" type="slidenum">
              <a:rPr lang="en-US" altLang="en-US" sz="1400"/>
              <a:pPr>
                <a:spcBef>
                  <a:spcPct val="0"/>
                </a:spcBef>
                <a:buFontTx/>
                <a:buNone/>
              </a:pPr>
              <a:t>11</a:t>
            </a:fld>
            <a:endParaRPr lang="en-US" altLang="en-US" sz="1400"/>
          </a:p>
        </p:txBody>
      </p:sp>
      <p:sp>
        <p:nvSpPr>
          <p:cNvPr id="23555" name="Rectangle 2"/>
          <p:cNvSpPr>
            <a:spLocks noGrp="1" noChangeArrowheads="1"/>
          </p:cNvSpPr>
          <p:nvPr>
            <p:ph type="title"/>
          </p:nvPr>
        </p:nvSpPr>
        <p:spPr/>
        <p:txBody>
          <a:bodyPr/>
          <a:lstStyle/>
          <a:p>
            <a:pPr eaLnBrk="1" hangingPunct="1"/>
            <a:r>
              <a:rPr lang="en-US" altLang="en-US" sz="3300" b="1" smtClean="0">
                <a:solidFill>
                  <a:schemeClr val="tx1"/>
                </a:solidFill>
              </a:rPr>
              <a:t>Reaching Equilibrium on the Macroscopic and Molecular Level</a:t>
            </a:r>
          </a:p>
        </p:txBody>
      </p:sp>
      <p:pic>
        <p:nvPicPr>
          <p:cNvPr id="23556" name="Picture 4"/>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t="30000"/>
          <a:stretch>
            <a:fillRect/>
          </a:stretch>
        </p:blipFill>
        <p:spPr>
          <a:xfrm>
            <a:off x="228600" y="1600200"/>
            <a:ext cx="8686800" cy="3962400"/>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57" name="Text Box 6"/>
          <p:cNvSpPr txBox="1">
            <a:spLocks noChangeArrowheads="1"/>
          </p:cNvSpPr>
          <p:nvPr/>
        </p:nvSpPr>
        <p:spPr bwMode="auto">
          <a:xfrm>
            <a:off x="1905000" y="5529263"/>
            <a:ext cx="5257800"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b="1"/>
              <a:t>N</a:t>
            </a:r>
            <a:r>
              <a:rPr lang="en-US" altLang="en-US" b="1" baseline="-25000"/>
              <a:t>2</a:t>
            </a:r>
            <a:r>
              <a:rPr lang="en-US" altLang="en-US" b="1"/>
              <a:t>O</a:t>
            </a:r>
            <a:r>
              <a:rPr lang="en-US" altLang="en-US" b="1" baseline="-25000"/>
              <a:t>4 </a:t>
            </a:r>
            <a:r>
              <a:rPr lang="en-US" altLang="en-US" b="1"/>
              <a:t>(g)                        NO</a:t>
            </a:r>
            <a:r>
              <a:rPr lang="en-US" altLang="en-US" b="1" baseline="-25000"/>
              <a:t>2</a:t>
            </a:r>
            <a:r>
              <a:rPr lang="en-US" altLang="en-US" b="1"/>
              <a:t> (g) + NO</a:t>
            </a:r>
            <a:r>
              <a:rPr lang="en-US" altLang="en-US" b="1" baseline="-25000"/>
              <a:t>2</a:t>
            </a:r>
            <a:r>
              <a:rPr lang="en-US" altLang="en-US" b="1"/>
              <a:t> (g)</a:t>
            </a:r>
          </a:p>
          <a:p>
            <a:pPr eaLnBrk="1" hangingPunct="1"/>
            <a:endParaRPr lang="en-US" altLang="en-US" b="1"/>
          </a:p>
          <a:p>
            <a:pPr eaLnBrk="1" hangingPunct="1"/>
            <a:r>
              <a:rPr lang="en-US" altLang="en-US" b="1"/>
              <a:t>Colorless                     Brown</a:t>
            </a:r>
          </a:p>
          <a:p>
            <a:pPr eaLnBrk="1" hangingPunct="1">
              <a:spcBef>
                <a:spcPct val="50000"/>
              </a:spcBef>
            </a:pPr>
            <a:endParaRPr lang="en-US" altLang="en-US" b="1"/>
          </a:p>
        </p:txBody>
      </p:sp>
      <p:sp>
        <p:nvSpPr>
          <p:cNvPr id="23558" name="AutoShape 7"/>
          <p:cNvSpPr>
            <a:spLocks noChangeArrowheads="1"/>
          </p:cNvSpPr>
          <p:nvPr/>
        </p:nvSpPr>
        <p:spPr bwMode="auto">
          <a:xfrm>
            <a:off x="3124200" y="5715000"/>
            <a:ext cx="1066800" cy="152400"/>
          </a:xfrm>
          <a:prstGeom prst="leftRightArrow">
            <a:avLst>
              <a:gd name="adj1" fmla="val 50000"/>
              <a:gd name="adj2" fmla="val 140000"/>
            </a:avLst>
          </a:prstGeom>
          <a:solidFill>
            <a:schemeClr val="tx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D9A8EF3A-7A70-4F1B-B122-5D16EDAA69F2}" type="slidenum">
              <a:rPr lang="en-US" altLang="en-US" sz="1400"/>
              <a:pPr>
                <a:spcBef>
                  <a:spcPct val="0"/>
                </a:spcBef>
                <a:buFontTx/>
                <a:buNone/>
              </a:pPr>
              <a:t>12</a:t>
            </a:fld>
            <a:endParaRPr lang="en-US" altLang="en-US" sz="1400"/>
          </a:p>
        </p:txBody>
      </p:sp>
      <p:sp>
        <p:nvSpPr>
          <p:cNvPr id="25603" name="Rectangle 2"/>
          <p:cNvSpPr>
            <a:spLocks noGrp="1" noChangeArrowheads="1"/>
          </p:cNvSpPr>
          <p:nvPr>
            <p:ph type="title"/>
          </p:nvPr>
        </p:nvSpPr>
        <p:spPr/>
        <p:txBody>
          <a:bodyPr/>
          <a:lstStyle/>
          <a:p>
            <a:pPr eaLnBrk="1" hangingPunct="1"/>
            <a:r>
              <a:rPr lang="en-US" altLang="en-US" sz="3300" b="1" smtClean="0"/>
              <a:t>Figure 13.1:Reaction of 2NO</a:t>
            </a:r>
            <a:r>
              <a:rPr lang="en-US" altLang="en-US" sz="3300" b="1" baseline="-25000" smtClean="0"/>
              <a:t>2</a:t>
            </a:r>
            <a:r>
              <a:rPr lang="en-US" altLang="en-US" sz="3300" b="1" smtClean="0"/>
              <a:t>(</a:t>
            </a:r>
            <a:r>
              <a:rPr lang="en-US" altLang="en-US" sz="3300" b="1" i="1" smtClean="0"/>
              <a:t>g</a:t>
            </a:r>
            <a:r>
              <a:rPr lang="en-US" altLang="en-US" sz="3300" b="1" smtClean="0"/>
              <a:t>) and N</a:t>
            </a:r>
            <a:r>
              <a:rPr lang="en-US" altLang="en-US" sz="3300" b="1" baseline="-25000" smtClean="0"/>
              <a:t>2</a:t>
            </a:r>
            <a:r>
              <a:rPr lang="en-US" altLang="en-US" sz="3300" b="1" smtClean="0"/>
              <a:t>O</a:t>
            </a:r>
            <a:r>
              <a:rPr lang="en-US" altLang="en-US" sz="3300" b="1" baseline="-25000" smtClean="0"/>
              <a:t>4</a:t>
            </a:r>
            <a:r>
              <a:rPr lang="en-US" altLang="en-US" sz="3300" b="1" smtClean="0"/>
              <a:t>(</a:t>
            </a:r>
            <a:r>
              <a:rPr lang="en-US" altLang="en-US" sz="3300" b="1" i="1" smtClean="0"/>
              <a:t>g</a:t>
            </a:r>
            <a:r>
              <a:rPr lang="en-US" altLang="en-US" sz="3300" b="1" smtClean="0"/>
              <a:t>) over time in a closed vessel</a:t>
            </a:r>
          </a:p>
        </p:txBody>
      </p:sp>
      <p:pic>
        <p:nvPicPr>
          <p:cNvPr id="25604" name="Picture 4"/>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457200" y="2600325"/>
            <a:ext cx="8229600" cy="2524125"/>
          </a:xfrm>
          <a:noFill/>
          <a:ln w="12700">
            <a:solidFill>
              <a:schemeClr val="tx1"/>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A5AED0B-8705-43F8-9C08-AEDEA5EED9D7}" type="slidenum">
              <a:rPr lang="en-US" altLang="en-US" sz="1400"/>
              <a:pPr>
                <a:spcBef>
                  <a:spcPct val="0"/>
                </a:spcBef>
                <a:buFontTx/>
                <a:buNone/>
              </a:pPr>
              <a:t>13</a:t>
            </a:fld>
            <a:endParaRPr lang="en-US" altLang="en-US" sz="1400"/>
          </a:p>
        </p:txBody>
      </p:sp>
      <p:sp>
        <p:nvSpPr>
          <p:cNvPr id="27651" name="Rectangle 2"/>
          <p:cNvSpPr>
            <a:spLocks noGrp="1" noChangeArrowheads="1"/>
          </p:cNvSpPr>
          <p:nvPr>
            <p:ph type="title"/>
          </p:nvPr>
        </p:nvSpPr>
        <p:spPr/>
        <p:txBody>
          <a:bodyPr/>
          <a:lstStyle/>
          <a:p>
            <a:pPr eaLnBrk="1" hangingPunct="1"/>
            <a:r>
              <a:rPr lang="en-US" altLang="en-US" sz="4000" smtClean="0"/>
              <a:t>Equilibrium is a Dynamic Situation</a:t>
            </a:r>
          </a:p>
        </p:txBody>
      </p:sp>
      <p:sp>
        <p:nvSpPr>
          <p:cNvPr id="27652" name="Rectangle 3"/>
          <p:cNvSpPr>
            <a:spLocks noGrp="1" noChangeArrowheads="1"/>
          </p:cNvSpPr>
          <p:nvPr>
            <p:ph type="body" idx="1"/>
          </p:nvPr>
        </p:nvSpPr>
        <p:spPr/>
        <p:txBody>
          <a:bodyPr/>
          <a:lstStyle/>
          <a:p>
            <a:pPr algn="ctr" eaLnBrk="1" hangingPunct="1">
              <a:buFontTx/>
              <a:buNone/>
            </a:pPr>
            <a:endParaRPr lang="en-US" altLang="en-US" smtClean="0"/>
          </a:p>
          <a:p>
            <a:pPr algn="ctr" eaLnBrk="1" hangingPunct="1">
              <a:buFontTx/>
              <a:buNone/>
            </a:pPr>
            <a:endParaRPr lang="en-US" altLang="en-US" smtClean="0"/>
          </a:p>
          <a:p>
            <a:pPr algn="ctr" eaLnBrk="1" hangingPunct="1">
              <a:buFontTx/>
              <a:buNone/>
            </a:pPr>
            <a:endParaRPr lang="en-US" altLang="en-US" smtClean="0"/>
          </a:p>
        </p:txBody>
      </p:sp>
      <p:sp>
        <p:nvSpPr>
          <p:cNvPr id="27653" name="Text Box 4"/>
          <p:cNvSpPr txBox="1">
            <a:spLocks noChangeArrowheads="1"/>
          </p:cNvSpPr>
          <p:nvPr/>
        </p:nvSpPr>
        <p:spPr bwMode="auto">
          <a:xfrm>
            <a:off x="990600" y="1981200"/>
            <a:ext cx="7620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endParaRPr lang="en-US" altLang="en-US"/>
          </a:p>
        </p:txBody>
      </p:sp>
      <p:sp>
        <p:nvSpPr>
          <p:cNvPr id="27654" name="Text Box 5"/>
          <p:cNvSpPr txBox="1">
            <a:spLocks noChangeArrowheads="1"/>
          </p:cNvSpPr>
          <p:nvPr/>
        </p:nvSpPr>
        <p:spPr bwMode="auto">
          <a:xfrm>
            <a:off x="762000" y="2514600"/>
            <a:ext cx="7772400"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4400" b="1"/>
              <a:t>Demonstration</a:t>
            </a:r>
          </a:p>
          <a:p>
            <a:pPr algn="ctr" eaLnBrk="1" hangingPunct="1">
              <a:spcBef>
                <a:spcPct val="50000"/>
              </a:spcBef>
            </a:pPr>
            <a:endParaRPr lang="en-US" altLang="en-US" sz="4400" b="1"/>
          </a:p>
          <a:p>
            <a:pPr algn="ctr" eaLnBrk="1" hangingPunct="1">
              <a:spcBef>
                <a:spcPct val="50000"/>
              </a:spcBef>
            </a:pPr>
            <a:endParaRPr lang="en-US" altLang="en-US" sz="4400" b="1"/>
          </a:p>
        </p:txBody>
      </p:sp>
      <p:pic>
        <p:nvPicPr>
          <p:cNvPr id="27655" name="Picture 7" descr="agatepass_a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3516313"/>
            <a:ext cx="5562600" cy="253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6" name="Text Box 8"/>
          <p:cNvSpPr txBox="1">
            <a:spLocks noChangeArrowheads="1"/>
          </p:cNvSpPr>
          <p:nvPr/>
        </p:nvSpPr>
        <p:spPr bwMode="auto">
          <a:xfrm>
            <a:off x="2057400" y="4953000"/>
            <a:ext cx="9906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3300" b="1"/>
              <a:t>A</a:t>
            </a:r>
          </a:p>
        </p:txBody>
      </p:sp>
      <p:sp>
        <p:nvSpPr>
          <p:cNvPr id="27657" name="Text Box 9"/>
          <p:cNvSpPr txBox="1">
            <a:spLocks noChangeArrowheads="1"/>
          </p:cNvSpPr>
          <p:nvPr/>
        </p:nvSpPr>
        <p:spPr bwMode="auto">
          <a:xfrm>
            <a:off x="5410200" y="4038600"/>
            <a:ext cx="9906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3300" b="1"/>
              <a:t>B</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AE03039-177C-440F-BADD-CFA1146D59B6}" type="slidenum">
              <a:rPr lang="en-US" altLang="en-US" sz="1400"/>
              <a:pPr>
                <a:spcBef>
                  <a:spcPct val="0"/>
                </a:spcBef>
                <a:buFontTx/>
                <a:buNone/>
              </a:pPr>
              <a:t>14</a:t>
            </a:fld>
            <a:endParaRPr lang="en-US" altLang="en-US" sz="1400"/>
          </a:p>
        </p:txBody>
      </p:sp>
      <p:sp>
        <p:nvSpPr>
          <p:cNvPr id="29699" name="Rectangle 3"/>
          <p:cNvSpPr>
            <a:spLocks noGrp="1" noChangeArrowheads="1"/>
          </p:cNvSpPr>
          <p:nvPr>
            <p:ph type="body" idx="1"/>
          </p:nvPr>
        </p:nvSpPr>
        <p:spPr/>
        <p:txBody>
          <a:bodyPr/>
          <a:lstStyle/>
          <a:p>
            <a:pPr eaLnBrk="1" hangingPunct="1"/>
            <a:r>
              <a:rPr lang="en-US" altLang="en-US" smtClean="0"/>
              <a:t>When a car from island A moves to island B there is a stress placed on the equilibrium and the reaction (the members of the groups) must shift either left or right to relive the stress. </a:t>
            </a:r>
          </a:p>
          <a:p>
            <a:pPr eaLnBrk="1" hangingPunct="1"/>
            <a:r>
              <a:rPr lang="en-US" altLang="en-US" smtClean="0"/>
              <a:t>If a stress is placed on Island A then the equilibrium will shift to the right to compensate.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60F1875-443F-4B22-9CC3-7589AA522332}" type="slidenum">
              <a:rPr lang="en-US" altLang="en-US" sz="1400"/>
              <a:pPr>
                <a:spcBef>
                  <a:spcPct val="0"/>
                </a:spcBef>
                <a:buFontTx/>
                <a:buNone/>
              </a:pPr>
              <a:t>15</a:t>
            </a:fld>
            <a:endParaRPr lang="en-US" altLang="en-US" sz="1400"/>
          </a:p>
        </p:txBody>
      </p:sp>
      <p:sp>
        <p:nvSpPr>
          <p:cNvPr id="31747" name="Rectangle 2"/>
          <p:cNvSpPr>
            <a:spLocks noGrp="1" noChangeArrowheads="1"/>
          </p:cNvSpPr>
          <p:nvPr>
            <p:ph type="title"/>
          </p:nvPr>
        </p:nvSpPr>
        <p:spPr/>
        <p:txBody>
          <a:bodyPr/>
          <a:lstStyle/>
          <a:p>
            <a:pPr eaLnBrk="1" hangingPunct="1"/>
            <a:r>
              <a:rPr lang="en-US" altLang="en-US" smtClean="0"/>
              <a:t>What Just Happened?</a:t>
            </a:r>
          </a:p>
        </p:txBody>
      </p:sp>
      <p:sp>
        <p:nvSpPr>
          <p:cNvPr id="31748" name="Rectangle 3"/>
          <p:cNvSpPr>
            <a:spLocks noGrp="1" noChangeArrowheads="1"/>
          </p:cNvSpPr>
          <p:nvPr>
            <p:ph type="body" idx="1"/>
          </p:nvPr>
        </p:nvSpPr>
        <p:spPr/>
        <p:txBody>
          <a:bodyPr/>
          <a:lstStyle/>
          <a:p>
            <a:pPr eaLnBrk="1" hangingPunct="1"/>
            <a:r>
              <a:rPr lang="en-US" altLang="en-US" smtClean="0"/>
              <a:t> When a chemical reaction is at equilibrium, any disturbance of the system, such as a change in temperature, or addition or removal of one of the reaction components, will "shift" the composition of the reaction to a new equilibrium state. </a:t>
            </a:r>
          </a:p>
          <a:p>
            <a:pPr eaLnBrk="1" hangingPunct="1"/>
            <a:endParaRPr lang="en-US" altLang="en-US" smtClean="0"/>
          </a:p>
          <a:p>
            <a:pPr eaLnBrk="1" hangingPunct="1">
              <a:buFontTx/>
              <a:buNone/>
            </a:pPr>
            <a:endParaRPr lang="en-US"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DD6E8FE-FDC3-4B96-BB5A-384EA9063147}" type="slidenum">
              <a:rPr lang="en-US" altLang="en-US" sz="1400"/>
              <a:pPr>
                <a:spcBef>
                  <a:spcPct val="0"/>
                </a:spcBef>
                <a:buFontTx/>
                <a:buNone/>
              </a:pPr>
              <a:t>16</a:t>
            </a:fld>
            <a:endParaRPr lang="en-US" altLang="en-US" sz="1400"/>
          </a:p>
        </p:txBody>
      </p:sp>
      <p:sp>
        <p:nvSpPr>
          <p:cNvPr id="33795" name="Rectangle 2"/>
          <p:cNvSpPr>
            <a:spLocks noGrp="1" noChangeArrowheads="1"/>
          </p:cNvSpPr>
          <p:nvPr>
            <p:ph type="title"/>
          </p:nvPr>
        </p:nvSpPr>
        <p:spPr/>
        <p:txBody>
          <a:bodyPr/>
          <a:lstStyle/>
          <a:p>
            <a:pPr eaLnBrk="1" hangingPunct="1"/>
            <a:r>
              <a:rPr lang="en-US" altLang="en-US" sz="4000" smtClean="0"/>
              <a:t>A Chemical Example of a Shift in Equilibrium </a:t>
            </a:r>
          </a:p>
        </p:txBody>
      </p:sp>
      <p:sp>
        <p:nvSpPr>
          <p:cNvPr id="33796" name="Rectangle 3"/>
          <p:cNvSpPr>
            <a:spLocks noGrp="1" noChangeArrowheads="1"/>
          </p:cNvSpPr>
          <p:nvPr>
            <p:ph type="body" idx="1"/>
          </p:nvPr>
        </p:nvSpPr>
        <p:spPr/>
        <p:txBody>
          <a:bodyPr/>
          <a:lstStyle/>
          <a:p>
            <a:pPr eaLnBrk="1" hangingPunct="1">
              <a:buFontTx/>
              <a:buNone/>
            </a:pPr>
            <a:endParaRPr lang="en-US" altLang="en-US" smtClean="0"/>
          </a:p>
          <a:p>
            <a:pPr eaLnBrk="1" hangingPunct="1">
              <a:buFontTx/>
              <a:buNone/>
            </a:pPr>
            <a:endParaRPr lang="en-US" altLang="en-US" smtClean="0"/>
          </a:p>
          <a:p>
            <a:pPr eaLnBrk="1" hangingPunct="1">
              <a:buFontTx/>
              <a:buNone/>
            </a:pPr>
            <a:endParaRPr lang="en-US" altLang="en-US" smtClean="0"/>
          </a:p>
          <a:p>
            <a:pPr eaLnBrk="1" hangingPunct="1">
              <a:buFontTx/>
              <a:buNone/>
            </a:pPr>
            <a:r>
              <a:rPr lang="en-US" altLang="en-US" smtClean="0"/>
              <a:t>Co(H</a:t>
            </a:r>
            <a:r>
              <a:rPr lang="en-US" altLang="en-US" baseline="-25000" smtClean="0"/>
              <a:t>2</a:t>
            </a:r>
            <a:r>
              <a:rPr lang="en-US" altLang="en-US" smtClean="0"/>
              <a:t>O)</a:t>
            </a:r>
            <a:r>
              <a:rPr lang="en-US" altLang="en-US" baseline="-25000" smtClean="0"/>
              <a:t>6</a:t>
            </a:r>
            <a:r>
              <a:rPr lang="en-US" altLang="en-US" baseline="30000" smtClean="0"/>
              <a:t>2+</a:t>
            </a:r>
            <a:r>
              <a:rPr lang="en-US" altLang="en-US" smtClean="0"/>
              <a:t> + 4Cl 		  CoCl</a:t>
            </a:r>
            <a:r>
              <a:rPr lang="en-US" altLang="en-US" baseline="-25000" smtClean="0"/>
              <a:t>4</a:t>
            </a:r>
            <a:r>
              <a:rPr lang="en-US" altLang="en-US" baseline="30000" smtClean="0"/>
              <a:t>2+</a:t>
            </a:r>
            <a:r>
              <a:rPr lang="en-US" altLang="en-US" smtClean="0"/>
              <a:t> + 6H</a:t>
            </a:r>
            <a:r>
              <a:rPr lang="en-US" altLang="en-US" baseline="-25000" smtClean="0"/>
              <a:t>2</a:t>
            </a:r>
            <a:r>
              <a:rPr lang="en-US" altLang="en-US" smtClean="0"/>
              <a:t>0</a:t>
            </a:r>
          </a:p>
          <a:p>
            <a:pPr eaLnBrk="1" hangingPunct="1">
              <a:buFontTx/>
              <a:buNone/>
            </a:pPr>
            <a:endParaRPr lang="en-US" altLang="en-US" smtClean="0"/>
          </a:p>
          <a:p>
            <a:pPr eaLnBrk="1" hangingPunct="1">
              <a:buFontTx/>
              <a:buNone/>
            </a:pPr>
            <a:r>
              <a:rPr lang="en-US" altLang="en-US" smtClean="0"/>
              <a:t>      </a:t>
            </a:r>
            <a:r>
              <a:rPr lang="en-US" altLang="en-US" smtClean="0">
                <a:solidFill>
                  <a:srgbClr val="FF0066"/>
                </a:solidFill>
              </a:rPr>
              <a:t> Pink</a:t>
            </a:r>
            <a:r>
              <a:rPr lang="en-US" altLang="en-US" smtClean="0"/>
              <a:t> 					</a:t>
            </a:r>
            <a:r>
              <a:rPr lang="en-US" altLang="en-US" smtClean="0">
                <a:solidFill>
                  <a:srgbClr val="003399"/>
                </a:solidFill>
              </a:rPr>
              <a:t>Blue</a:t>
            </a:r>
            <a:r>
              <a:rPr lang="en-US" altLang="en-US" smtClean="0"/>
              <a:t> </a:t>
            </a:r>
          </a:p>
        </p:txBody>
      </p:sp>
      <p:sp>
        <p:nvSpPr>
          <p:cNvPr id="33797" name="AutoShape 4"/>
          <p:cNvSpPr>
            <a:spLocks noChangeArrowheads="1"/>
          </p:cNvSpPr>
          <p:nvPr/>
        </p:nvSpPr>
        <p:spPr bwMode="auto">
          <a:xfrm>
            <a:off x="4114800" y="3581400"/>
            <a:ext cx="1143000" cy="228600"/>
          </a:xfrm>
          <a:prstGeom prst="leftRightArrow">
            <a:avLst>
              <a:gd name="adj1" fmla="val 50000"/>
              <a:gd name="adj2" fmla="val 100000"/>
            </a:avLst>
          </a:prstGeom>
          <a:solidFill>
            <a:schemeClr val="tx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D666A4E9-D6D7-4EDC-AEF9-4917A0EED90E}" type="slidenum">
              <a:rPr lang="en-US" altLang="en-US" sz="1400"/>
              <a:pPr>
                <a:spcBef>
                  <a:spcPct val="0"/>
                </a:spcBef>
                <a:buFontTx/>
                <a:buNone/>
              </a:pPr>
              <a:t>17</a:t>
            </a:fld>
            <a:endParaRPr lang="en-US" altLang="en-US" sz="1400"/>
          </a:p>
        </p:txBody>
      </p:sp>
      <p:sp>
        <p:nvSpPr>
          <p:cNvPr id="35843" name="Rectangle 2"/>
          <p:cNvSpPr>
            <a:spLocks noGrp="1" noChangeArrowheads="1"/>
          </p:cNvSpPr>
          <p:nvPr>
            <p:ph type="title"/>
          </p:nvPr>
        </p:nvSpPr>
        <p:spPr/>
        <p:txBody>
          <a:bodyPr/>
          <a:lstStyle/>
          <a:p>
            <a:pPr eaLnBrk="1" hangingPunct="1"/>
            <a:r>
              <a:rPr lang="en-US" altLang="en-US" sz="3300" smtClean="0"/>
              <a:t>Question: </a:t>
            </a:r>
            <a:br>
              <a:rPr lang="en-US" altLang="en-US" sz="3300" smtClean="0"/>
            </a:br>
            <a:r>
              <a:rPr lang="en-US" altLang="en-US" sz="3300" smtClean="0"/>
              <a:t>Which direction would  the equilibrium shift if HCL was added to the reaction?</a:t>
            </a:r>
          </a:p>
        </p:txBody>
      </p:sp>
      <p:sp>
        <p:nvSpPr>
          <p:cNvPr id="35844" name="Rectangle 3"/>
          <p:cNvSpPr>
            <a:spLocks noGrp="1" noChangeArrowheads="1"/>
          </p:cNvSpPr>
          <p:nvPr>
            <p:ph type="body" idx="1"/>
          </p:nvPr>
        </p:nvSpPr>
        <p:spPr/>
        <p:txBody>
          <a:bodyPr/>
          <a:lstStyle/>
          <a:p>
            <a:pPr eaLnBrk="1" hangingPunct="1">
              <a:buFontTx/>
              <a:buNone/>
            </a:pPr>
            <a:endParaRPr lang="en-US" altLang="en-US" smtClean="0"/>
          </a:p>
          <a:p>
            <a:pPr eaLnBrk="1" hangingPunct="1">
              <a:buFontTx/>
              <a:buNone/>
            </a:pPr>
            <a:endParaRPr lang="en-US" altLang="en-US" smtClean="0"/>
          </a:p>
          <a:p>
            <a:pPr eaLnBrk="1" hangingPunct="1">
              <a:buFontTx/>
              <a:buNone/>
            </a:pPr>
            <a:endParaRPr lang="en-US" altLang="en-US" smtClean="0"/>
          </a:p>
          <a:p>
            <a:pPr eaLnBrk="1" hangingPunct="1">
              <a:buFontTx/>
              <a:buNone/>
            </a:pPr>
            <a:endParaRPr lang="en-US" altLang="en-US" smtClean="0"/>
          </a:p>
          <a:p>
            <a:pPr eaLnBrk="1" hangingPunct="1">
              <a:buFontTx/>
              <a:buNone/>
            </a:pPr>
            <a:r>
              <a:rPr lang="en-US" altLang="en-US" smtClean="0"/>
              <a:t>Co(H</a:t>
            </a:r>
            <a:r>
              <a:rPr lang="en-US" altLang="en-US" baseline="-25000" smtClean="0"/>
              <a:t>2</a:t>
            </a:r>
            <a:r>
              <a:rPr lang="en-US" altLang="en-US" smtClean="0"/>
              <a:t>O)</a:t>
            </a:r>
            <a:r>
              <a:rPr lang="en-US" altLang="en-US" baseline="-25000" smtClean="0"/>
              <a:t>6</a:t>
            </a:r>
            <a:r>
              <a:rPr lang="en-US" altLang="en-US" baseline="30000" smtClean="0"/>
              <a:t>2+</a:t>
            </a:r>
            <a:r>
              <a:rPr lang="en-US" altLang="en-US" smtClean="0"/>
              <a:t> + 4Cl 		  CoCl</a:t>
            </a:r>
            <a:r>
              <a:rPr lang="en-US" altLang="en-US" baseline="-25000" smtClean="0"/>
              <a:t>4</a:t>
            </a:r>
            <a:r>
              <a:rPr lang="en-US" altLang="en-US" baseline="30000" smtClean="0"/>
              <a:t>2+</a:t>
            </a:r>
            <a:r>
              <a:rPr lang="en-US" altLang="en-US" smtClean="0"/>
              <a:t> + 6H</a:t>
            </a:r>
            <a:r>
              <a:rPr lang="en-US" altLang="en-US" baseline="-25000" smtClean="0"/>
              <a:t>2</a:t>
            </a:r>
            <a:r>
              <a:rPr lang="en-US" altLang="en-US" smtClean="0"/>
              <a:t>0</a:t>
            </a:r>
          </a:p>
          <a:p>
            <a:pPr eaLnBrk="1" hangingPunct="1">
              <a:buFontTx/>
              <a:buNone/>
            </a:pPr>
            <a:endParaRPr lang="en-US" altLang="en-US" smtClean="0"/>
          </a:p>
          <a:p>
            <a:pPr eaLnBrk="1" hangingPunct="1">
              <a:buFontTx/>
              <a:buNone/>
            </a:pPr>
            <a:r>
              <a:rPr lang="en-US" altLang="en-US" smtClean="0"/>
              <a:t>      </a:t>
            </a:r>
            <a:r>
              <a:rPr lang="en-US" altLang="en-US" smtClean="0">
                <a:solidFill>
                  <a:srgbClr val="FF0066"/>
                </a:solidFill>
              </a:rPr>
              <a:t> Pink</a:t>
            </a:r>
            <a:r>
              <a:rPr lang="en-US" altLang="en-US" smtClean="0"/>
              <a:t> 					</a:t>
            </a:r>
            <a:r>
              <a:rPr lang="en-US" altLang="en-US" smtClean="0">
                <a:solidFill>
                  <a:srgbClr val="003399"/>
                </a:solidFill>
              </a:rPr>
              <a:t>Blue</a:t>
            </a:r>
            <a:r>
              <a:rPr lang="en-US" altLang="en-US" smtClean="0"/>
              <a:t> </a:t>
            </a:r>
          </a:p>
          <a:p>
            <a:pPr eaLnBrk="1" hangingPunct="1">
              <a:buFontTx/>
              <a:buNone/>
            </a:pPr>
            <a:endParaRPr lang="en-US" altLang="en-US" smtClean="0"/>
          </a:p>
        </p:txBody>
      </p:sp>
      <p:sp>
        <p:nvSpPr>
          <p:cNvPr id="35845" name="AutoShape 4"/>
          <p:cNvSpPr>
            <a:spLocks noChangeArrowheads="1"/>
          </p:cNvSpPr>
          <p:nvPr/>
        </p:nvSpPr>
        <p:spPr bwMode="auto">
          <a:xfrm>
            <a:off x="3962400" y="2819400"/>
            <a:ext cx="914400" cy="16002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10741" y="5399"/>
                  <a:pt x="10682" y="5400"/>
                  <a:pt x="10623" y="5402"/>
                </a:cubicBezTo>
                <a:lnTo>
                  <a:pt x="10447" y="5"/>
                </a:lnTo>
                <a:cubicBezTo>
                  <a:pt x="10565" y="1"/>
                  <a:pt x="10682"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6" name="Text Box 6"/>
          <p:cNvSpPr txBox="1">
            <a:spLocks noChangeArrowheads="1"/>
          </p:cNvSpPr>
          <p:nvPr/>
        </p:nvSpPr>
        <p:spPr bwMode="auto">
          <a:xfrm>
            <a:off x="2895600" y="2514600"/>
            <a:ext cx="14478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3300" b="1">
                <a:solidFill>
                  <a:srgbClr val="FFFF00"/>
                </a:solidFill>
              </a:rPr>
              <a:t>HCL</a:t>
            </a:r>
          </a:p>
        </p:txBody>
      </p:sp>
      <p:sp>
        <p:nvSpPr>
          <p:cNvPr id="35847" name="AutoShape 7"/>
          <p:cNvSpPr>
            <a:spLocks noChangeArrowheads="1"/>
          </p:cNvSpPr>
          <p:nvPr/>
        </p:nvSpPr>
        <p:spPr bwMode="auto">
          <a:xfrm>
            <a:off x="3962400" y="3962400"/>
            <a:ext cx="1219200" cy="457200"/>
          </a:xfrm>
          <a:prstGeom prst="leftRightArrow">
            <a:avLst>
              <a:gd name="adj1" fmla="val 50000"/>
              <a:gd name="adj2" fmla="val 53333"/>
            </a:avLst>
          </a:prstGeom>
          <a:solidFill>
            <a:schemeClr val="tx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B11CD79-8760-4B1D-8BF2-D5420A38C375}" type="slidenum">
              <a:rPr lang="en-US" altLang="en-US" sz="1400"/>
              <a:pPr>
                <a:spcBef>
                  <a:spcPct val="0"/>
                </a:spcBef>
                <a:buFontTx/>
                <a:buNone/>
              </a:pPr>
              <a:t>18</a:t>
            </a:fld>
            <a:endParaRPr lang="en-US" altLang="en-US" sz="1400"/>
          </a:p>
        </p:txBody>
      </p:sp>
      <p:sp>
        <p:nvSpPr>
          <p:cNvPr id="37891" name="Rectangle 2"/>
          <p:cNvSpPr>
            <a:spLocks noGrp="1" noChangeArrowheads="1"/>
          </p:cNvSpPr>
          <p:nvPr>
            <p:ph type="title"/>
          </p:nvPr>
        </p:nvSpPr>
        <p:spPr/>
        <p:txBody>
          <a:bodyPr/>
          <a:lstStyle/>
          <a:p>
            <a:pPr eaLnBrk="1" hangingPunct="1"/>
            <a:r>
              <a:rPr lang="en-US" altLang="en-US" smtClean="0"/>
              <a:t>Answer</a:t>
            </a:r>
          </a:p>
        </p:txBody>
      </p:sp>
      <p:sp>
        <p:nvSpPr>
          <p:cNvPr id="37892" name="Rectangle 3"/>
          <p:cNvSpPr>
            <a:spLocks noGrp="1" noChangeArrowheads="1"/>
          </p:cNvSpPr>
          <p:nvPr>
            <p:ph type="body" idx="1"/>
          </p:nvPr>
        </p:nvSpPr>
        <p:spPr/>
        <p:txBody>
          <a:bodyPr/>
          <a:lstStyle/>
          <a:p>
            <a:pPr eaLnBrk="1" hangingPunct="1">
              <a:buFontTx/>
              <a:buNone/>
            </a:pPr>
            <a:r>
              <a:rPr lang="en-US" altLang="en-US" sz="2800" smtClean="0"/>
              <a:t>The addition of HCl would cause an increase in Cl</a:t>
            </a:r>
            <a:r>
              <a:rPr lang="en-US" altLang="en-US" sz="2800" baseline="30000" smtClean="0"/>
              <a:t>- </a:t>
            </a:r>
            <a:r>
              <a:rPr lang="en-US" altLang="en-US" sz="2800" smtClean="0"/>
              <a:t>and thus the reaction would react by shifting the reaction to the right (blue side) in order to “consume” the excess Cl</a:t>
            </a:r>
            <a:r>
              <a:rPr lang="en-US" altLang="en-US" sz="2800" baseline="30000" smtClean="0"/>
              <a:t>-</a:t>
            </a:r>
            <a:r>
              <a:rPr lang="en-US" altLang="en-US" sz="2800" smtClean="0"/>
              <a:t> and return to a  state of equilibrium.</a:t>
            </a:r>
          </a:p>
          <a:p>
            <a:pPr eaLnBrk="1" hangingPunct="1">
              <a:buFontTx/>
              <a:buNone/>
            </a:pPr>
            <a:r>
              <a:rPr lang="en-US" altLang="en-US" sz="2800" smtClean="0"/>
              <a:t>              </a:t>
            </a:r>
          </a:p>
          <a:p>
            <a:pPr eaLnBrk="1" hangingPunct="1">
              <a:buFontTx/>
              <a:buNone/>
            </a:pPr>
            <a:r>
              <a:rPr lang="en-US" altLang="en-US" sz="2800" smtClean="0"/>
              <a:t>Co(H</a:t>
            </a:r>
            <a:r>
              <a:rPr lang="en-US" altLang="en-US" sz="2800" baseline="-25000" smtClean="0"/>
              <a:t>2</a:t>
            </a:r>
            <a:r>
              <a:rPr lang="en-US" altLang="en-US" sz="2800" smtClean="0"/>
              <a:t>O)</a:t>
            </a:r>
            <a:r>
              <a:rPr lang="en-US" altLang="en-US" sz="2800" baseline="-25000" smtClean="0"/>
              <a:t>6</a:t>
            </a:r>
            <a:r>
              <a:rPr lang="en-US" altLang="en-US" sz="2800" baseline="30000" smtClean="0"/>
              <a:t>2+</a:t>
            </a:r>
            <a:r>
              <a:rPr lang="en-US" altLang="en-US" sz="2800" smtClean="0"/>
              <a:t> + 4Cl 		  CoCl</a:t>
            </a:r>
            <a:r>
              <a:rPr lang="en-US" altLang="en-US" sz="2800" baseline="-25000" smtClean="0"/>
              <a:t>4</a:t>
            </a:r>
            <a:r>
              <a:rPr lang="en-US" altLang="en-US" sz="2800" baseline="30000" smtClean="0"/>
              <a:t>2+</a:t>
            </a:r>
            <a:r>
              <a:rPr lang="en-US" altLang="en-US" sz="2800" smtClean="0"/>
              <a:t> + 6H</a:t>
            </a:r>
            <a:r>
              <a:rPr lang="en-US" altLang="en-US" sz="2800" baseline="-25000" smtClean="0"/>
              <a:t>2</a:t>
            </a:r>
            <a:r>
              <a:rPr lang="en-US" altLang="en-US" sz="2800" smtClean="0"/>
              <a:t>0</a:t>
            </a:r>
          </a:p>
          <a:p>
            <a:pPr eaLnBrk="1" hangingPunct="1">
              <a:buFontTx/>
              <a:buNone/>
            </a:pPr>
            <a:endParaRPr lang="en-US" altLang="en-US" sz="2800" smtClean="0"/>
          </a:p>
          <a:p>
            <a:pPr eaLnBrk="1" hangingPunct="1">
              <a:buFontTx/>
              <a:buNone/>
            </a:pPr>
            <a:r>
              <a:rPr lang="en-US" altLang="en-US" sz="2800" smtClean="0"/>
              <a:t>      </a:t>
            </a:r>
            <a:r>
              <a:rPr lang="en-US" altLang="en-US" sz="2800" smtClean="0">
                <a:solidFill>
                  <a:srgbClr val="FF0066"/>
                </a:solidFill>
              </a:rPr>
              <a:t> Pink</a:t>
            </a:r>
            <a:r>
              <a:rPr lang="en-US" altLang="en-US" sz="2800" smtClean="0"/>
              <a:t> 					</a:t>
            </a:r>
            <a:r>
              <a:rPr lang="en-US" altLang="en-US" sz="2800" smtClean="0">
                <a:solidFill>
                  <a:srgbClr val="003399"/>
                </a:solidFill>
              </a:rPr>
              <a:t>Blue</a:t>
            </a:r>
            <a:r>
              <a:rPr lang="en-US" altLang="en-US" sz="2800" smtClean="0"/>
              <a:t> </a:t>
            </a:r>
          </a:p>
          <a:p>
            <a:pPr eaLnBrk="1" hangingPunct="1">
              <a:buFontTx/>
              <a:buNone/>
            </a:pPr>
            <a:endParaRPr lang="en-US" altLang="en-US" sz="2800" smtClean="0"/>
          </a:p>
        </p:txBody>
      </p:sp>
      <p:sp>
        <p:nvSpPr>
          <p:cNvPr id="37893" name="AutoShape 4"/>
          <p:cNvSpPr>
            <a:spLocks noChangeArrowheads="1"/>
          </p:cNvSpPr>
          <p:nvPr/>
        </p:nvSpPr>
        <p:spPr bwMode="auto">
          <a:xfrm>
            <a:off x="3505200" y="4343400"/>
            <a:ext cx="1219200" cy="457200"/>
          </a:xfrm>
          <a:prstGeom prst="leftRightArrow">
            <a:avLst>
              <a:gd name="adj1" fmla="val 50000"/>
              <a:gd name="adj2" fmla="val 53333"/>
            </a:avLst>
          </a:prstGeom>
          <a:solidFill>
            <a:schemeClr val="tx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6"/>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5211FDD-E320-4B02-B9DE-C2636A54CE55}" type="slidenum">
              <a:rPr lang="en-US" altLang="en-US" sz="1400"/>
              <a:pPr>
                <a:spcBef>
                  <a:spcPct val="0"/>
                </a:spcBef>
                <a:buFontTx/>
                <a:buNone/>
              </a:pPr>
              <a:t>19</a:t>
            </a:fld>
            <a:endParaRPr lang="en-US" altLang="en-US" sz="1400"/>
          </a:p>
        </p:txBody>
      </p:sp>
      <p:sp>
        <p:nvSpPr>
          <p:cNvPr id="39939" name="Rectangle 4"/>
          <p:cNvSpPr>
            <a:spLocks noGrp="1" noChangeArrowheads="1"/>
          </p:cNvSpPr>
          <p:nvPr>
            <p:ph type="title"/>
          </p:nvPr>
        </p:nvSpPr>
        <p:spPr/>
        <p:txBody>
          <a:bodyPr/>
          <a:lstStyle/>
          <a:p>
            <a:pPr eaLnBrk="1" hangingPunct="1"/>
            <a:r>
              <a:rPr lang="en-US" altLang="en-US" smtClean="0"/>
              <a:t>The Law of Mass Action </a:t>
            </a:r>
          </a:p>
        </p:txBody>
      </p:sp>
      <p:sp>
        <p:nvSpPr>
          <p:cNvPr id="39940" name="Rectangle 9"/>
          <p:cNvSpPr>
            <a:spLocks noGrp="1" noChangeArrowheads="1"/>
          </p:cNvSpPr>
          <p:nvPr>
            <p:ph type="body" sz="half" idx="1"/>
          </p:nvPr>
        </p:nvSpPr>
        <p:spPr/>
        <p:txBody>
          <a:bodyPr/>
          <a:lstStyle/>
          <a:p>
            <a:pPr eaLnBrk="1" hangingPunct="1"/>
            <a:endParaRPr lang="en-US" altLang="en-US" sz="2800" smtClean="0"/>
          </a:p>
          <a:p>
            <a:pPr eaLnBrk="1" hangingPunct="1"/>
            <a:endParaRPr lang="en-US" altLang="en-US" sz="2800" smtClean="0"/>
          </a:p>
          <a:p>
            <a:pPr eaLnBrk="1" hangingPunct="1"/>
            <a:r>
              <a:rPr lang="en-US" altLang="en-US" sz="2800" smtClean="0"/>
              <a:t>Cato Guldberg &amp; Peter Waage proposed this law as a description of the equilibrium condition. </a:t>
            </a:r>
          </a:p>
          <a:p>
            <a:pPr eaLnBrk="1" hangingPunct="1"/>
            <a:endParaRPr lang="en-US" altLang="en-US" sz="2800" smtClean="0"/>
          </a:p>
          <a:p>
            <a:pPr eaLnBrk="1" hangingPunct="1"/>
            <a:endParaRPr lang="en-US" altLang="en-US" sz="2800" smtClean="0"/>
          </a:p>
          <a:p>
            <a:pPr eaLnBrk="1" hangingPunct="1"/>
            <a:endParaRPr lang="en-US" altLang="en-US" sz="2800" smtClean="0"/>
          </a:p>
        </p:txBody>
      </p:sp>
      <p:sp>
        <p:nvSpPr>
          <p:cNvPr id="39941" name="Rectangle 10"/>
          <p:cNvSpPr>
            <a:spLocks noGrp="1" noChangeArrowheads="1"/>
          </p:cNvSpPr>
          <p:nvPr>
            <p:ph sz="half" idx="2"/>
          </p:nvPr>
        </p:nvSpPr>
        <p:spPr/>
        <p:txBody>
          <a:bodyPr/>
          <a:lstStyle/>
          <a:p>
            <a:pPr eaLnBrk="1" hangingPunct="1"/>
            <a:endParaRPr lang="en-US" altLang="en-US" sz="2800" smtClean="0"/>
          </a:p>
        </p:txBody>
      </p:sp>
      <p:pic>
        <p:nvPicPr>
          <p:cNvPr id="39942" name="Picture 12" descr="Guldberg&amp;Wa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600200"/>
            <a:ext cx="404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CD4AA2C9-7482-49BC-825C-5B187A2105A5}" type="slidenum">
              <a:rPr lang="en-US" altLang="en-US" sz="1400"/>
              <a:pPr>
                <a:spcBef>
                  <a:spcPct val="0"/>
                </a:spcBef>
                <a:buFontTx/>
                <a:buNone/>
              </a:pPr>
              <a:t>2</a:t>
            </a:fld>
            <a:endParaRPr lang="en-US" altLang="en-US" sz="1400"/>
          </a:p>
        </p:txBody>
      </p:sp>
      <p:sp>
        <p:nvSpPr>
          <p:cNvPr id="6147" name="Rectangle 2"/>
          <p:cNvSpPr>
            <a:spLocks noGrp="1" noChangeArrowheads="1"/>
          </p:cNvSpPr>
          <p:nvPr>
            <p:ph type="title"/>
          </p:nvPr>
        </p:nvSpPr>
        <p:spPr/>
        <p:txBody>
          <a:bodyPr/>
          <a:lstStyle/>
          <a:p>
            <a:pPr eaLnBrk="1" hangingPunct="1"/>
            <a:r>
              <a:rPr lang="en-US" altLang="en-US" sz="4000" smtClean="0"/>
              <a:t>A Balance of Forces</a:t>
            </a:r>
            <a:br>
              <a:rPr lang="en-US" altLang="en-US" sz="4000" smtClean="0"/>
            </a:br>
            <a:r>
              <a:rPr lang="en-US" altLang="en-US" sz="4000" smtClean="0"/>
              <a:t>Mechanical Equilibrium</a:t>
            </a:r>
          </a:p>
        </p:txBody>
      </p:sp>
      <p:sp>
        <p:nvSpPr>
          <p:cNvPr id="6148" name="Rectangle 3"/>
          <p:cNvSpPr>
            <a:spLocks noGrp="1" noChangeArrowheads="1"/>
          </p:cNvSpPr>
          <p:nvPr>
            <p:ph type="body" idx="1"/>
          </p:nvPr>
        </p:nvSpPr>
        <p:spPr/>
        <p:txBody>
          <a:bodyPr/>
          <a:lstStyle/>
          <a:p>
            <a:pPr eaLnBrk="1" hangingPunct="1">
              <a:buFontTx/>
              <a:buNone/>
            </a:pPr>
            <a:r>
              <a:rPr lang="en-US" altLang="en-US" sz="2800" smtClean="0"/>
              <a:t>The book stays static because of the downward force of gravity acting on the mass of the book. </a:t>
            </a:r>
          </a:p>
          <a:p>
            <a:pPr eaLnBrk="1" hangingPunct="1">
              <a:buFontTx/>
              <a:buNone/>
            </a:pPr>
            <a:r>
              <a:rPr lang="en-US" altLang="en-US" sz="2800" smtClean="0"/>
              <a:t>The books mass is exactly counter balanced by the repulsive forces between the atoms that prevent the two objects from occupying the same space.</a:t>
            </a:r>
          </a:p>
          <a:p>
            <a:pPr eaLnBrk="1" hangingPunct="1">
              <a:buFontTx/>
              <a:buNone/>
            </a:pPr>
            <a:endParaRPr lang="en-US" altLang="en-US" sz="2800" smtClean="0"/>
          </a:p>
          <a:p>
            <a:pPr eaLnBrk="1" hangingPunct="1">
              <a:buFontTx/>
              <a:buNone/>
            </a:pPr>
            <a:r>
              <a:rPr lang="en-US" altLang="en-US" sz="2800" smtClean="0"/>
              <a:t>(In this case the forces are the table top and the book)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6133A87-2D3E-44AD-AF57-ABF098586794}" type="slidenum">
              <a:rPr lang="en-US" altLang="en-US" sz="1400"/>
              <a:pPr>
                <a:spcBef>
                  <a:spcPct val="0"/>
                </a:spcBef>
                <a:buFontTx/>
                <a:buNone/>
              </a:pPr>
              <a:t>20</a:t>
            </a:fld>
            <a:endParaRPr lang="en-US" altLang="en-US" sz="1400"/>
          </a:p>
        </p:txBody>
      </p:sp>
      <p:sp>
        <p:nvSpPr>
          <p:cNvPr id="41987" name="Rectangle 2"/>
          <p:cNvSpPr>
            <a:spLocks noGrp="1" noChangeArrowheads="1"/>
          </p:cNvSpPr>
          <p:nvPr>
            <p:ph type="title"/>
          </p:nvPr>
        </p:nvSpPr>
        <p:spPr/>
        <p:txBody>
          <a:bodyPr/>
          <a:lstStyle/>
          <a:p>
            <a:pPr eaLnBrk="1" hangingPunct="1"/>
            <a:r>
              <a:rPr lang="en-US" altLang="en-US" smtClean="0"/>
              <a:t>The Law of Mass Action</a:t>
            </a:r>
          </a:p>
        </p:txBody>
      </p:sp>
      <p:sp>
        <p:nvSpPr>
          <p:cNvPr id="41988" name="Rectangle 3"/>
          <p:cNvSpPr>
            <a:spLocks noGrp="1" noChangeArrowheads="1"/>
          </p:cNvSpPr>
          <p:nvPr>
            <p:ph type="body" idx="1"/>
          </p:nvPr>
        </p:nvSpPr>
        <p:spPr/>
        <p:txBody>
          <a:bodyPr/>
          <a:lstStyle/>
          <a:p>
            <a:pPr eaLnBrk="1" hangingPunct="1"/>
            <a:r>
              <a:rPr lang="en-US" altLang="en-US" sz="2800" smtClean="0"/>
              <a:t>States that any chemical change to a reaction creates a competition between a forward reaction (left-to-right in the chemical equation) and a reverse reaction ( right-to-left). </a:t>
            </a:r>
          </a:p>
          <a:p>
            <a:pPr eaLnBrk="1" hangingPunct="1"/>
            <a:r>
              <a:rPr lang="en-US" altLang="en-US" sz="2800" smtClean="0"/>
              <a:t>The rate of each of these processes is governed by the concentrations of the substances reacting; as the reaction proceeds, these rates approach each other and at equilibrium they become identical. </a:t>
            </a:r>
          </a:p>
          <a:p>
            <a:pPr eaLnBrk="1" hangingPunct="1">
              <a:buFontTx/>
              <a:buNone/>
            </a:pPr>
            <a:endParaRPr lang="en-US" altLang="en-US"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3635B35B-2EFA-4E8B-9688-3F83A6475041}" type="slidenum">
              <a:rPr lang="en-US" altLang="en-US" sz="1400"/>
              <a:pPr>
                <a:spcBef>
                  <a:spcPct val="0"/>
                </a:spcBef>
                <a:buFontTx/>
                <a:buNone/>
              </a:pPr>
              <a:t>21</a:t>
            </a:fld>
            <a:endParaRPr lang="en-US" altLang="en-US" sz="1400"/>
          </a:p>
        </p:txBody>
      </p:sp>
      <p:sp>
        <p:nvSpPr>
          <p:cNvPr id="44035" name="Rectangle 4"/>
          <p:cNvSpPr>
            <a:spLocks noGrp="1" noChangeArrowheads="1"/>
          </p:cNvSpPr>
          <p:nvPr>
            <p:ph/>
          </p:nvPr>
        </p:nvSpPr>
        <p:spPr/>
        <p:txBody>
          <a:bodyPr/>
          <a:lstStyle/>
          <a:p>
            <a:pPr eaLnBrk="1" hangingPunct="1"/>
            <a:endParaRPr lang="en-US" altLang="en-US" smtClean="0"/>
          </a:p>
        </p:txBody>
      </p:sp>
      <p:pic>
        <p:nvPicPr>
          <p:cNvPr id="44036" name="Picture 6" descr="image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229600" cy="5791200"/>
          </a:xfrm>
          <a:prstGeom prst="rect">
            <a:avLst/>
          </a:prstGeom>
          <a:noFill/>
          <a:ln w="952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pic>
      <p:sp>
        <p:nvSpPr>
          <p:cNvPr id="44037" name="Line 7"/>
          <p:cNvSpPr>
            <a:spLocks noChangeShapeType="1"/>
          </p:cNvSpPr>
          <p:nvPr/>
        </p:nvSpPr>
        <p:spPr bwMode="auto">
          <a:xfrm>
            <a:off x="5181600" y="533400"/>
            <a:ext cx="0" cy="5029200"/>
          </a:xfrm>
          <a:prstGeom prst="line">
            <a:avLst/>
          </a:prstGeom>
          <a:noFill/>
          <a:ln w="28575">
            <a:solidFill>
              <a:srgbClr val="000000"/>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44038" name="Text Box 8"/>
          <p:cNvSpPr txBox="1">
            <a:spLocks noChangeArrowheads="1"/>
          </p:cNvSpPr>
          <p:nvPr/>
        </p:nvSpPr>
        <p:spPr bwMode="auto">
          <a:xfrm>
            <a:off x="5181600" y="3810000"/>
            <a:ext cx="342900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b="1">
                <a:solidFill>
                  <a:schemeClr val="bg2"/>
                </a:solidFill>
              </a:rPr>
              <a:t>Forward Rate = Reverse Rate</a:t>
            </a:r>
          </a:p>
        </p:txBody>
      </p:sp>
      <p:sp>
        <p:nvSpPr>
          <p:cNvPr id="44039" name="Text Box 9"/>
          <p:cNvSpPr txBox="1">
            <a:spLocks noChangeArrowheads="1"/>
          </p:cNvSpPr>
          <p:nvPr/>
        </p:nvSpPr>
        <p:spPr bwMode="auto">
          <a:xfrm>
            <a:off x="3352800" y="5638800"/>
            <a:ext cx="144780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b="1">
                <a:solidFill>
                  <a:schemeClr val="bg2"/>
                </a:solidFill>
              </a:rPr>
              <a:t>      Time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1B45403-FE86-4AAE-AC9F-565C1EB5B860}" type="slidenum">
              <a:rPr lang="en-US" altLang="en-US" sz="1400"/>
              <a:pPr>
                <a:spcBef>
                  <a:spcPct val="0"/>
                </a:spcBef>
                <a:buFontTx/>
                <a:buNone/>
              </a:pPr>
              <a:t>22</a:t>
            </a:fld>
            <a:endParaRPr lang="en-US" altLang="en-US" sz="1400"/>
          </a:p>
        </p:txBody>
      </p:sp>
      <p:sp>
        <p:nvSpPr>
          <p:cNvPr id="46083" name="Rectangle 2"/>
          <p:cNvSpPr>
            <a:spLocks noGrp="1" noChangeArrowheads="1"/>
          </p:cNvSpPr>
          <p:nvPr>
            <p:ph type="title"/>
          </p:nvPr>
        </p:nvSpPr>
        <p:spPr/>
        <p:txBody>
          <a:bodyPr/>
          <a:lstStyle/>
          <a:p>
            <a:pPr eaLnBrk="1" hangingPunct="1"/>
            <a:r>
              <a:rPr lang="en-US" altLang="en-US" smtClean="0"/>
              <a:t>The Law of Mass Action</a:t>
            </a:r>
          </a:p>
        </p:txBody>
      </p:sp>
      <p:sp>
        <p:nvSpPr>
          <p:cNvPr id="31747" name="Rectangle 3"/>
          <p:cNvSpPr>
            <a:spLocks noGrp="1" noChangeArrowheads="1"/>
          </p:cNvSpPr>
          <p:nvPr>
            <p:ph type="body" idx="1"/>
          </p:nvPr>
        </p:nvSpPr>
        <p:spPr>
          <a:ln w="38100">
            <a:solidFill>
              <a:schemeClr val="tx1"/>
            </a:solidFill>
            <a:miter lim="800000"/>
            <a:headEnd/>
            <a:tailEnd/>
          </a:ln>
        </p:spPr>
        <p:txBody>
          <a:bodyPr/>
          <a:lstStyle/>
          <a:p>
            <a:pPr eaLnBrk="1" hangingPunct="1">
              <a:lnSpc>
                <a:spcPct val="80000"/>
              </a:lnSpc>
              <a:buFontTx/>
              <a:buNone/>
              <a:defRPr/>
            </a:pPr>
            <a:r>
              <a:rPr lang="en-US" altLang="en-US" sz="2000" smtClean="0"/>
              <a:t>For any reversible reaction: </a:t>
            </a:r>
          </a:p>
          <a:p>
            <a:pPr eaLnBrk="1" hangingPunct="1">
              <a:lnSpc>
                <a:spcPct val="80000"/>
              </a:lnSpc>
              <a:buFontTx/>
              <a:buNone/>
              <a:defRPr/>
            </a:pPr>
            <a:endParaRPr lang="en-US" altLang="en-US" sz="2000" smtClean="0">
              <a:effectLst>
                <a:outerShdw blurRad="38100" dist="38100" dir="2700000" algn="tl">
                  <a:srgbClr val="FFFFFF"/>
                </a:outerShdw>
              </a:effectLst>
            </a:endParaRPr>
          </a:p>
          <a:p>
            <a:pPr algn="ctr" eaLnBrk="1" hangingPunct="1">
              <a:lnSpc>
                <a:spcPct val="80000"/>
              </a:lnSpc>
              <a:buFontTx/>
              <a:buNone/>
              <a:defRPr/>
            </a:pPr>
            <a:r>
              <a:rPr lang="en-US" altLang="en-US" sz="2000" i="1" smtClean="0">
                <a:solidFill>
                  <a:srgbClr val="FF3300"/>
                </a:solidFill>
                <a:effectLst>
                  <a:outerShdw blurRad="38100" dist="38100" dir="2700000" algn="tl">
                    <a:srgbClr val="000000"/>
                  </a:outerShdw>
                </a:effectLst>
              </a:rPr>
              <a:t>j</a:t>
            </a:r>
            <a:r>
              <a:rPr lang="en-US" altLang="en-US" sz="2000" smtClean="0">
                <a:solidFill>
                  <a:srgbClr val="FF3300"/>
                </a:solidFill>
                <a:effectLst>
                  <a:outerShdw blurRad="38100" dist="38100" dir="2700000" algn="tl">
                    <a:srgbClr val="000000"/>
                  </a:outerShdw>
                </a:effectLst>
              </a:rPr>
              <a:t>A + </a:t>
            </a:r>
            <a:r>
              <a:rPr lang="en-US" altLang="en-US" sz="2000" i="1" smtClean="0">
                <a:solidFill>
                  <a:srgbClr val="FF3300"/>
                </a:solidFill>
                <a:effectLst>
                  <a:outerShdw blurRad="38100" dist="38100" dir="2700000" algn="tl">
                    <a:srgbClr val="000000"/>
                  </a:outerShdw>
                </a:effectLst>
              </a:rPr>
              <a:t>k</a:t>
            </a:r>
            <a:r>
              <a:rPr lang="en-US" altLang="en-US" sz="2000" smtClean="0">
                <a:solidFill>
                  <a:srgbClr val="FF3300"/>
                </a:solidFill>
                <a:effectLst>
                  <a:outerShdw blurRad="38100" dist="38100" dir="2700000" algn="tl">
                    <a:srgbClr val="000000"/>
                  </a:outerShdw>
                </a:effectLst>
              </a:rPr>
              <a:t>B              </a:t>
            </a:r>
            <a:r>
              <a:rPr lang="en-US" altLang="en-US" sz="2000" i="1" smtClean="0">
                <a:solidFill>
                  <a:srgbClr val="FF3300"/>
                </a:solidFill>
                <a:effectLst>
                  <a:outerShdw blurRad="38100" dist="38100" dir="2700000" algn="tl">
                    <a:srgbClr val="000000"/>
                  </a:outerShdw>
                </a:effectLst>
              </a:rPr>
              <a:t>l</a:t>
            </a:r>
            <a:r>
              <a:rPr lang="en-US" altLang="en-US" sz="2000" smtClean="0">
                <a:solidFill>
                  <a:srgbClr val="FF3300"/>
                </a:solidFill>
                <a:effectLst>
                  <a:outerShdw blurRad="38100" dist="38100" dir="2700000" algn="tl">
                    <a:srgbClr val="000000"/>
                  </a:outerShdw>
                </a:effectLst>
              </a:rPr>
              <a:t>C + </a:t>
            </a:r>
            <a:r>
              <a:rPr lang="en-US" altLang="en-US" sz="2000" i="1" smtClean="0">
                <a:solidFill>
                  <a:srgbClr val="FF3300"/>
                </a:solidFill>
                <a:effectLst>
                  <a:outerShdw blurRad="38100" dist="38100" dir="2700000" algn="tl">
                    <a:srgbClr val="000000"/>
                  </a:outerShdw>
                </a:effectLst>
              </a:rPr>
              <a:t>m</a:t>
            </a:r>
            <a:r>
              <a:rPr lang="en-US" altLang="en-US" sz="2000" smtClean="0">
                <a:solidFill>
                  <a:srgbClr val="FF3300"/>
                </a:solidFill>
                <a:effectLst>
                  <a:outerShdw blurRad="38100" dist="38100" dir="2700000" algn="tl">
                    <a:srgbClr val="000000"/>
                  </a:outerShdw>
                </a:effectLst>
              </a:rPr>
              <a:t>D</a:t>
            </a:r>
          </a:p>
          <a:p>
            <a:pPr eaLnBrk="1" hangingPunct="1">
              <a:lnSpc>
                <a:spcPct val="80000"/>
              </a:lnSpc>
              <a:buFontTx/>
              <a:buNone/>
              <a:defRPr/>
            </a:pPr>
            <a:endParaRPr lang="en-US" altLang="en-US" sz="2000" smtClean="0">
              <a:solidFill>
                <a:srgbClr val="FF3300"/>
              </a:solidFill>
              <a:effectLst>
                <a:outerShdw blurRad="38100" dist="38100" dir="2700000" algn="tl">
                  <a:srgbClr val="000000"/>
                </a:outerShdw>
              </a:effectLst>
            </a:endParaRPr>
          </a:p>
          <a:p>
            <a:pPr eaLnBrk="1" hangingPunct="1">
              <a:lnSpc>
                <a:spcPct val="80000"/>
              </a:lnSpc>
              <a:buFontTx/>
              <a:buNone/>
              <a:defRPr/>
            </a:pPr>
            <a:r>
              <a:rPr lang="en-US" altLang="en-US" sz="2000" smtClean="0"/>
              <a:t>The law of mass action is represented by the following equilibrium expression. (Prod /React)</a:t>
            </a:r>
          </a:p>
          <a:p>
            <a:pPr eaLnBrk="1" hangingPunct="1">
              <a:lnSpc>
                <a:spcPct val="80000"/>
              </a:lnSpc>
              <a:buFontTx/>
              <a:buNone/>
              <a:defRPr/>
            </a:pPr>
            <a:r>
              <a:rPr lang="en-US" altLang="en-US" sz="2000" smtClean="0"/>
              <a:t>			</a:t>
            </a:r>
            <a:r>
              <a:rPr lang="en-US" altLang="en-US" sz="2500" smtClean="0">
                <a:solidFill>
                  <a:schemeClr val="accent2"/>
                </a:solidFill>
                <a:effectLst>
                  <a:outerShdw blurRad="38100" dist="38100" dir="2700000" algn="tl">
                    <a:srgbClr val="000000"/>
                  </a:outerShdw>
                </a:effectLst>
              </a:rPr>
              <a:t>K</a:t>
            </a:r>
            <a:r>
              <a:rPr lang="en-US" altLang="en-US" sz="2500" smtClean="0">
                <a:solidFill>
                  <a:srgbClr val="FF3300"/>
                </a:solidFill>
                <a:effectLst>
                  <a:outerShdw blurRad="38100" dist="38100" dir="2700000" algn="tl">
                    <a:srgbClr val="000000"/>
                  </a:outerShdw>
                </a:effectLst>
              </a:rPr>
              <a:t> =    [C]</a:t>
            </a:r>
            <a:r>
              <a:rPr lang="en-US" altLang="en-US" sz="2500" b="1" i="1" baseline="30000" smtClean="0">
                <a:solidFill>
                  <a:srgbClr val="FF3300"/>
                </a:solidFill>
                <a:effectLst>
                  <a:outerShdw blurRad="38100" dist="38100" dir="2700000" algn="tl">
                    <a:srgbClr val="000000"/>
                  </a:outerShdw>
                </a:effectLst>
              </a:rPr>
              <a:t>l</a:t>
            </a:r>
            <a:r>
              <a:rPr lang="en-US" altLang="en-US" sz="2500" smtClean="0">
                <a:solidFill>
                  <a:srgbClr val="FF3300"/>
                </a:solidFill>
                <a:effectLst>
                  <a:outerShdw blurRad="38100" dist="38100" dir="2700000" algn="tl">
                    <a:srgbClr val="000000"/>
                  </a:outerShdw>
                </a:effectLst>
              </a:rPr>
              <a:t> [D]</a:t>
            </a:r>
            <a:r>
              <a:rPr lang="en-US" altLang="en-US" sz="2500" b="1" i="1" baseline="30000" smtClean="0">
                <a:solidFill>
                  <a:srgbClr val="FF3300"/>
                </a:solidFill>
                <a:effectLst>
                  <a:outerShdw blurRad="38100" dist="38100" dir="2700000" algn="tl">
                    <a:srgbClr val="000000"/>
                  </a:outerShdw>
                </a:effectLst>
              </a:rPr>
              <a:t>m</a:t>
            </a:r>
          </a:p>
          <a:p>
            <a:pPr eaLnBrk="1" hangingPunct="1">
              <a:lnSpc>
                <a:spcPct val="80000"/>
              </a:lnSpc>
              <a:buFontTx/>
              <a:buNone/>
              <a:defRPr/>
            </a:pPr>
            <a:endParaRPr lang="en-US" altLang="en-US" sz="2500" b="1" i="1" baseline="30000" smtClean="0">
              <a:solidFill>
                <a:srgbClr val="FF3300"/>
              </a:solidFill>
              <a:effectLst>
                <a:outerShdw blurRad="38100" dist="38100" dir="2700000" algn="tl">
                  <a:srgbClr val="000000"/>
                </a:outerShdw>
              </a:effectLst>
            </a:endParaRPr>
          </a:p>
          <a:p>
            <a:pPr eaLnBrk="1" hangingPunct="1">
              <a:lnSpc>
                <a:spcPct val="80000"/>
              </a:lnSpc>
              <a:buFontTx/>
              <a:buNone/>
              <a:defRPr/>
            </a:pPr>
            <a:r>
              <a:rPr lang="en-US" altLang="en-US" sz="2500" smtClean="0">
                <a:solidFill>
                  <a:srgbClr val="FF3300"/>
                </a:solidFill>
                <a:effectLst>
                  <a:outerShdw blurRad="38100" dist="38100" dir="2700000" algn="tl">
                    <a:srgbClr val="000000"/>
                  </a:outerShdw>
                </a:effectLst>
              </a:rPr>
              <a:t>                             [A]</a:t>
            </a:r>
            <a:r>
              <a:rPr lang="en-US" altLang="en-US" sz="2500" b="1" i="1" baseline="30000" smtClean="0">
                <a:solidFill>
                  <a:srgbClr val="FF3300"/>
                </a:solidFill>
                <a:effectLst>
                  <a:outerShdw blurRad="38100" dist="38100" dir="2700000" algn="tl">
                    <a:srgbClr val="000000"/>
                  </a:outerShdw>
                </a:effectLst>
              </a:rPr>
              <a:t>j</a:t>
            </a:r>
            <a:r>
              <a:rPr lang="en-US" altLang="en-US" sz="2500" i="1" smtClean="0">
                <a:solidFill>
                  <a:srgbClr val="FF3300"/>
                </a:solidFill>
                <a:effectLst>
                  <a:outerShdw blurRad="38100" dist="38100" dir="2700000" algn="tl">
                    <a:srgbClr val="000000"/>
                  </a:outerShdw>
                </a:effectLst>
              </a:rPr>
              <a:t>  </a:t>
            </a:r>
            <a:r>
              <a:rPr lang="en-US" altLang="en-US" sz="2500" smtClean="0">
                <a:solidFill>
                  <a:srgbClr val="FF3300"/>
                </a:solidFill>
                <a:effectLst>
                  <a:outerShdw blurRad="38100" dist="38100" dir="2700000" algn="tl">
                    <a:srgbClr val="000000"/>
                  </a:outerShdw>
                </a:effectLst>
              </a:rPr>
              <a:t>[B]</a:t>
            </a:r>
            <a:r>
              <a:rPr lang="en-US" altLang="en-US" sz="2500" b="1" i="1" baseline="30000" smtClean="0">
                <a:solidFill>
                  <a:srgbClr val="FF3300"/>
                </a:solidFill>
                <a:effectLst>
                  <a:outerShdw blurRad="38100" dist="38100" dir="2700000" algn="tl">
                    <a:srgbClr val="000000"/>
                  </a:outerShdw>
                </a:effectLst>
              </a:rPr>
              <a:t>k</a:t>
            </a:r>
          </a:p>
          <a:p>
            <a:pPr eaLnBrk="1" hangingPunct="1">
              <a:lnSpc>
                <a:spcPct val="80000"/>
              </a:lnSpc>
              <a:buFontTx/>
              <a:buNone/>
              <a:defRPr/>
            </a:pPr>
            <a:endParaRPr lang="en-US" altLang="en-US" sz="2500" b="1" i="1" smtClean="0">
              <a:solidFill>
                <a:schemeClr val="accent2"/>
              </a:solidFill>
              <a:effectLst>
                <a:outerShdw blurRad="38100" dist="38100" dir="2700000" algn="tl">
                  <a:srgbClr val="000000"/>
                </a:outerShdw>
              </a:effectLst>
            </a:endParaRPr>
          </a:p>
          <a:p>
            <a:pPr eaLnBrk="1" hangingPunct="1">
              <a:lnSpc>
                <a:spcPct val="80000"/>
              </a:lnSpc>
              <a:buFontTx/>
              <a:buNone/>
              <a:defRPr/>
            </a:pPr>
            <a:r>
              <a:rPr lang="en-US" altLang="en-US" sz="2500" b="1" i="1" smtClean="0">
                <a:solidFill>
                  <a:schemeClr val="accent2"/>
                </a:solidFill>
                <a:effectLst>
                  <a:outerShdw blurRad="38100" dist="38100" dir="2700000" algn="tl">
                    <a:srgbClr val="000000"/>
                  </a:outerShdw>
                </a:effectLst>
              </a:rPr>
              <a:t>K = equilibrium constant</a:t>
            </a:r>
          </a:p>
          <a:p>
            <a:pPr algn="ctr" eaLnBrk="1" hangingPunct="1">
              <a:lnSpc>
                <a:spcPct val="80000"/>
              </a:lnSpc>
              <a:buFontTx/>
              <a:buNone/>
              <a:defRPr/>
            </a:pPr>
            <a:r>
              <a:rPr lang="en-US" altLang="en-US" sz="2500" b="1" i="1" smtClean="0">
                <a:solidFill>
                  <a:schemeClr val="accent2"/>
                </a:solidFill>
                <a:effectLst>
                  <a:outerShdw blurRad="38100" dist="38100" dir="2700000" algn="tl">
                    <a:srgbClr val="000000"/>
                  </a:outerShdw>
                </a:effectLst>
              </a:rPr>
              <a:t>NOTE: Solids and Liquids are not written in equilibrium expressions! </a:t>
            </a:r>
          </a:p>
        </p:txBody>
      </p:sp>
      <p:sp>
        <p:nvSpPr>
          <p:cNvPr id="46085" name="AutoShape 4"/>
          <p:cNvSpPr>
            <a:spLocks noChangeArrowheads="1"/>
          </p:cNvSpPr>
          <p:nvPr/>
        </p:nvSpPr>
        <p:spPr bwMode="auto">
          <a:xfrm>
            <a:off x="3962400" y="2590800"/>
            <a:ext cx="990600" cy="228600"/>
          </a:xfrm>
          <a:prstGeom prst="leftRightArrow">
            <a:avLst>
              <a:gd name="adj1" fmla="val 50000"/>
              <a:gd name="adj2" fmla="val 86667"/>
            </a:avLst>
          </a:prstGeom>
          <a:solidFill>
            <a:schemeClr val="tx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46086" name="Line 7"/>
          <p:cNvSpPr>
            <a:spLocks noChangeShapeType="1"/>
          </p:cNvSpPr>
          <p:nvPr/>
        </p:nvSpPr>
        <p:spPr bwMode="auto">
          <a:xfrm>
            <a:off x="2971800" y="3886200"/>
            <a:ext cx="15240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IN" altLang="en-US" smtClean="0">
                <a:latin typeface="Calibri" panose="020F0502020204030204" pitchFamily="34" charset="0"/>
                <a:cs typeface="Calibri" panose="020F0502020204030204" pitchFamily="34" charset="0"/>
              </a:rPr>
              <a:t>Interactive Example 13.1 - Writing Equilibrium Expressions</a:t>
            </a:r>
            <a:endParaRPr lang="en-US" altLang="en-US" smtClean="0">
              <a:latin typeface="Calibri" panose="020F0502020204030204" pitchFamily="34" charset="0"/>
              <a:cs typeface="Calibri" panose="020F0502020204030204" pitchFamily="34" charset="0"/>
            </a:endParaRPr>
          </a:p>
        </p:txBody>
      </p:sp>
      <p:sp>
        <p:nvSpPr>
          <p:cNvPr id="48131" name="Content Placeholder 2"/>
          <p:cNvSpPr>
            <a:spLocks noGrp="1"/>
          </p:cNvSpPr>
          <p:nvPr>
            <p:ph idx="1"/>
          </p:nvPr>
        </p:nvSpPr>
        <p:spPr/>
        <p:txBody>
          <a:bodyPr/>
          <a:lstStyle/>
          <a:p>
            <a:r>
              <a:rPr lang="en-IN" altLang="en-US" smtClean="0">
                <a:latin typeface="Calibri" panose="020F0502020204030204" pitchFamily="34" charset="0"/>
                <a:cs typeface="Calibri" panose="020F0502020204030204" pitchFamily="34" charset="0"/>
              </a:rPr>
              <a:t>Write the equilibrium expression for the following reaction:</a:t>
            </a:r>
            <a:endParaRPr lang="en-GB" altLang="en-US" smtClean="0">
              <a:latin typeface="Calibri" panose="020F0502020204030204" pitchFamily="34" charset="0"/>
              <a:cs typeface="Calibri" panose="020F0502020204030204" pitchFamily="34" charset="0"/>
            </a:endParaRPr>
          </a:p>
          <a:p>
            <a:endParaRPr lang="en-US" altLang="en-US" smtClean="0">
              <a:latin typeface="Calibri" panose="020F0502020204030204" pitchFamily="34" charset="0"/>
              <a:cs typeface="Calibri" panose="020F0502020204030204" pitchFamily="34" charset="0"/>
            </a:endParaRPr>
          </a:p>
        </p:txBody>
      </p:sp>
      <p:graphicFrame>
        <p:nvGraphicFramePr>
          <p:cNvPr id="48132" name="Object 3"/>
          <p:cNvGraphicFramePr>
            <a:graphicFrameLocks noChangeAspect="1"/>
          </p:cNvGraphicFramePr>
          <p:nvPr/>
        </p:nvGraphicFramePr>
        <p:xfrm>
          <a:off x="1287463" y="3378200"/>
          <a:ext cx="6578600" cy="603250"/>
        </p:xfrm>
        <a:graphic>
          <a:graphicData uri="http://schemas.openxmlformats.org/presentationml/2006/ole">
            <mc:AlternateContent xmlns:mc="http://schemas.openxmlformats.org/markup-compatibility/2006">
              <mc:Choice xmlns:v="urn:schemas-microsoft-com:vml" Requires="v">
                <p:oleObj spid="_x0000_s48134" name="Equation" r:id="rId3" imgW="2908300" imgH="266700" progId="Equation.3">
                  <p:embed/>
                </p:oleObj>
              </mc:Choice>
              <mc:Fallback>
                <p:oleObj name="Equation" r:id="rId3" imgW="2908300" imgH="2667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7463" y="3378200"/>
                        <a:ext cx="657860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IN" altLang="en-US" smtClean="0">
                <a:latin typeface="Calibri" panose="020F0502020204030204" pitchFamily="34" charset="0"/>
                <a:cs typeface="Calibri" panose="020F0502020204030204" pitchFamily="34" charset="0"/>
              </a:rPr>
              <a:t>Interactive Example 13.1 - Solution</a:t>
            </a:r>
            <a:endParaRPr lang="en-US" altLang="en-US" smtClean="0">
              <a:latin typeface="Calibri" panose="020F0502020204030204" pitchFamily="34" charset="0"/>
              <a:cs typeface="Calibri" panose="020F0502020204030204" pitchFamily="34" charset="0"/>
            </a:endParaRPr>
          </a:p>
        </p:txBody>
      </p:sp>
      <p:sp>
        <p:nvSpPr>
          <p:cNvPr id="23555" name="Content Placeholder 2"/>
          <p:cNvSpPr>
            <a:spLocks noGrp="1"/>
          </p:cNvSpPr>
          <p:nvPr>
            <p:ph idx="1"/>
          </p:nvPr>
        </p:nvSpPr>
        <p:spPr/>
        <p:txBody>
          <a:bodyPr/>
          <a:lstStyle/>
          <a:p>
            <a:r>
              <a:rPr lang="en-IN" altLang="en-US" smtClean="0">
                <a:latin typeface="Calibri" panose="020F0502020204030204" pitchFamily="34" charset="0"/>
                <a:cs typeface="Calibri" panose="020F0502020204030204" pitchFamily="34" charset="0"/>
              </a:rPr>
              <a:t>Applying the law of mass action gives </a:t>
            </a:r>
          </a:p>
          <a:p>
            <a:endParaRPr lang="en-US" altLang="en-US" smtClean="0">
              <a:latin typeface="Calibri" panose="020F0502020204030204" pitchFamily="34" charset="0"/>
              <a:cs typeface="Calibri" panose="020F0502020204030204" pitchFamily="34" charset="0"/>
            </a:endParaRPr>
          </a:p>
        </p:txBody>
      </p:sp>
      <p:grpSp>
        <p:nvGrpSpPr>
          <p:cNvPr id="23556" name="Group 21"/>
          <p:cNvGrpSpPr>
            <a:grpSpLocks/>
          </p:cNvGrpSpPr>
          <p:nvPr/>
        </p:nvGrpSpPr>
        <p:grpSpPr bwMode="auto">
          <a:xfrm>
            <a:off x="2362200" y="2819400"/>
            <a:ext cx="2276475" cy="952500"/>
            <a:chOff x="2362200" y="2819400"/>
            <a:chExt cx="2276555" cy="952220"/>
          </a:xfrm>
        </p:grpSpPr>
        <p:sp>
          <p:nvSpPr>
            <p:cNvPr id="49167" name="TextBox 5"/>
            <p:cNvSpPr txBox="1">
              <a:spLocks noChangeArrowheads="1"/>
            </p:cNvSpPr>
            <p:nvPr/>
          </p:nvSpPr>
          <p:spPr bwMode="auto">
            <a:xfrm>
              <a:off x="2362200" y="2819400"/>
              <a:ext cx="1981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000">
                  <a:solidFill>
                    <a:schemeClr val="bg1"/>
                  </a:solidFill>
                  <a:latin typeface="Times New Roman" panose="02020603050405020304" pitchFamily="18" charset="0"/>
                  <a:cs typeface="Times New Roman" panose="02020603050405020304" pitchFamily="18" charset="0"/>
                </a:rPr>
                <a:t> Coefficient of NO</a:t>
              </a:r>
              <a:r>
                <a:rPr lang="en-GB" altLang="en-US" sz="2000" baseline="-25000">
                  <a:solidFill>
                    <a:schemeClr val="bg1"/>
                  </a:solidFill>
                  <a:latin typeface="Times New Roman" panose="02020603050405020304" pitchFamily="18" charset="0"/>
                  <a:cs typeface="Times New Roman" panose="02020603050405020304" pitchFamily="18" charset="0"/>
                </a:rPr>
                <a:t>2</a:t>
              </a:r>
            </a:p>
          </p:txBody>
        </p:sp>
        <p:cxnSp>
          <p:nvCxnSpPr>
            <p:cNvPr id="49168" name="Straight Arrow Connector 5"/>
            <p:cNvCxnSpPr>
              <a:cxnSpLocks noChangeShapeType="1"/>
            </p:cNvCxnSpPr>
            <p:nvPr/>
          </p:nvCxnSpPr>
          <p:spPr bwMode="auto">
            <a:xfrm>
              <a:off x="3810051" y="3371688"/>
              <a:ext cx="828704" cy="399932"/>
            </a:xfrm>
            <a:prstGeom prst="straightConnector1">
              <a:avLst/>
            </a:prstGeom>
            <a:noFill/>
            <a:ln w="9525" algn="ctr">
              <a:solidFill>
                <a:schemeClr val="bg1"/>
              </a:solidFill>
              <a:round/>
              <a:headEnd/>
              <a:tailEnd type="triangle" w="med" len="med"/>
            </a:ln>
          </p:spPr>
        </p:cxnSp>
      </p:grpSp>
      <p:grpSp>
        <p:nvGrpSpPr>
          <p:cNvPr id="23557" name="Group 20"/>
          <p:cNvGrpSpPr>
            <a:grpSpLocks/>
          </p:cNvGrpSpPr>
          <p:nvPr/>
        </p:nvGrpSpPr>
        <p:grpSpPr bwMode="auto">
          <a:xfrm>
            <a:off x="5970588" y="3222625"/>
            <a:ext cx="2405062" cy="708025"/>
            <a:chOff x="5871282" y="3236976"/>
            <a:chExt cx="2404038" cy="707886"/>
          </a:xfrm>
        </p:grpSpPr>
        <p:sp>
          <p:nvSpPr>
            <p:cNvPr id="49165" name="TextBox 6"/>
            <p:cNvSpPr txBox="1">
              <a:spLocks noChangeArrowheads="1"/>
            </p:cNvSpPr>
            <p:nvPr/>
          </p:nvSpPr>
          <p:spPr bwMode="auto">
            <a:xfrm>
              <a:off x="6370320" y="3236976"/>
              <a:ext cx="1905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000">
                  <a:solidFill>
                    <a:schemeClr val="bg1"/>
                  </a:solidFill>
                  <a:latin typeface="Times New Roman" panose="02020603050405020304" pitchFamily="18" charset="0"/>
                  <a:cs typeface="Times New Roman" panose="02020603050405020304" pitchFamily="18" charset="0"/>
                </a:rPr>
                <a:t> Coefficient of H</a:t>
              </a:r>
              <a:r>
                <a:rPr lang="en-GB" altLang="en-US" sz="2000" baseline="-25000">
                  <a:solidFill>
                    <a:schemeClr val="bg1"/>
                  </a:solidFill>
                  <a:latin typeface="Times New Roman" panose="02020603050405020304" pitchFamily="18" charset="0"/>
                  <a:cs typeface="Times New Roman" panose="02020603050405020304" pitchFamily="18" charset="0"/>
                </a:rPr>
                <a:t>2</a:t>
              </a:r>
              <a:r>
                <a:rPr lang="en-GB" altLang="en-US" sz="2000">
                  <a:solidFill>
                    <a:schemeClr val="bg1"/>
                  </a:solidFill>
                  <a:latin typeface="Times New Roman" panose="02020603050405020304" pitchFamily="18" charset="0"/>
                  <a:cs typeface="Times New Roman" panose="02020603050405020304" pitchFamily="18" charset="0"/>
                </a:rPr>
                <a:t>O</a:t>
              </a:r>
              <a:endParaRPr lang="en-GB" altLang="en-US" sz="2000" baseline="-25000">
                <a:solidFill>
                  <a:schemeClr val="bg1"/>
                </a:solidFill>
                <a:latin typeface="Times New Roman" panose="02020603050405020304" pitchFamily="18" charset="0"/>
                <a:cs typeface="Times New Roman" panose="02020603050405020304" pitchFamily="18" charset="0"/>
              </a:endParaRPr>
            </a:p>
          </p:txBody>
        </p:sp>
        <p:cxnSp>
          <p:nvCxnSpPr>
            <p:cNvPr id="49166" name="Straight Arrow Connector 8"/>
            <p:cNvCxnSpPr>
              <a:cxnSpLocks noChangeShapeType="1"/>
            </p:cNvCxnSpPr>
            <p:nvPr/>
          </p:nvCxnSpPr>
          <p:spPr bwMode="auto">
            <a:xfrm flipH="1">
              <a:off x="5871282" y="3502037"/>
              <a:ext cx="766436" cy="228555"/>
            </a:xfrm>
            <a:prstGeom prst="straightConnector1">
              <a:avLst/>
            </a:prstGeom>
            <a:noFill/>
            <a:ln w="9525" algn="ctr">
              <a:solidFill>
                <a:schemeClr val="bg1"/>
              </a:solidFill>
              <a:round/>
              <a:headEnd/>
              <a:tailEnd type="triangle" w="med" len="med"/>
            </a:ln>
          </p:spPr>
        </p:cxnSp>
      </p:grpSp>
      <p:grpSp>
        <p:nvGrpSpPr>
          <p:cNvPr id="23558" name="Group 22"/>
          <p:cNvGrpSpPr>
            <a:grpSpLocks/>
          </p:cNvGrpSpPr>
          <p:nvPr/>
        </p:nvGrpSpPr>
        <p:grpSpPr bwMode="auto">
          <a:xfrm>
            <a:off x="3905250" y="4572000"/>
            <a:ext cx="1905000" cy="1587500"/>
            <a:chOff x="3904488" y="4572321"/>
            <a:chExt cx="1905000" cy="1587033"/>
          </a:xfrm>
        </p:grpSpPr>
        <p:sp>
          <p:nvSpPr>
            <p:cNvPr id="49163" name="TextBox 7"/>
            <p:cNvSpPr txBox="1">
              <a:spLocks noChangeArrowheads="1"/>
            </p:cNvSpPr>
            <p:nvPr/>
          </p:nvSpPr>
          <p:spPr bwMode="auto">
            <a:xfrm>
              <a:off x="3904488" y="5451468"/>
              <a:ext cx="1905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000">
                  <a:solidFill>
                    <a:schemeClr val="bg1"/>
                  </a:solidFill>
                  <a:latin typeface="Times New Roman" panose="02020603050405020304" pitchFamily="18" charset="0"/>
                  <a:cs typeface="Times New Roman" panose="02020603050405020304" pitchFamily="18" charset="0"/>
                </a:rPr>
                <a:t> Coefficient of NH</a:t>
              </a:r>
              <a:r>
                <a:rPr lang="en-GB" altLang="en-US" sz="2000" baseline="-25000">
                  <a:solidFill>
                    <a:schemeClr val="bg1"/>
                  </a:solidFill>
                  <a:latin typeface="Times New Roman" panose="02020603050405020304" pitchFamily="18" charset="0"/>
                  <a:cs typeface="Times New Roman" panose="02020603050405020304" pitchFamily="18" charset="0"/>
                </a:rPr>
                <a:t>3</a:t>
              </a:r>
            </a:p>
          </p:txBody>
        </p:sp>
        <p:cxnSp>
          <p:nvCxnSpPr>
            <p:cNvPr id="49164" name="Straight Arrow Connector 11"/>
            <p:cNvCxnSpPr>
              <a:cxnSpLocks noChangeShapeType="1"/>
            </p:cNvCxnSpPr>
            <p:nvPr/>
          </p:nvCxnSpPr>
          <p:spPr bwMode="auto">
            <a:xfrm flipV="1">
              <a:off x="4825238" y="4572321"/>
              <a:ext cx="0" cy="849063"/>
            </a:xfrm>
            <a:prstGeom prst="straightConnector1">
              <a:avLst/>
            </a:prstGeom>
            <a:noFill/>
            <a:ln w="9525" algn="ctr">
              <a:solidFill>
                <a:schemeClr val="bg1"/>
              </a:solidFill>
              <a:round/>
              <a:headEnd/>
              <a:tailEnd type="triangle" w="med" len="med"/>
            </a:ln>
          </p:spPr>
        </p:cxnSp>
      </p:grpSp>
      <p:grpSp>
        <p:nvGrpSpPr>
          <p:cNvPr id="23559" name="Group 23"/>
          <p:cNvGrpSpPr>
            <a:grpSpLocks/>
          </p:cNvGrpSpPr>
          <p:nvPr/>
        </p:nvGrpSpPr>
        <p:grpSpPr bwMode="auto">
          <a:xfrm>
            <a:off x="5735638" y="4473575"/>
            <a:ext cx="2951162" cy="955675"/>
            <a:chOff x="5736336" y="4473913"/>
            <a:chExt cx="2950464" cy="955397"/>
          </a:xfrm>
        </p:grpSpPr>
        <p:sp>
          <p:nvSpPr>
            <p:cNvPr id="49161" name="TextBox 8"/>
            <p:cNvSpPr txBox="1">
              <a:spLocks noChangeArrowheads="1"/>
            </p:cNvSpPr>
            <p:nvPr/>
          </p:nvSpPr>
          <p:spPr bwMode="auto">
            <a:xfrm>
              <a:off x="5791200" y="5029200"/>
              <a:ext cx="2895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000">
                  <a:solidFill>
                    <a:schemeClr val="bg1"/>
                  </a:solidFill>
                  <a:latin typeface="Times New Roman" panose="02020603050405020304" pitchFamily="18" charset="0"/>
                  <a:cs typeface="Times New Roman" panose="02020603050405020304" pitchFamily="18" charset="0"/>
                </a:rPr>
                <a:t> Coefficient of O</a:t>
              </a:r>
              <a:r>
                <a:rPr lang="en-GB" altLang="en-US" sz="2000" baseline="-25000">
                  <a:solidFill>
                    <a:schemeClr val="bg1"/>
                  </a:solidFill>
                  <a:latin typeface="Times New Roman" panose="02020603050405020304" pitchFamily="18" charset="0"/>
                  <a:cs typeface="Times New Roman" panose="02020603050405020304" pitchFamily="18" charset="0"/>
                </a:rPr>
                <a:t>2</a:t>
              </a:r>
            </a:p>
          </p:txBody>
        </p:sp>
        <p:cxnSp>
          <p:nvCxnSpPr>
            <p:cNvPr id="49162" name="Straight Arrow Connector 14"/>
            <p:cNvCxnSpPr>
              <a:cxnSpLocks noChangeShapeType="1"/>
            </p:cNvCxnSpPr>
            <p:nvPr/>
          </p:nvCxnSpPr>
          <p:spPr bwMode="auto">
            <a:xfrm flipH="1" flipV="1">
              <a:off x="5736336" y="4473913"/>
              <a:ext cx="609456" cy="558637"/>
            </a:xfrm>
            <a:prstGeom prst="straightConnector1">
              <a:avLst/>
            </a:prstGeom>
            <a:noFill/>
            <a:ln w="9525" algn="ctr">
              <a:solidFill>
                <a:schemeClr val="bg1"/>
              </a:solidFill>
              <a:round/>
              <a:headEnd/>
              <a:tailEnd type="triangle" w="med" len="med"/>
            </a:ln>
          </p:spPr>
        </p:cxnSp>
      </p:grpSp>
      <p:graphicFrame>
        <p:nvGraphicFramePr>
          <p:cNvPr id="23560" name="Object 4"/>
          <p:cNvGraphicFramePr>
            <a:graphicFrameLocks noChangeAspect="1"/>
          </p:cNvGraphicFramePr>
          <p:nvPr/>
        </p:nvGraphicFramePr>
        <p:xfrm>
          <a:off x="3060700" y="3662363"/>
          <a:ext cx="2927350" cy="1301750"/>
        </p:xfrm>
        <a:graphic>
          <a:graphicData uri="http://schemas.openxmlformats.org/presentationml/2006/ole">
            <mc:AlternateContent xmlns:mc="http://schemas.openxmlformats.org/markup-compatibility/2006">
              <mc:Choice xmlns:v="urn:schemas-microsoft-com:vml" Requires="v">
                <p:oleObj spid="_x0000_s49170" name="Equation" r:id="rId3" imgW="1257300" imgH="558800" progId="Equation.3">
                  <p:embed/>
                </p:oleObj>
              </mc:Choice>
              <mc:Fallback>
                <p:oleObj name="Equation" r:id="rId3" imgW="1257300" imgH="558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0700" y="3662363"/>
                        <a:ext cx="2927350"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56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355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55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355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35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IN" altLang="en-US" smtClean="0">
                <a:latin typeface="Calibri" panose="020F0502020204030204" pitchFamily="34" charset="0"/>
                <a:cs typeface="Calibri" panose="020F0502020204030204" pitchFamily="34" charset="0"/>
              </a:rPr>
              <a:t>Interactive Example 13.2 - Calculating the Values of </a:t>
            </a:r>
            <a:r>
              <a:rPr lang="en-IN" altLang="en-US" i="1" smtClean="0">
                <a:latin typeface="Calibri" panose="020F0502020204030204" pitchFamily="34" charset="0"/>
                <a:cs typeface="Calibri" panose="020F0502020204030204" pitchFamily="34" charset="0"/>
              </a:rPr>
              <a:t>K</a:t>
            </a:r>
            <a:endParaRPr lang="en-US" altLang="en-US" i="1" smtClean="0">
              <a:latin typeface="Calibri" panose="020F0502020204030204" pitchFamily="34" charset="0"/>
              <a:cs typeface="Calibri" panose="020F0502020204030204" pitchFamily="34" charset="0"/>
            </a:endParaRPr>
          </a:p>
        </p:txBody>
      </p:sp>
      <p:sp>
        <p:nvSpPr>
          <p:cNvPr id="50179" name="Content Placeholder 2"/>
          <p:cNvSpPr>
            <a:spLocks noGrp="1"/>
          </p:cNvSpPr>
          <p:nvPr>
            <p:ph idx="1"/>
          </p:nvPr>
        </p:nvSpPr>
        <p:spPr/>
        <p:txBody>
          <a:bodyPr/>
          <a:lstStyle/>
          <a:p>
            <a:r>
              <a:rPr lang="en-IN" altLang="en-US" smtClean="0">
                <a:latin typeface="Calibri" panose="020F0502020204030204" pitchFamily="34" charset="0"/>
                <a:cs typeface="Calibri" panose="020F0502020204030204" pitchFamily="34" charset="0"/>
              </a:rPr>
              <a:t>The following equilibrium concentrations were observed for the Haber process for synthesis of ammonia at 127°C:</a:t>
            </a:r>
          </a:p>
          <a:p>
            <a:endParaRPr lang="en-US" altLang="en-US" smtClean="0">
              <a:latin typeface="Calibri" panose="020F0502020204030204" pitchFamily="34" charset="0"/>
              <a:cs typeface="Calibri" panose="020F0502020204030204" pitchFamily="34" charset="0"/>
            </a:endParaRPr>
          </a:p>
        </p:txBody>
      </p:sp>
      <p:graphicFrame>
        <p:nvGraphicFramePr>
          <p:cNvPr id="50180" name="Object 3"/>
          <p:cNvGraphicFramePr>
            <a:graphicFrameLocks noChangeAspect="1"/>
          </p:cNvGraphicFramePr>
          <p:nvPr/>
        </p:nvGraphicFramePr>
        <p:xfrm>
          <a:off x="2524125" y="3810000"/>
          <a:ext cx="4019550" cy="1797050"/>
        </p:xfrm>
        <a:graphic>
          <a:graphicData uri="http://schemas.openxmlformats.org/presentationml/2006/ole">
            <mc:AlternateContent xmlns:mc="http://schemas.openxmlformats.org/markup-compatibility/2006">
              <mc:Choice xmlns:v="urn:schemas-microsoft-com:vml" Requires="v">
                <p:oleObj spid="_x0000_s50182" name="Equation" r:id="rId3" imgW="1676400" imgH="749300" progId="Equation.3">
                  <p:embed/>
                </p:oleObj>
              </mc:Choice>
              <mc:Fallback>
                <p:oleObj name="Equation" r:id="rId3" imgW="1676400" imgH="7493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4125" y="3810000"/>
                        <a:ext cx="4019550"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IN" altLang="en-US" smtClean="0">
                <a:latin typeface="Calibri" panose="020F0502020204030204" pitchFamily="34" charset="0"/>
                <a:cs typeface="Calibri" panose="020F0502020204030204" pitchFamily="34" charset="0"/>
              </a:rPr>
              <a:t>Interactive Example 13.2 - Calculating the Values of </a:t>
            </a:r>
            <a:r>
              <a:rPr lang="en-IN" altLang="en-US" i="1" smtClean="0">
                <a:latin typeface="Calibri" panose="020F0502020204030204" pitchFamily="34" charset="0"/>
                <a:cs typeface="Calibri" panose="020F0502020204030204" pitchFamily="34" charset="0"/>
              </a:rPr>
              <a:t>K </a:t>
            </a:r>
            <a:r>
              <a:rPr lang="en-IN" altLang="en-US" sz="2000" smtClean="0">
                <a:latin typeface="Calibri" panose="020F0502020204030204" pitchFamily="34" charset="0"/>
                <a:cs typeface="Calibri" panose="020F0502020204030204" pitchFamily="34" charset="0"/>
              </a:rPr>
              <a:t>(Continued)</a:t>
            </a:r>
            <a:endParaRPr lang="en-US" altLang="en-US" sz="2000" smtClean="0">
              <a:latin typeface="Calibri" panose="020F0502020204030204" pitchFamily="34" charset="0"/>
              <a:cs typeface="Calibri" panose="020F0502020204030204" pitchFamily="34" charset="0"/>
            </a:endParaRPr>
          </a:p>
        </p:txBody>
      </p:sp>
      <p:sp>
        <p:nvSpPr>
          <p:cNvPr id="51203" name="Content Placeholder 2"/>
          <p:cNvSpPr>
            <a:spLocks noGrp="1"/>
          </p:cNvSpPr>
          <p:nvPr>
            <p:ph idx="1"/>
          </p:nvPr>
        </p:nvSpPr>
        <p:spPr/>
        <p:txBody>
          <a:bodyPr/>
          <a:lstStyle/>
          <a:p>
            <a:pPr marL="971550" lvl="1" indent="-514350">
              <a:buFontTx/>
              <a:buAutoNum type="alphaLcParenR"/>
            </a:pPr>
            <a:r>
              <a:rPr lang="en-IN" altLang="en-US" smtClean="0">
                <a:latin typeface="Calibri" panose="020F0502020204030204" pitchFamily="34" charset="0"/>
                <a:cs typeface="Calibri" panose="020F0502020204030204" pitchFamily="34" charset="0"/>
              </a:rPr>
              <a:t>Calculate the value of </a:t>
            </a:r>
            <a:r>
              <a:rPr lang="en-IN" altLang="en-US" i="1" smtClean="0">
                <a:latin typeface="Calibri" panose="020F0502020204030204" pitchFamily="34" charset="0"/>
                <a:cs typeface="Calibri" panose="020F0502020204030204" pitchFamily="34" charset="0"/>
              </a:rPr>
              <a:t>K</a:t>
            </a:r>
            <a:r>
              <a:rPr lang="en-IN" altLang="en-US" smtClean="0">
                <a:latin typeface="Calibri" panose="020F0502020204030204" pitchFamily="34" charset="0"/>
                <a:cs typeface="Calibri" panose="020F0502020204030204" pitchFamily="34" charset="0"/>
              </a:rPr>
              <a:t> at 127°C for this reaction</a:t>
            </a:r>
          </a:p>
          <a:p>
            <a:pPr marL="971550" lvl="1" indent="-514350">
              <a:buFontTx/>
              <a:buAutoNum type="alphaLcParenR"/>
            </a:pPr>
            <a:r>
              <a:rPr lang="en-IN" altLang="en-US" smtClean="0">
                <a:latin typeface="Calibri" panose="020F0502020204030204" pitchFamily="34" charset="0"/>
                <a:cs typeface="Calibri" panose="020F0502020204030204" pitchFamily="34" charset="0"/>
              </a:rPr>
              <a:t>Calculate the value of the equilibrium constant at 127°C for the following reaction:</a:t>
            </a:r>
          </a:p>
          <a:p>
            <a:pPr marL="971550" lvl="1" indent="-514350">
              <a:buFontTx/>
              <a:buAutoNum type="alphaLcParenR"/>
            </a:pPr>
            <a:endParaRPr lang="en-IN" altLang="en-US" sz="4000" smtClean="0">
              <a:latin typeface="Calibri" panose="020F0502020204030204" pitchFamily="34" charset="0"/>
              <a:cs typeface="Calibri" panose="020F0502020204030204" pitchFamily="34" charset="0"/>
            </a:endParaRPr>
          </a:p>
          <a:p>
            <a:pPr marL="971550" lvl="1" indent="-514350">
              <a:buFontTx/>
              <a:buAutoNum type="alphaLcParenR"/>
            </a:pPr>
            <a:r>
              <a:rPr lang="en-IN" altLang="en-US" smtClean="0">
                <a:latin typeface="Calibri" panose="020F0502020204030204" pitchFamily="34" charset="0"/>
                <a:cs typeface="Calibri" panose="020F0502020204030204" pitchFamily="34" charset="0"/>
              </a:rPr>
              <a:t>Calculate the value of the equilibrium constant at 127° C given by the following equation:</a:t>
            </a:r>
            <a:endParaRPr lang="en-US" altLang="en-US" smtClean="0">
              <a:latin typeface="Calibri" panose="020F0502020204030204" pitchFamily="34" charset="0"/>
              <a:cs typeface="Calibri" panose="020F0502020204030204" pitchFamily="34" charset="0"/>
            </a:endParaRPr>
          </a:p>
        </p:txBody>
      </p:sp>
      <p:graphicFrame>
        <p:nvGraphicFramePr>
          <p:cNvPr id="51204" name="Object 3"/>
          <p:cNvGraphicFramePr>
            <a:graphicFrameLocks noChangeAspect="1"/>
          </p:cNvGraphicFramePr>
          <p:nvPr/>
        </p:nvGraphicFramePr>
        <p:xfrm>
          <a:off x="2514600" y="3276600"/>
          <a:ext cx="4135438" cy="508000"/>
        </p:xfrm>
        <a:graphic>
          <a:graphicData uri="http://schemas.openxmlformats.org/presentationml/2006/ole">
            <mc:AlternateContent xmlns:mc="http://schemas.openxmlformats.org/markup-compatibility/2006">
              <mc:Choice xmlns:v="urn:schemas-microsoft-com:vml" Requires="v">
                <p:oleObj spid="_x0000_s51208" name="Equation" r:id="rId3" imgW="2070100" imgH="254000" progId="Equation.3">
                  <p:embed/>
                </p:oleObj>
              </mc:Choice>
              <mc:Fallback>
                <p:oleObj name="Equation" r:id="rId3" imgW="2070100" imgH="2540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3276600"/>
                        <a:ext cx="413543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1205" name="Object 4"/>
          <p:cNvGraphicFramePr>
            <a:graphicFrameLocks noChangeAspect="1"/>
          </p:cNvGraphicFramePr>
          <p:nvPr/>
        </p:nvGraphicFramePr>
        <p:xfrm>
          <a:off x="2447925" y="5384800"/>
          <a:ext cx="4432300" cy="793750"/>
        </p:xfrm>
        <a:graphic>
          <a:graphicData uri="http://schemas.openxmlformats.org/presentationml/2006/ole">
            <mc:AlternateContent xmlns:mc="http://schemas.openxmlformats.org/markup-compatibility/2006">
              <mc:Choice xmlns:v="urn:schemas-microsoft-com:vml" Requires="v">
                <p:oleObj spid="_x0000_s51209" name="Equation" r:id="rId5" imgW="2197100" imgH="393700" progId="Equation.3">
                  <p:embed/>
                </p:oleObj>
              </mc:Choice>
              <mc:Fallback>
                <p:oleObj name="Equation" r:id="rId5" imgW="2197100" imgH="3937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7925" y="5384800"/>
                        <a:ext cx="44323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IN" altLang="en-US" smtClean="0"/>
              <a:t>Interactive Example 13.2 - Solution (a)</a:t>
            </a:r>
            <a:endParaRPr lang="en-US" altLang="en-US" smtClean="0"/>
          </a:p>
        </p:txBody>
      </p:sp>
      <p:sp>
        <p:nvSpPr>
          <p:cNvPr id="3" name="Content Placeholder 2"/>
          <p:cNvSpPr>
            <a:spLocks noGrp="1"/>
          </p:cNvSpPr>
          <p:nvPr>
            <p:ph idx="1"/>
          </p:nvPr>
        </p:nvSpPr>
        <p:spPr/>
        <p:txBody>
          <a:bodyPr/>
          <a:lstStyle/>
          <a:p>
            <a:r>
              <a:rPr lang="en-IN" altLang="en-US" smtClean="0"/>
              <a:t>The balanced equation for the Haber process is</a:t>
            </a:r>
          </a:p>
          <a:p>
            <a:endParaRPr lang="en-IN" altLang="en-US" smtClean="0"/>
          </a:p>
          <a:p>
            <a:endParaRPr lang="en-IN" altLang="en-US" sz="1200" smtClean="0"/>
          </a:p>
          <a:p>
            <a:pPr lvl="1"/>
            <a:r>
              <a:rPr lang="en-IN" altLang="en-US" smtClean="0"/>
              <a:t>Thus, </a:t>
            </a:r>
          </a:p>
          <a:p>
            <a:endParaRPr lang="en-IN" altLang="en-US" smtClean="0"/>
          </a:p>
          <a:p>
            <a:endParaRPr lang="en-IN" altLang="en-US" smtClean="0"/>
          </a:p>
          <a:p>
            <a:pPr lvl="1"/>
            <a:endParaRPr lang="en-IN" altLang="en-US" sz="1200" smtClean="0"/>
          </a:p>
          <a:p>
            <a:pPr lvl="1"/>
            <a:r>
              <a:rPr lang="en-IN" altLang="en-US" smtClean="0"/>
              <a:t>Note that</a:t>
            </a:r>
            <a:r>
              <a:rPr lang="en-IN" altLang="en-US" i="1" smtClean="0"/>
              <a:t> K </a:t>
            </a:r>
            <a:r>
              <a:rPr lang="en-IN" altLang="en-US" smtClean="0"/>
              <a:t>is written without units</a:t>
            </a:r>
            <a:endParaRPr lang="en-US" altLang="en-US" smtClean="0"/>
          </a:p>
        </p:txBody>
      </p:sp>
      <p:graphicFrame>
        <p:nvGraphicFramePr>
          <p:cNvPr id="52228" name="Object 3"/>
          <p:cNvGraphicFramePr>
            <a:graphicFrameLocks noChangeAspect="1"/>
          </p:cNvGraphicFramePr>
          <p:nvPr/>
        </p:nvGraphicFramePr>
        <p:xfrm>
          <a:off x="2171700" y="2311400"/>
          <a:ext cx="914400" cy="207963"/>
        </p:xfrm>
        <a:graphic>
          <a:graphicData uri="http://schemas.openxmlformats.org/presentationml/2006/ole">
            <mc:AlternateContent xmlns:mc="http://schemas.openxmlformats.org/markup-compatibility/2006">
              <mc:Choice xmlns:v="urn:schemas-microsoft-com:vml" Requires="v">
                <p:oleObj spid="_x0000_s52236" name="Equation" r:id="rId3" imgW="438912" imgH="682752" progId="Equation.DSMT4">
                  <p:embed/>
                </p:oleObj>
              </mc:Choice>
              <mc:Fallback>
                <p:oleObj name="Equation" r:id="rId3" imgW="438912" imgH="682752"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1700" y="2311400"/>
                        <a:ext cx="914400"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629" name="Object 4"/>
          <p:cNvGraphicFramePr>
            <a:graphicFrameLocks noChangeAspect="1"/>
          </p:cNvGraphicFramePr>
          <p:nvPr/>
        </p:nvGraphicFramePr>
        <p:xfrm>
          <a:off x="2247900" y="2916238"/>
          <a:ext cx="4824413" cy="577850"/>
        </p:xfrm>
        <a:graphic>
          <a:graphicData uri="http://schemas.openxmlformats.org/presentationml/2006/ole">
            <mc:AlternateContent xmlns:mc="http://schemas.openxmlformats.org/markup-compatibility/2006">
              <mc:Choice xmlns:v="urn:schemas-microsoft-com:vml" Requires="v">
                <p:oleObj spid="_x0000_s52237" name="Equation" r:id="rId5" imgW="2120900" imgH="254000" progId="Equation.DSMT4">
                  <p:embed/>
                </p:oleObj>
              </mc:Choice>
              <mc:Fallback>
                <p:oleObj name="Equation" r:id="rId5" imgW="2120900" imgH="2540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47900" y="2916238"/>
                        <a:ext cx="4824413"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230" name="Object 5"/>
          <p:cNvGraphicFramePr>
            <a:graphicFrameLocks noChangeAspect="1"/>
          </p:cNvGraphicFramePr>
          <p:nvPr/>
        </p:nvGraphicFramePr>
        <p:xfrm>
          <a:off x="2171700" y="2311400"/>
          <a:ext cx="914400" cy="207963"/>
        </p:xfrm>
        <a:graphic>
          <a:graphicData uri="http://schemas.openxmlformats.org/presentationml/2006/ole">
            <mc:AlternateContent xmlns:mc="http://schemas.openxmlformats.org/markup-compatibility/2006">
              <mc:Choice xmlns:v="urn:schemas-microsoft-com:vml" Requires="v">
                <p:oleObj spid="_x0000_s52238" name="Equation" r:id="rId7" imgW="438912" imgH="682752" progId="Equation.DSMT4">
                  <p:embed/>
                </p:oleObj>
              </mc:Choice>
              <mc:Fallback>
                <p:oleObj name="Equation" r:id="rId7" imgW="438912" imgH="682752"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1700" y="2311400"/>
                        <a:ext cx="914400"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631" name="Object 4"/>
          <p:cNvGraphicFramePr>
            <a:graphicFrameLocks noChangeAspect="1"/>
          </p:cNvGraphicFramePr>
          <p:nvPr/>
        </p:nvGraphicFramePr>
        <p:xfrm>
          <a:off x="1003300" y="4144963"/>
          <a:ext cx="7354888" cy="1082675"/>
        </p:xfrm>
        <a:graphic>
          <a:graphicData uri="http://schemas.openxmlformats.org/presentationml/2006/ole">
            <mc:AlternateContent xmlns:mc="http://schemas.openxmlformats.org/markup-compatibility/2006">
              <mc:Choice xmlns:v="urn:schemas-microsoft-com:vml" Requires="v">
                <p:oleObj spid="_x0000_s52239" name="Equation" r:id="rId8" imgW="83680300" imgH="12293600" progId="Equation.3">
                  <p:embed/>
                </p:oleObj>
              </mc:Choice>
              <mc:Fallback>
                <p:oleObj name="Equation" r:id="rId8" imgW="83680300" imgH="122936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03300" y="4144963"/>
                        <a:ext cx="73548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63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IN" altLang="en-US" smtClean="0">
                <a:latin typeface="Calibri" panose="020F0502020204030204" pitchFamily="34" charset="0"/>
                <a:cs typeface="Calibri" panose="020F0502020204030204" pitchFamily="34" charset="0"/>
              </a:rPr>
              <a:t>Interactive Example 13.2 - Solution (b)</a:t>
            </a:r>
            <a:endParaRPr lang="en-US" altLang="en-US" smtClean="0">
              <a:latin typeface="Calibri" panose="020F0502020204030204" pitchFamily="34" charset="0"/>
              <a:cs typeface="Calibri" panose="020F0502020204030204" pitchFamily="34" charset="0"/>
            </a:endParaRPr>
          </a:p>
        </p:txBody>
      </p:sp>
      <p:sp>
        <p:nvSpPr>
          <p:cNvPr id="27651" name="Content Placeholder 2"/>
          <p:cNvSpPr>
            <a:spLocks noGrp="1"/>
          </p:cNvSpPr>
          <p:nvPr>
            <p:ph idx="1"/>
          </p:nvPr>
        </p:nvSpPr>
        <p:spPr/>
        <p:txBody>
          <a:bodyPr/>
          <a:lstStyle/>
          <a:p>
            <a:r>
              <a:rPr lang="en-IN" altLang="en-US" smtClean="0">
                <a:latin typeface="Calibri" panose="020F0502020204030204" pitchFamily="34" charset="0"/>
                <a:cs typeface="Calibri" panose="020F0502020204030204" pitchFamily="34" charset="0"/>
              </a:rPr>
              <a:t>To determine the equilibrium expression for the dissociation of ammonia, the reaction is written in the reverse order</a:t>
            </a:r>
          </a:p>
          <a:p>
            <a:pPr lvl="1"/>
            <a:r>
              <a:rPr lang="en-IN" altLang="en-US" smtClean="0">
                <a:latin typeface="Calibri" panose="020F0502020204030204" pitchFamily="34" charset="0"/>
                <a:cs typeface="Calibri" panose="020F0502020204030204" pitchFamily="34" charset="0"/>
              </a:rPr>
              <a:t>This leads to the following expression:</a:t>
            </a:r>
            <a:endParaRPr lang="en-US" altLang="en-US" smtClean="0">
              <a:latin typeface="Calibri" panose="020F0502020204030204" pitchFamily="34" charset="0"/>
              <a:cs typeface="Calibri" panose="020F0502020204030204" pitchFamily="34" charset="0"/>
            </a:endParaRPr>
          </a:p>
        </p:txBody>
      </p:sp>
      <p:graphicFrame>
        <p:nvGraphicFramePr>
          <p:cNvPr id="27652" name="Object 4"/>
          <p:cNvGraphicFramePr>
            <a:graphicFrameLocks noChangeAspect="1"/>
          </p:cNvGraphicFramePr>
          <p:nvPr/>
        </p:nvGraphicFramePr>
        <p:xfrm>
          <a:off x="1617663" y="4392613"/>
          <a:ext cx="5946775" cy="1060450"/>
        </p:xfrm>
        <a:graphic>
          <a:graphicData uri="http://schemas.openxmlformats.org/presentationml/2006/ole">
            <mc:AlternateContent xmlns:mc="http://schemas.openxmlformats.org/markup-compatibility/2006">
              <mc:Choice xmlns:v="urn:schemas-microsoft-com:vml" Requires="v">
                <p:oleObj spid="_x0000_s53254" name="Equation" r:id="rId3" imgW="69049900" imgH="12293600" progId="Equation.3">
                  <p:embed/>
                </p:oleObj>
              </mc:Choice>
              <mc:Fallback>
                <p:oleObj name="Equation" r:id="rId3" imgW="69049900" imgH="12293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7663" y="4392613"/>
                        <a:ext cx="5946775"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6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IN" altLang="en-US" smtClean="0"/>
              <a:t>Interactive Example 13.2 - Solution (c)</a:t>
            </a:r>
            <a:endParaRPr lang="en-US" altLang="en-US" smtClean="0"/>
          </a:p>
        </p:txBody>
      </p:sp>
      <p:sp>
        <p:nvSpPr>
          <p:cNvPr id="28675" name="Content Placeholder 2"/>
          <p:cNvSpPr>
            <a:spLocks noGrp="1"/>
          </p:cNvSpPr>
          <p:nvPr>
            <p:ph idx="1"/>
          </p:nvPr>
        </p:nvSpPr>
        <p:spPr/>
        <p:txBody>
          <a:bodyPr/>
          <a:lstStyle/>
          <a:p>
            <a:r>
              <a:rPr lang="en-IN" altLang="en-US" smtClean="0"/>
              <a:t>Determine the equilibrium constant using the law of mass action</a:t>
            </a:r>
          </a:p>
          <a:p>
            <a:endParaRPr lang="en-IN" altLang="en-US" sz="2400" smtClean="0"/>
          </a:p>
          <a:p>
            <a:endParaRPr lang="en-IN" altLang="en-US" sz="2400" smtClean="0"/>
          </a:p>
          <a:p>
            <a:endParaRPr lang="en-IN" altLang="en-US" sz="2400" smtClean="0"/>
          </a:p>
          <a:p>
            <a:pPr lvl="1"/>
            <a:r>
              <a:rPr lang="en-IN" altLang="en-US" smtClean="0"/>
              <a:t>Compare the above expression to the one obtained in solution (a)</a:t>
            </a:r>
            <a:endParaRPr lang="en-US" altLang="en-US" smtClean="0"/>
          </a:p>
        </p:txBody>
      </p:sp>
      <p:graphicFrame>
        <p:nvGraphicFramePr>
          <p:cNvPr id="28676" name="Object 4"/>
          <p:cNvGraphicFramePr>
            <a:graphicFrameLocks noChangeAspect="1"/>
          </p:cNvGraphicFramePr>
          <p:nvPr/>
        </p:nvGraphicFramePr>
        <p:xfrm>
          <a:off x="2971800" y="2819400"/>
          <a:ext cx="2909888" cy="1246188"/>
        </p:xfrm>
        <a:graphic>
          <a:graphicData uri="http://schemas.openxmlformats.org/presentationml/2006/ole">
            <mc:AlternateContent xmlns:mc="http://schemas.openxmlformats.org/markup-compatibility/2006">
              <mc:Choice xmlns:v="urn:schemas-microsoft-com:vml" Requires="v">
                <p:oleObj spid="_x0000_s54278" name="Equation" r:id="rId3" imgW="28676600" imgH="12293600" progId="Equation.3">
                  <p:embed/>
                </p:oleObj>
              </mc:Choice>
              <mc:Fallback>
                <p:oleObj name="Equation" r:id="rId3" imgW="28676600" imgH="12293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2819400"/>
                        <a:ext cx="2909888"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79424FBC-7944-4383-B8F0-025A21ED7FFD}" type="slidenum">
              <a:rPr lang="en-US" altLang="en-US" sz="1400"/>
              <a:pPr>
                <a:spcBef>
                  <a:spcPct val="0"/>
                </a:spcBef>
                <a:buFontTx/>
                <a:buNone/>
              </a:pPr>
              <a:t>3</a:t>
            </a:fld>
            <a:endParaRPr lang="en-US" altLang="en-US" sz="1400"/>
          </a:p>
        </p:txBody>
      </p:sp>
      <p:sp>
        <p:nvSpPr>
          <p:cNvPr id="8195" name="Rectangle 2"/>
          <p:cNvSpPr>
            <a:spLocks noGrp="1" noChangeArrowheads="1"/>
          </p:cNvSpPr>
          <p:nvPr>
            <p:ph type="title"/>
          </p:nvPr>
        </p:nvSpPr>
        <p:spPr/>
        <p:txBody>
          <a:bodyPr/>
          <a:lstStyle/>
          <a:p>
            <a:pPr eaLnBrk="1" hangingPunct="1"/>
            <a:r>
              <a:rPr lang="en-US" altLang="en-US" smtClean="0"/>
              <a:t>Question:</a:t>
            </a:r>
          </a:p>
        </p:txBody>
      </p:sp>
      <p:sp>
        <p:nvSpPr>
          <p:cNvPr id="8196" name="Rectangle 3"/>
          <p:cNvSpPr>
            <a:spLocks noGrp="1" noChangeArrowheads="1"/>
          </p:cNvSpPr>
          <p:nvPr>
            <p:ph type="body" idx="1"/>
          </p:nvPr>
        </p:nvSpPr>
        <p:spPr/>
        <p:txBody>
          <a:bodyPr/>
          <a:lstStyle/>
          <a:p>
            <a:pPr eaLnBrk="1" hangingPunct="1">
              <a:buFontTx/>
              <a:buNone/>
            </a:pPr>
            <a:endParaRPr lang="en-US" altLang="en-US" smtClean="0"/>
          </a:p>
          <a:p>
            <a:pPr algn="ctr" eaLnBrk="1" hangingPunct="1">
              <a:buFontTx/>
              <a:buNone/>
            </a:pPr>
            <a:r>
              <a:rPr lang="en-US" altLang="en-US" sz="4800" b="1" smtClean="0"/>
              <a:t>How could I take the book out of a state of equilibrium?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IN" altLang="en-US" smtClean="0"/>
              <a:t>Interactive Example 13.2 - Solution (c) </a:t>
            </a:r>
            <a:r>
              <a:rPr lang="en-IN" altLang="en-US" sz="2000" smtClean="0"/>
              <a:t>(Continued)</a:t>
            </a:r>
            <a:endParaRPr lang="en-US" altLang="en-US" sz="2000" smtClean="0"/>
          </a:p>
        </p:txBody>
      </p:sp>
      <p:sp>
        <p:nvSpPr>
          <p:cNvPr id="29699" name="Content Placeholder 2"/>
          <p:cNvSpPr>
            <a:spLocks noGrp="1"/>
          </p:cNvSpPr>
          <p:nvPr>
            <p:ph idx="1"/>
          </p:nvPr>
        </p:nvSpPr>
        <p:spPr/>
        <p:txBody>
          <a:bodyPr/>
          <a:lstStyle/>
          <a:p>
            <a:pPr marL="457200" lvl="1" indent="0">
              <a:buFontTx/>
              <a:buNone/>
              <a:defRPr/>
            </a:pPr>
            <a:endParaRPr lang="en-IN" altLang="en-US" sz="4800" dirty="0">
              <a:ea typeface="ＭＳ Ｐゴシック" charset="0"/>
            </a:endParaRPr>
          </a:p>
          <a:p>
            <a:pPr lvl="1">
              <a:defRPr/>
            </a:pPr>
            <a:endParaRPr lang="en-IN" altLang="en-US" dirty="0" smtClean="0">
              <a:ea typeface="ＭＳ Ｐゴシック" charset="0"/>
            </a:endParaRPr>
          </a:p>
          <a:p>
            <a:pPr lvl="1">
              <a:defRPr/>
            </a:pPr>
            <a:endParaRPr lang="en-IN" altLang="en-US" dirty="0" smtClean="0">
              <a:ea typeface="ＭＳ Ｐゴシック" charset="0"/>
            </a:endParaRPr>
          </a:p>
          <a:p>
            <a:pPr lvl="1">
              <a:defRPr/>
            </a:pPr>
            <a:endParaRPr lang="en-IN" altLang="en-US" dirty="0">
              <a:ea typeface="ＭＳ Ｐゴシック" charset="0"/>
            </a:endParaRPr>
          </a:p>
          <a:p>
            <a:pPr lvl="1">
              <a:defRPr/>
            </a:pPr>
            <a:r>
              <a:rPr lang="en-IN" altLang="en-US" dirty="0" smtClean="0">
                <a:ea typeface="ＭＳ Ｐゴシック" charset="0"/>
              </a:rPr>
              <a:t>Thus, </a:t>
            </a:r>
          </a:p>
          <a:p>
            <a:pPr>
              <a:defRPr/>
            </a:pPr>
            <a:endParaRPr lang="en-IN" altLang="en-US" dirty="0" smtClean="0">
              <a:ea typeface="ＭＳ Ｐゴシック" charset="0"/>
            </a:endParaRPr>
          </a:p>
          <a:p>
            <a:pPr>
              <a:defRPr/>
            </a:pPr>
            <a:endParaRPr lang="en-IN" altLang="en-US" dirty="0" smtClean="0">
              <a:ea typeface="ＭＳ Ｐゴシック" charset="0"/>
            </a:endParaRPr>
          </a:p>
          <a:p>
            <a:pPr>
              <a:defRPr/>
            </a:pPr>
            <a:endParaRPr lang="en-IN" altLang="en-US" dirty="0" smtClean="0">
              <a:ea typeface="ＭＳ Ｐゴシック" charset="0"/>
            </a:endParaRPr>
          </a:p>
        </p:txBody>
      </p:sp>
      <p:graphicFrame>
        <p:nvGraphicFramePr>
          <p:cNvPr id="29701" name="Object 5"/>
          <p:cNvGraphicFramePr>
            <a:graphicFrameLocks noChangeAspect="1"/>
          </p:cNvGraphicFramePr>
          <p:nvPr/>
        </p:nvGraphicFramePr>
        <p:xfrm>
          <a:off x="1846263" y="5091113"/>
          <a:ext cx="5451475" cy="623887"/>
        </p:xfrm>
        <a:graphic>
          <a:graphicData uri="http://schemas.openxmlformats.org/presentationml/2006/ole">
            <mc:AlternateContent xmlns:mc="http://schemas.openxmlformats.org/markup-compatibility/2006">
              <mc:Choice xmlns:v="urn:schemas-microsoft-com:vml" Requires="v">
                <p:oleObj spid="_x0000_s55306" name="Equation" r:id="rId3" imgW="56172100" imgH="6438900" progId="Equation.DSMT4">
                  <p:embed/>
                </p:oleObj>
              </mc:Choice>
              <mc:Fallback>
                <p:oleObj name="Equation" r:id="rId3" imgW="56172100" imgH="64389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6263" y="5091113"/>
                        <a:ext cx="5451475"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nvGraphicFramePr>
        <p:xfrm>
          <a:off x="3879850" y="3849688"/>
          <a:ext cx="1390650" cy="561975"/>
        </p:xfrm>
        <a:graphic>
          <a:graphicData uri="http://schemas.openxmlformats.org/presentationml/2006/ole">
            <mc:AlternateContent xmlns:mc="http://schemas.openxmlformats.org/markup-compatibility/2006">
              <mc:Choice xmlns:v="urn:schemas-microsoft-com:vml" Requires="v">
                <p:oleObj spid="_x0000_s55307" name="Equation" r:id="rId5" imgW="13754100" imgH="5562600" progId="Equation.DSMT4">
                  <p:embed/>
                </p:oleObj>
              </mc:Choice>
              <mc:Fallback>
                <p:oleObj name="Equation" r:id="rId5" imgW="13754100" imgH="55626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9850" y="3849688"/>
                        <a:ext cx="13906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4"/>
          <p:cNvGraphicFramePr>
            <a:graphicFrameLocks noChangeAspect="1"/>
          </p:cNvGraphicFramePr>
          <p:nvPr/>
        </p:nvGraphicFramePr>
        <p:xfrm>
          <a:off x="2390775" y="2397125"/>
          <a:ext cx="4362450" cy="1368425"/>
        </p:xfrm>
        <a:graphic>
          <a:graphicData uri="http://schemas.openxmlformats.org/presentationml/2006/ole">
            <mc:AlternateContent xmlns:mc="http://schemas.openxmlformats.org/markup-compatibility/2006">
              <mc:Choice xmlns:v="urn:schemas-microsoft-com:vml" Requires="v">
                <p:oleObj spid="_x0000_s55308" name="Equation" r:id="rId7" imgW="45643800" imgH="14338300" progId="Equation.3">
                  <p:embed/>
                </p:oleObj>
              </mc:Choice>
              <mc:Fallback>
                <p:oleObj name="Equation" r:id="rId7" imgW="45643800" imgH="143383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90775" y="2397125"/>
                        <a:ext cx="436245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IN" altLang="en-US" smtClean="0">
                <a:latin typeface="Calibri" panose="020F0502020204030204" pitchFamily="34" charset="0"/>
                <a:cs typeface="Calibri" panose="020F0502020204030204" pitchFamily="34" charset="0"/>
              </a:rPr>
              <a:t>Equilibrium Expression - Conclusions </a:t>
            </a:r>
            <a:endParaRPr lang="en-US" altLang="en-US" smtClean="0">
              <a:latin typeface="Calibri" panose="020F0502020204030204" pitchFamily="34" charset="0"/>
              <a:cs typeface="Calibri" panose="020F0502020204030204" pitchFamily="34" charset="0"/>
            </a:endParaRPr>
          </a:p>
        </p:txBody>
      </p:sp>
      <p:sp>
        <p:nvSpPr>
          <p:cNvPr id="30723" name="Content Placeholder 2"/>
          <p:cNvSpPr>
            <a:spLocks noGrp="1"/>
          </p:cNvSpPr>
          <p:nvPr>
            <p:ph idx="1"/>
          </p:nvPr>
        </p:nvSpPr>
        <p:spPr/>
        <p:txBody>
          <a:bodyPr/>
          <a:lstStyle/>
          <a:p>
            <a:pPr>
              <a:defRPr/>
            </a:pPr>
            <a:r>
              <a:rPr lang="en-IN" altLang="en-US" dirty="0" smtClean="0">
                <a:latin typeface="Calibri" panose="020F0502020204030204" pitchFamily="34" charset="0"/>
                <a:ea typeface="ＭＳ Ｐゴシック" panose="020B0600070205080204" pitchFamily="34" charset="-128"/>
                <a:cs typeface="Calibri" panose="020F0502020204030204" pitchFamily="34" charset="0"/>
              </a:rPr>
              <a:t>Consider the following reaction:</a:t>
            </a:r>
          </a:p>
          <a:p>
            <a:pPr marL="0" indent="0">
              <a:buFontTx/>
              <a:buNone/>
              <a:defRPr/>
            </a:pPr>
            <a:endParaRPr lang="en-IN" altLang="en-US" sz="2800" dirty="0" smtClean="0">
              <a:latin typeface="Calibri" panose="020F0502020204030204" pitchFamily="34" charset="0"/>
              <a:ea typeface="ＭＳ Ｐゴシック" panose="020B0600070205080204" pitchFamily="34" charset="-128"/>
              <a:cs typeface="Calibri" panose="020F0502020204030204" pitchFamily="34" charset="0"/>
            </a:endParaRPr>
          </a:p>
          <a:p>
            <a:pPr lvl="1">
              <a:defRPr/>
            </a:pPr>
            <a:r>
              <a:rPr lang="en-IN" altLang="en-US" dirty="0" smtClean="0">
                <a:latin typeface="Calibri" panose="020F0502020204030204" pitchFamily="34" charset="0"/>
                <a:ea typeface="ＭＳ Ｐゴシック" panose="020B0600070205080204" pitchFamily="34" charset="-128"/>
                <a:cs typeface="Calibri" panose="020F0502020204030204" pitchFamily="34" charset="0"/>
              </a:rPr>
              <a:t>The equilibrium expression is</a:t>
            </a:r>
          </a:p>
          <a:p>
            <a:pPr lvl="1">
              <a:defRPr/>
            </a:pPr>
            <a:endParaRPr lang="en-IN" altLang="en-US" dirty="0">
              <a:latin typeface="Calibri" panose="020F0502020204030204" pitchFamily="34" charset="0"/>
              <a:ea typeface="ＭＳ Ｐゴシック" panose="020B0600070205080204" pitchFamily="34" charset="-128"/>
              <a:cs typeface="Calibri" panose="020F0502020204030204" pitchFamily="34" charset="0"/>
            </a:endParaRPr>
          </a:p>
          <a:p>
            <a:pPr lvl="1">
              <a:defRPr/>
            </a:pPr>
            <a:endParaRPr lang="en-IN" altLang="en-US" dirty="0" smtClean="0">
              <a:latin typeface="Calibri" panose="020F0502020204030204" pitchFamily="34" charset="0"/>
              <a:ea typeface="ＭＳ Ｐゴシック" panose="020B0600070205080204" pitchFamily="34" charset="-128"/>
              <a:cs typeface="Calibri" panose="020F0502020204030204" pitchFamily="34" charset="0"/>
            </a:endParaRPr>
          </a:p>
          <a:p>
            <a:pPr lvl="1">
              <a:defRPr/>
            </a:pPr>
            <a:r>
              <a:rPr lang="en-IN" altLang="en-US" dirty="0">
                <a:latin typeface="Calibri" panose="020F0502020204030204" pitchFamily="34" charset="0"/>
                <a:ea typeface="ＭＳ Ｐゴシック" panose="020B0600070205080204" pitchFamily="34" charset="-128"/>
                <a:cs typeface="Calibri" panose="020F0502020204030204" pitchFamily="34" charset="0"/>
              </a:rPr>
              <a:t>Reversing the original reaction results </a:t>
            </a:r>
            <a:r>
              <a:rPr lang="en-IN" altLang="en-US" dirty="0" smtClean="0">
                <a:latin typeface="Calibri" panose="020F0502020204030204" pitchFamily="34" charset="0"/>
                <a:ea typeface="ＭＳ Ｐゴシック" panose="020B0600070205080204" pitchFamily="34" charset="-128"/>
                <a:cs typeface="Calibri" panose="020F0502020204030204" pitchFamily="34" charset="0"/>
              </a:rPr>
              <a:t>in</a:t>
            </a:r>
            <a:r>
              <a:rPr lang="en-US" altLang="en-US" dirty="0">
                <a:latin typeface="Calibri" panose="020F0502020204030204" pitchFamily="34" charset="0"/>
                <a:ea typeface="ＭＳ Ｐゴシック" panose="020B0600070205080204" pitchFamily="34" charset="-128"/>
                <a:cs typeface="Calibri" panose="020F0502020204030204" pitchFamily="34" charset="0"/>
              </a:rPr>
              <a:t> </a:t>
            </a:r>
            <a:r>
              <a:rPr lang="en-US" altLang="en-US" dirty="0" smtClean="0">
                <a:latin typeface="Calibri" panose="020F0502020204030204" pitchFamily="34" charset="0"/>
                <a:ea typeface="ＭＳ Ｐゴシック" panose="020B0600070205080204" pitchFamily="34" charset="-128"/>
                <a:cs typeface="Calibri" panose="020F0502020204030204" pitchFamily="34" charset="0"/>
              </a:rPr>
              <a:t>a new expression</a:t>
            </a:r>
            <a:endParaRPr lang="en-IN" altLang="en-US" dirty="0">
              <a:latin typeface="Calibri" panose="020F0502020204030204" pitchFamily="34" charset="0"/>
              <a:ea typeface="ＭＳ Ｐゴシック" panose="020B0600070205080204" pitchFamily="34" charset="-128"/>
              <a:cs typeface="Calibri" panose="020F0502020204030204" pitchFamily="34" charset="0"/>
            </a:endParaRPr>
          </a:p>
        </p:txBody>
      </p:sp>
      <p:graphicFrame>
        <p:nvGraphicFramePr>
          <p:cNvPr id="56324" name="Object 30"/>
          <p:cNvGraphicFramePr>
            <a:graphicFrameLocks noChangeAspect="1"/>
          </p:cNvGraphicFramePr>
          <p:nvPr/>
        </p:nvGraphicFramePr>
        <p:xfrm>
          <a:off x="2667000" y="2209800"/>
          <a:ext cx="3173413" cy="523875"/>
        </p:xfrm>
        <a:graphic>
          <a:graphicData uri="http://schemas.openxmlformats.org/presentationml/2006/ole">
            <mc:AlternateContent xmlns:mc="http://schemas.openxmlformats.org/markup-compatibility/2006">
              <mc:Choice xmlns:v="urn:schemas-microsoft-com:vml" Requires="v">
                <p:oleObj spid="_x0000_s56330" name="Equation" r:id="rId3" imgW="1459866" imgH="241195" progId="Equation.DSMT4">
                  <p:embed/>
                </p:oleObj>
              </mc:Choice>
              <mc:Fallback>
                <p:oleObj name="Equation" r:id="rId3" imgW="1459866" imgH="241195" progId="Equation.DSMT4">
                  <p:embed/>
                  <p:pic>
                    <p:nvPicPr>
                      <p:cNvPr id="0" name="Object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209800"/>
                        <a:ext cx="31734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6325" name="Object 31"/>
          <p:cNvGraphicFramePr>
            <a:graphicFrameLocks noChangeAspect="1"/>
          </p:cNvGraphicFramePr>
          <p:nvPr/>
        </p:nvGraphicFramePr>
        <p:xfrm>
          <a:off x="3200400" y="3200400"/>
          <a:ext cx="1905000" cy="1081088"/>
        </p:xfrm>
        <a:graphic>
          <a:graphicData uri="http://schemas.openxmlformats.org/presentationml/2006/ole">
            <mc:AlternateContent xmlns:mc="http://schemas.openxmlformats.org/markup-compatibility/2006">
              <mc:Choice xmlns:v="urn:schemas-microsoft-com:vml" Requires="v">
                <p:oleObj spid="_x0000_s56331" name="Equation" r:id="rId5" imgW="939392" imgH="533169" progId="Equation.DSMT4">
                  <p:embed/>
                </p:oleObj>
              </mc:Choice>
              <mc:Fallback>
                <p:oleObj name="Equation" r:id="rId5" imgW="939392" imgH="533169" progId="Equation.DSMT4">
                  <p:embed/>
                  <p:pic>
                    <p:nvPicPr>
                      <p:cNvPr id="0" name="Object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3200400"/>
                        <a:ext cx="19050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6326" name="Object 31"/>
          <p:cNvGraphicFramePr>
            <a:graphicFrameLocks noChangeAspect="1"/>
          </p:cNvGraphicFramePr>
          <p:nvPr/>
        </p:nvGraphicFramePr>
        <p:xfrm>
          <a:off x="3382963" y="5397500"/>
          <a:ext cx="2544762" cy="1017588"/>
        </p:xfrm>
        <a:graphic>
          <a:graphicData uri="http://schemas.openxmlformats.org/presentationml/2006/ole">
            <mc:AlternateContent xmlns:mc="http://schemas.openxmlformats.org/markup-compatibility/2006">
              <mc:Choice xmlns:v="urn:schemas-microsoft-com:vml" Requires="v">
                <p:oleObj spid="_x0000_s56332" name="Equation" r:id="rId7" imgW="1333500" imgH="533400" progId="Equation.3">
                  <p:embed/>
                </p:oleObj>
              </mc:Choice>
              <mc:Fallback>
                <p:oleObj name="Equation" r:id="rId7" imgW="1333500" imgH="533400" progId="Equation.3">
                  <p:embed/>
                  <p:pic>
                    <p:nvPicPr>
                      <p:cNvPr id="0" name="Object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82963" y="5397500"/>
                        <a:ext cx="2544762"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IN" altLang="en-US" smtClean="0">
                <a:latin typeface="Calibri" panose="020F0502020204030204" pitchFamily="34" charset="0"/>
                <a:cs typeface="Calibri" panose="020F0502020204030204" pitchFamily="34" charset="0"/>
              </a:rPr>
              <a:t>Equilibrium Expression - Conclusions </a:t>
            </a:r>
            <a:r>
              <a:rPr lang="en-IN" altLang="en-US" sz="2000" smtClean="0">
                <a:latin typeface="Calibri" panose="020F0502020204030204" pitchFamily="34" charset="0"/>
                <a:cs typeface="Calibri" panose="020F0502020204030204" pitchFamily="34" charset="0"/>
              </a:rPr>
              <a:t>(Continued)</a:t>
            </a:r>
            <a:endParaRPr lang="en-US" altLang="en-US" sz="2000" smtClean="0">
              <a:latin typeface="Calibri" panose="020F0502020204030204" pitchFamily="34" charset="0"/>
              <a:cs typeface="Calibri" panose="020F0502020204030204" pitchFamily="34" charset="0"/>
            </a:endParaRPr>
          </a:p>
        </p:txBody>
      </p:sp>
      <p:sp>
        <p:nvSpPr>
          <p:cNvPr id="31747" name="Content Placeholder 2"/>
          <p:cNvSpPr>
            <a:spLocks noGrp="1"/>
          </p:cNvSpPr>
          <p:nvPr>
            <p:ph idx="1"/>
          </p:nvPr>
        </p:nvSpPr>
        <p:spPr/>
        <p:txBody>
          <a:bodyPr/>
          <a:lstStyle/>
          <a:p>
            <a:pPr lvl="1">
              <a:defRPr/>
            </a:pPr>
            <a:r>
              <a:rPr lang="en-IN" altLang="en-US" dirty="0" smtClean="0">
                <a:latin typeface="Calibri" panose="020F0502020204030204" pitchFamily="34" charset="0"/>
                <a:ea typeface="ＭＳ Ｐゴシック" panose="020B0600070205080204" pitchFamily="34" charset="-128"/>
                <a:cs typeface="Calibri" panose="020F0502020204030204" pitchFamily="34" charset="0"/>
              </a:rPr>
              <a:t>Multiplying the original reaction by the factor </a:t>
            </a:r>
            <a:r>
              <a:rPr lang="en-IN" altLang="en-US" i="1" dirty="0" smtClean="0">
                <a:latin typeface="Calibri" panose="020F0502020204030204" pitchFamily="34" charset="0"/>
                <a:ea typeface="ＭＳ Ｐゴシック" panose="020B0600070205080204" pitchFamily="34" charset="-128"/>
                <a:cs typeface="Calibri" panose="020F0502020204030204" pitchFamily="34" charset="0"/>
              </a:rPr>
              <a:t>n </a:t>
            </a:r>
            <a:r>
              <a:rPr lang="en-IN" altLang="en-US" dirty="0" smtClean="0">
                <a:latin typeface="Calibri" panose="020F0502020204030204" pitchFamily="34" charset="0"/>
                <a:ea typeface="ＭＳ Ｐゴシック" panose="020B0600070205080204" pitchFamily="34" charset="-128"/>
                <a:cs typeface="Calibri" panose="020F0502020204030204" pitchFamily="34" charset="0"/>
              </a:rPr>
              <a:t>gives</a:t>
            </a:r>
          </a:p>
          <a:p>
            <a:pPr marL="0" indent="0">
              <a:buFontTx/>
              <a:buNone/>
              <a:defRPr/>
            </a:pPr>
            <a:endParaRPr lang="en-IN" altLang="en-US" dirty="0" smtClean="0">
              <a:latin typeface="Calibri" panose="020F0502020204030204" pitchFamily="34" charset="0"/>
              <a:ea typeface="ＭＳ Ｐゴシック" panose="020B0600070205080204" pitchFamily="34" charset="-128"/>
              <a:cs typeface="Calibri" panose="020F0502020204030204" pitchFamily="34" charset="0"/>
            </a:endParaRPr>
          </a:p>
          <a:p>
            <a:pPr marL="0" indent="0">
              <a:buFontTx/>
              <a:buNone/>
              <a:defRPr/>
            </a:pPr>
            <a:endParaRPr lang="en-IN" altLang="en-US" dirty="0" smtClean="0">
              <a:latin typeface="Calibri" panose="020F0502020204030204" pitchFamily="34" charset="0"/>
              <a:ea typeface="ＭＳ Ｐゴシック" panose="020B0600070205080204" pitchFamily="34" charset="-128"/>
              <a:cs typeface="Calibri" panose="020F0502020204030204" pitchFamily="34" charset="0"/>
            </a:endParaRPr>
          </a:p>
          <a:p>
            <a:pPr lvl="1">
              <a:defRPr/>
            </a:pPr>
            <a:r>
              <a:rPr lang="en-IN" altLang="en-US" dirty="0" smtClean="0">
                <a:latin typeface="Calibri" panose="020F0502020204030204" pitchFamily="34" charset="0"/>
                <a:ea typeface="ＭＳ Ｐゴシック" panose="020B0600070205080204" pitchFamily="34" charset="-128"/>
                <a:cs typeface="Calibri" panose="020F0502020204030204" pitchFamily="34" charset="0"/>
              </a:rPr>
              <a:t>The </a:t>
            </a:r>
            <a:r>
              <a:rPr lang="en-IN" altLang="en-US" dirty="0">
                <a:latin typeface="Calibri" panose="020F0502020204030204" pitchFamily="34" charset="0"/>
                <a:ea typeface="ＭＳ Ｐゴシック" panose="020B0600070205080204" pitchFamily="34" charset="-128"/>
                <a:cs typeface="Calibri" panose="020F0502020204030204" pitchFamily="34" charset="0"/>
              </a:rPr>
              <a:t>equilibrium expression becomes</a:t>
            </a:r>
            <a:endParaRPr lang="en-US" altLang="en-US" dirty="0">
              <a:latin typeface="Calibri" panose="020F0502020204030204" pitchFamily="34" charset="0"/>
              <a:ea typeface="ＭＳ Ｐゴシック" panose="020B0600070205080204" pitchFamily="34" charset="-128"/>
              <a:cs typeface="Calibri" panose="020F0502020204030204" pitchFamily="34" charset="0"/>
            </a:endParaRPr>
          </a:p>
          <a:p>
            <a:pPr>
              <a:defRPr/>
            </a:pPr>
            <a:endParaRPr lang="en-IN" altLang="en-US" dirty="0" smtClean="0">
              <a:latin typeface="Calibri" panose="020F0502020204030204" pitchFamily="34" charset="0"/>
              <a:ea typeface="ＭＳ Ｐゴシック" panose="020B0600070205080204" pitchFamily="34" charset="-128"/>
              <a:cs typeface="Calibri" panose="020F0502020204030204" pitchFamily="34" charset="0"/>
            </a:endParaRPr>
          </a:p>
          <a:p>
            <a:pPr>
              <a:defRPr/>
            </a:pPr>
            <a:endParaRPr lang="en-IN" altLang="en-US" dirty="0">
              <a:latin typeface="Calibri" panose="020F0502020204030204" pitchFamily="34" charset="0"/>
              <a:ea typeface="ＭＳ Ｐゴシック" panose="020B0600070205080204" pitchFamily="34" charset="-128"/>
              <a:cs typeface="Calibri" panose="020F0502020204030204" pitchFamily="34" charset="0"/>
            </a:endParaRPr>
          </a:p>
          <a:p>
            <a:pPr>
              <a:defRPr/>
            </a:pPr>
            <a:endParaRPr lang="en-IN" altLang="en-US" dirty="0" smtClean="0">
              <a:latin typeface="Calibri" panose="020F0502020204030204" pitchFamily="34" charset="0"/>
              <a:ea typeface="ＭＳ Ｐゴシック" panose="020B0600070205080204" pitchFamily="34" charset="-128"/>
              <a:cs typeface="Calibri" panose="020F0502020204030204" pitchFamily="34" charset="0"/>
            </a:endParaRPr>
          </a:p>
        </p:txBody>
      </p:sp>
      <p:graphicFrame>
        <p:nvGraphicFramePr>
          <p:cNvPr id="57348" name="Object 5"/>
          <p:cNvGraphicFramePr>
            <a:graphicFrameLocks noChangeAspect="1"/>
          </p:cNvGraphicFramePr>
          <p:nvPr/>
        </p:nvGraphicFramePr>
        <p:xfrm>
          <a:off x="2540000" y="3003550"/>
          <a:ext cx="4259263" cy="590550"/>
        </p:xfrm>
        <a:graphic>
          <a:graphicData uri="http://schemas.openxmlformats.org/presentationml/2006/ole">
            <mc:AlternateContent xmlns:mc="http://schemas.openxmlformats.org/markup-compatibility/2006">
              <mc:Choice xmlns:v="urn:schemas-microsoft-com:vml" Requires="v">
                <p:oleObj spid="_x0000_s57352" name="Equation" r:id="rId3" imgW="1739900" imgH="241300" progId="Equation.DSMT4">
                  <p:embed/>
                </p:oleObj>
              </mc:Choice>
              <mc:Fallback>
                <p:oleObj name="Equation" r:id="rId3" imgW="1739900" imgH="2413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00" y="3003550"/>
                        <a:ext cx="4259263"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7349" name="Object 31"/>
          <p:cNvGraphicFramePr>
            <a:graphicFrameLocks noChangeAspect="1"/>
          </p:cNvGraphicFramePr>
          <p:nvPr/>
        </p:nvGraphicFramePr>
        <p:xfrm>
          <a:off x="3060700" y="4478338"/>
          <a:ext cx="3209925" cy="1193800"/>
        </p:xfrm>
        <a:graphic>
          <a:graphicData uri="http://schemas.openxmlformats.org/presentationml/2006/ole">
            <mc:AlternateContent xmlns:mc="http://schemas.openxmlformats.org/markup-compatibility/2006">
              <mc:Choice xmlns:v="urn:schemas-microsoft-com:vml" Requires="v">
                <p:oleObj spid="_x0000_s57353" name="Equation" r:id="rId5" imgW="33058100" imgH="12293600" progId="Equation.3">
                  <p:embed/>
                </p:oleObj>
              </mc:Choice>
              <mc:Fallback>
                <p:oleObj name="Equation" r:id="rId5" imgW="33058100" imgH="12293600" progId="Equation.3">
                  <p:embed/>
                  <p:pic>
                    <p:nvPicPr>
                      <p:cNvPr id="0" name="Object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60700" y="4478338"/>
                        <a:ext cx="3209925"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IN" altLang="en-US" smtClean="0">
                <a:latin typeface="Calibri" panose="020F0502020204030204" pitchFamily="34" charset="0"/>
                <a:cs typeface="Calibri" panose="020F0502020204030204" pitchFamily="34" charset="0"/>
              </a:rPr>
              <a:t>Equilibrium Position versus Equilibrium Constant </a:t>
            </a:r>
            <a:endParaRPr lang="en-US" altLang="en-US" baseline="-25000" smtClean="0">
              <a:latin typeface="Calibri" panose="020F0502020204030204" pitchFamily="34" charset="0"/>
              <a:cs typeface="Calibri" panose="020F0502020204030204" pitchFamily="34" charset="0"/>
            </a:endParaRPr>
          </a:p>
        </p:txBody>
      </p:sp>
      <p:graphicFrame>
        <p:nvGraphicFramePr>
          <p:cNvPr id="3" name="Content Placeholder 2" descr="The slide contains two rectangular boxes. &#10;&#10;Starting from the left, the header of the first box reads equilibrium position and three points are listed under the header. &#10;The first point reads refers to each set of equilibrium concentrations, the second point reads there can be infinite number of positions for a reaction, and the third point reads depends on initial concentrations. &#10;&#10;The header of the second box reads equilibrium constant and three points are listed under the header. &#10;The first point reads one constant for a particular system at a particular temperature, the second point reads remains unchanged, and the third point reads depends on the ratio of concentrations. &#10;&#10;" title="Equilibrium Constant versus Equilibrium Position "/>
          <p:cNvGraphicFramePr>
            <a:graphicFrameLocks noGrp="1"/>
          </p:cNvGraphicFramePr>
          <p:nvPr>
            <p:ph idx="1"/>
          </p:nvPr>
        </p:nvGraphicFramePr>
        <p:xfrm>
          <a:off x="382899" y="2205318"/>
          <a:ext cx="8422278" cy="39476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69D064E5-28DA-4660-BE32-D861CCDECE1E}" type="slidenum">
              <a:rPr lang="en-US" altLang="en-US" sz="1400"/>
              <a:pPr>
                <a:spcBef>
                  <a:spcPct val="0"/>
                </a:spcBef>
                <a:buFontTx/>
                <a:buNone/>
              </a:pPr>
              <a:t>34</a:t>
            </a:fld>
            <a:endParaRPr lang="en-US" altLang="en-US" sz="1400"/>
          </a:p>
        </p:txBody>
      </p:sp>
      <p:sp>
        <p:nvSpPr>
          <p:cNvPr id="60419" name="Rectangle 2"/>
          <p:cNvSpPr>
            <a:spLocks noGrp="1" noChangeArrowheads="1"/>
          </p:cNvSpPr>
          <p:nvPr>
            <p:ph type="title"/>
          </p:nvPr>
        </p:nvSpPr>
        <p:spPr/>
        <p:txBody>
          <a:bodyPr/>
          <a:lstStyle/>
          <a:p>
            <a:pPr eaLnBrk="1" hangingPunct="1"/>
            <a:r>
              <a:rPr lang="en-US" altLang="en-US" smtClean="0"/>
              <a:t>FYI</a:t>
            </a:r>
          </a:p>
        </p:txBody>
      </p:sp>
      <p:sp>
        <p:nvSpPr>
          <p:cNvPr id="60420" name="Rectangle 3"/>
          <p:cNvSpPr>
            <a:spLocks noGrp="1" noChangeArrowheads="1"/>
          </p:cNvSpPr>
          <p:nvPr>
            <p:ph type="body" idx="1"/>
          </p:nvPr>
        </p:nvSpPr>
        <p:spPr/>
        <p:txBody>
          <a:bodyPr/>
          <a:lstStyle/>
          <a:p>
            <a:pPr eaLnBrk="1" hangingPunct="1"/>
            <a:r>
              <a:rPr lang="en-US" altLang="en-US" smtClean="0"/>
              <a:t>You saw K when we discussed Gibbs Free Energy G</a:t>
            </a:r>
          </a:p>
          <a:p>
            <a:pPr eaLnBrk="1" hangingPunct="1"/>
            <a:endParaRPr lang="en-US" altLang="en-US" smtClean="0"/>
          </a:p>
          <a:p>
            <a:pPr eaLnBrk="1" hangingPunct="1"/>
            <a:r>
              <a:rPr lang="en-US" altLang="en-US" smtClean="0">
                <a:cs typeface="Arial" panose="020B0604020202020204" pitchFamily="34" charset="0"/>
              </a:rPr>
              <a:t>∆G = -2.303 RT log </a:t>
            </a:r>
            <a:r>
              <a:rPr lang="en-US" altLang="en-US" smtClean="0">
                <a:solidFill>
                  <a:srgbClr val="FF0066"/>
                </a:solidFill>
                <a:cs typeface="Arial" panose="020B0604020202020204" pitchFamily="34" charset="0"/>
              </a:rPr>
              <a:t>K</a:t>
            </a:r>
          </a:p>
          <a:p>
            <a:pPr eaLnBrk="1" hangingPunct="1">
              <a:buFontTx/>
              <a:buNone/>
            </a:pPr>
            <a:endParaRPr lang="en-US" altLang="en-US" smtClean="0">
              <a:solidFill>
                <a:srgbClr val="FF0066"/>
              </a:solidFill>
              <a:cs typeface="Arial" panose="020B0604020202020204" pitchFamily="34" charset="0"/>
            </a:endParaRPr>
          </a:p>
          <a:p>
            <a:pPr eaLnBrk="1" hangingPunct="1">
              <a:buFontTx/>
              <a:buNone/>
            </a:pPr>
            <a:r>
              <a:rPr lang="en-US" altLang="en-US" smtClean="0">
                <a:solidFill>
                  <a:srgbClr val="FF0066"/>
                </a:solidFill>
                <a:cs typeface="Arial" panose="020B0604020202020204" pitchFamily="34" charset="0"/>
              </a:rPr>
              <a:t>     </a:t>
            </a:r>
            <a:r>
              <a:rPr lang="en-US" altLang="en-US" smtClean="0">
                <a:cs typeface="Arial" panose="020B0604020202020204" pitchFamily="34" charset="0"/>
              </a:rPr>
              <a:t>+ ∆G  RXN is NOT spontaneous</a:t>
            </a:r>
          </a:p>
          <a:p>
            <a:pPr eaLnBrk="1" hangingPunct="1">
              <a:buFontTx/>
              <a:buNone/>
            </a:pPr>
            <a:r>
              <a:rPr lang="en-US" altLang="en-US" smtClean="0">
                <a:solidFill>
                  <a:srgbClr val="FF0066"/>
                </a:solidFill>
                <a:cs typeface="Arial" panose="020B0604020202020204" pitchFamily="34" charset="0"/>
              </a:rPr>
              <a:t>     </a:t>
            </a:r>
            <a:r>
              <a:rPr lang="en-US" altLang="en-US" smtClean="0">
                <a:cs typeface="Arial" panose="020B0604020202020204" pitchFamily="34" charset="0"/>
              </a:rPr>
              <a:t>- ∆G  RXN is IS spontaneous</a:t>
            </a:r>
          </a:p>
          <a:p>
            <a:pPr eaLnBrk="1" hangingPunct="1">
              <a:buFontTx/>
              <a:buNone/>
            </a:pPr>
            <a:endParaRPr lang="en-US" altLang="en-US"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E4EABC8-4EC7-4F18-855C-48D7381B587D}" type="slidenum">
              <a:rPr lang="en-US" altLang="en-US" sz="1400"/>
              <a:pPr>
                <a:spcBef>
                  <a:spcPct val="0"/>
                </a:spcBef>
                <a:buFontTx/>
                <a:buNone/>
              </a:pPr>
              <a:t>35</a:t>
            </a:fld>
            <a:endParaRPr lang="en-US" altLang="en-US" sz="1400"/>
          </a:p>
        </p:txBody>
      </p:sp>
      <p:sp>
        <p:nvSpPr>
          <p:cNvPr id="61443" name="Rectangle 2"/>
          <p:cNvSpPr>
            <a:spLocks noGrp="1" noChangeArrowheads="1"/>
          </p:cNvSpPr>
          <p:nvPr>
            <p:ph type="title"/>
          </p:nvPr>
        </p:nvSpPr>
        <p:spPr/>
        <p:txBody>
          <a:bodyPr/>
          <a:lstStyle/>
          <a:p>
            <a:pPr eaLnBrk="1" hangingPunct="1"/>
            <a:r>
              <a:rPr lang="en-US" altLang="en-US" smtClean="0"/>
              <a:t>Question	</a:t>
            </a:r>
          </a:p>
        </p:txBody>
      </p:sp>
      <p:sp>
        <p:nvSpPr>
          <p:cNvPr id="61444" name="Rectangle 3"/>
          <p:cNvSpPr>
            <a:spLocks noGrp="1" noChangeArrowheads="1"/>
          </p:cNvSpPr>
          <p:nvPr>
            <p:ph type="body" idx="1"/>
          </p:nvPr>
        </p:nvSpPr>
        <p:spPr/>
        <p:txBody>
          <a:bodyPr/>
          <a:lstStyle/>
          <a:p>
            <a:pPr eaLnBrk="1" hangingPunct="1">
              <a:buFontTx/>
              <a:buNone/>
            </a:pPr>
            <a:r>
              <a:rPr lang="en-US" altLang="en-US" smtClean="0"/>
              <a:t>Write the equilibrium expression for the following equations: </a:t>
            </a:r>
          </a:p>
          <a:p>
            <a:pPr eaLnBrk="1" hangingPunct="1">
              <a:buFontTx/>
              <a:buNone/>
            </a:pPr>
            <a:endParaRPr lang="en-US" altLang="en-US" smtClean="0"/>
          </a:p>
          <a:p>
            <a:pPr eaLnBrk="1" hangingPunct="1">
              <a:buFontTx/>
              <a:buNone/>
            </a:pPr>
            <a:r>
              <a:rPr lang="en-US" altLang="en-US" smtClean="0"/>
              <a:t>PCl</a:t>
            </a:r>
            <a:r>
              <a:rPr lang="en-US" altLang="en-US" baseline="-25000" smtClean="0"/>
              <a:t>5</a:t>
            </a:r>
            <a:r>
              <a:rPr lang="en-US" altLang="en-US" smtClean="0"/>
              <a:t> (g)                  PCl</a:t>
            </a:r>
            <a:r>
              <a:rPr lang="en-US" altLang="en-US" baseline="-25000" smtClean="0"/>
              <a:t>3</a:t>
            </a:r>
            <a:r>
              <a:rPr lang="en-US" altLang="en-US" smtClean="0"/>
              <a:t> (g) + Cl</a:t>
            </a:r>
            <a:r>
              <a:rPr lang="en-US" altLang="en-US" baseline="-25000" smtClean="0"/>
              <a:t>2</a:t>
            </a:r>
            <a:r>
              <a:rPr lang="en-US" altLang="en-US" smtClean="0"/>
              <a:t> (g)</a:t>
            </a:r>
            <a:endParaRPr lang="en-US" altLang="en-US" baseline="-25000" smtClean="0"/>
          </a:p>
          <a:p>
            <a:pPr eaLnBrk="1" hangingPunct="1">
              <a:buFontTx/>
              <a:buNone/>
            </a:pPr>
            <a:endParaRPr lang="en-US" altLang="en-US" baseline="-25000" smtClean="0"/>
          </a:p>
          <a:p>
            <a:pPr eaLnBrk="1" hangingPunct="1">
              <a:buFontTx/>
              <a:buNone/>
            </a:pPr>
            <a:r>
              <a:rPr lang="en-US" altLang="en-US" smtClean="0"/>
              <a:t>Cl</a:t>
            </a:r>
            <a:r>
              <a:rPr lang="en-US" altLang="en-US" baseline="-25000" smtClean="0"/>
              <a:t>2</a:t>
            </a:r>
            <a:r>
              <a:rPr lang="en-US" altLang="en-US" smtClean="0"/>
              <a:t>O</a:t>
            </a:r>
            <a:r>
              <a:rPr lang="en-US" altLang="en-US" baseline="-25000" smtClean="0"/>
              <a:t>7</a:t>
            </a:r>
            <a:r>
              <a:rPr lang="en-US" altLang="en-US" smtClean="0"/>
              <a:t>(g) + 8H</a:t>
            </a:r>
            <a:r>
              <a:rPr lang="en-US" altLang="en-US" baseline="-25000" smtClean="0"/>
              <a:t>2</a:t>
            </a:r>
            <a:r>
              <a:rPr lang="en-US" altLang="en-US" smtClean="0"/>
              <a:t>(g)            2HCl(g) + 7H</a:t>
            </a:r>
            <a:r>
              <a:rPr lang="en-US" altLang="en-US" baseline="-25000" smtClean="0"/>
              <a:t>2</a:t>
            </a:r>
            <a:r>
              <a:rPr lang="en-US" altLang="en-US" smtClean="0"/>
              <a:t>0(g)</a:t>
            </a:r>
          </a:p>
          <a:p>
            <a:pPr eaLnBrk="1" hangingPunct="1">
              <a:buFontTx/>
              <a:buNone/>
            </a:pPr>
            <a:endParaRPr lang="en-US" altLang="en-US" smtClean="0"/>
          </a:p>
          <a:p>
            <a:pPr eaLnBrk="1" hangingPunct="1">
              <a:buFontTx/>
              <a:buNone/>
            </a:pPr>
            <a:r>
              <a:rPr lang="en-US" altLang="en-US" smtClean="0">
                <a:solidFill>
                  <a:srgbClr val="FF0066"/>
                </a:solidFill>
              </a:rPr>
              <a:t>NOTE: Make sure the RXN is BALANCED!!!</a:t>
            </a:r>
          </a:p>
          <a:p>
            <a:pPr eaLnBrk="1" hangingPunct="1">
              <a:buFontTx/>
              <a:buNone/>
            </a:pPr>
            <a:endParaRPr lang="en-US" altLang="en-US" smtClean="0"/>
          </a:p>
          <a:p>
            <a:pPr eaLnBrk="1" hangingPunct="1">
              <a:buFontTx/>
              <a:buNone/>
            </a:pPr>
            <a:endParaRPr lang="en-US" altLang="en-US" smtClean="0"/>
          </a:p>
          <a:p>
            <a:pPr eaLnBrk="1" hangingPunct="1">
              <a:buFontTx/>
              <a:buNone/>
            </a:pPr>
            <a:endParaRPr lang="en-US" altLang="en-US" smtClean="0"/>
          </a:p>
          <a:p>
            <a:pPr eaLnBrk="1" hangingPunct="1">
              <a:buFontTx/>
              <a:buNone/>
            </a:pPr>
            <a:endParaRPr lang="en-US" altLang="en-US" smtClean="0"/>
          </a:p>
          <a:p>
            <a:pPr eaLnBrk="1" hangingPunct="1">
              <a:buFontTx/>
              <a:buNone/>
            </a:pPr>
            <a:endParaRPr lang="en-US" altLang="en-US" smtClean="0"/>
          </a:p>
          <a:p>
            <a:pPr eaLnBrk="1" hangingPunct="1">
              <a:buFontTx/>
              <a:buNone/>
            </a:pPr>
            <a:endParaRPr lang="en-US" altLang="en-US" smtClean="0"/>
          </a:p>
          <a:p>
            <a:pPr eaLnBrk="1" hangingPunct="1">
              <a:buFontTx/>
              <a:buNone/>
            </a:pPr>
            <a:endParaRPr lang="en-US" altLang="en-US" smtClean="0"/>
          </a:p>
          <a:p>
            <a:pPr eaLnBrk="1" hangingPunct="1">
              <a:buFontTx/>
              <a:buNone/>
            </a:pPr>
            <a:endParaRPr lang="en-US" altLang="en-US" smtClean="0"/>
          </a:p>
          <a:p>
            <a:pPr eaLnBrk="1" hangingPunct="1">
              <a:buFontTx/>
              <a:buNone/>
            </a:pPr>
            <a:endParaRPr lang="en-US" altLang="en-US" smtClean="0"/>
          </a:p>
          <a:p>
            <a:pPr eaLnBrk="1" hangingPunct="1">
              <a:buFontTx/>
              <a:buNone/>
            </a:pPr>
            <a:endParaRPr lang="en-US" altLang="en-US" smtClean="0"/>
          </a:p>
        </p:txBody>
      </p:sp>
      <p:sp>
        <p:nvSpPr>
          <p:cNvPr id="61445" name="AutoShape 4"/>
          <p:cNvSpPr>
            <a:spLocks noChangeArrowheads="1"/>
          </p:cNvSpPr>
          <p:nvPr/>
        </p:nvSpPr>
        <p:spPr bwMode="auto">
          <a:xfrm>
            <a:off x="1981200" y="3429000"/>
            <a:ext cx="1600200" cy="152400"/>
          </a:xfrm>
          <a:prstGeom prst="leftRightArrow">
            <a:avLst>
              <a:gd name="adj1" fmla="val 50000"/>
              <a:gd name="adj2" fmla="val 210000"/>
            </a:avLst>
          </a:prstGeom>
          <a:solidFill>
            <a:schemeClr val="tx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61446" name="AutoShape 5"/>
          <p:cNvSpPr>
            <a:spLocks noChangeArrowheads="1"/>
          </p:cNvSpPr>
          <p:nvPr/>
        </p:nvSpPr>
        <p:spPr bwMode="auto">
          <a:xfrm>
            <a:off x="3657600" y="4419600"/>
            <a:ext cx="1219200" cy="228600"/>
          </a:xfrm>
          <a:prstGeom prst="leftRightArrow">
            <a:avLst>
              <a:gd name="adj1" fmla="val 50000"/>
              <a:gd name="adj2" fmla="val 106667"/>
            </a:avLst>
          </a:prstGeom>
          <a:solidFill>
            <a:schemeClr val="tx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B955CBC-56F1-4EDB-B68D-089040EAAB07}" type="slidenum">
              <a:rPr lang="en-US" altLang="en-US" sz="1400"/>
              <a:pPr>
                <a:spcBef>
                  <a:spcPct val="0"/>
                </a:spcBef>
                <a:buFontTx/>
                <a:buNone/>
              </a:pPr>
              <a:t>36</a:t>
            </a:fld>
            <a:endParaRPr lang="en-US" altLang="en-US" sz="1400"/>
          </a:p>
        </p:txBody>
      </p:sp>
      <p:sp>
        <p:nvSpPr>
          <p:cNvPr id="63491" name="Rectangle 2"/>
          <p:cNvSpPr>
            <a:spLocks noGrp="1" noChangeArrowheads="1"/>
          </p:cNvSpPr>
          <p:nvPr>
            <p:ph type="title"/>
          </p:nvPr>
        </p:nvSpPr>
        <p:spPr/>
        <p:txBody>
          <a:bodyPr/>
          <a:lstStyle/>
          <a:p>
            <a:pPr eaLnBrk="1" hangingPunct="1"/>
            <a:r>
              <a:rPr lang="en-US" altLang="en-US" smtClean="0"/>
              <a:t>Answer</a:t>
            </a:r>
          </a:p>
        </p:txBody>
      </p:sp>
      <p:sp>
        <p:nvSpPr>
          <p:cNvPr id="63492" name="Rectangle 3"/>
          <p:cNvSpPr>
            <a:spLocks noGrp="1" noChangeArrowheads="1"/>
          </p:cNvSpPr>
          <p:nvPr>
            <p:ph type="body" idx="1"/>
          </p:nvPr>
        </p:nvSpPr>
        <p:spPr/>
        <p:txBody>
          <a:bodyPr/>
          <a:lstStyle/>
          <a:p>
            <a:pPr eaLnBrk="1" hangingPunct="1">
              <a:buFontTx/>
              <a:buNone/>
            </a:pPr>
            <a:endParaRPr lang="en-US" altLang="en-US" smtClean="0"/>
          </a:p>
          <a:p>
            <a:pPr eaLnBrk="1" hangingPunct="1">
              <a:buFontTx/>
              <a:buNone/>
            </a:pPr>
            <a:r>
              <a:rPr lang="en-US" altLang="en-US" smtClean="0"/>
              <a:t>K = [PCl</a:t>
            </a:r>
            <a:r>
              <a:rPr lang="en-US" altLang="en-US" baseline="-25000" smtClean="0"/>
              <a:t>3</a:t>
            </a:r>
            <a:r>
              <a:rPr lang="en-US" altLang="en-US" smtClean="0"/>
              <a:t>]  [Cl</a:t>
            </a:r>
            <a:r>
              <a:rPr lang="en-US" altLang="en-US" baseline="-25000" smtClean="0"/>
              <a:t>2</a:t>
            </a:r>
            <a:r>
              <a:rPr lang="en-US" altLang="en-US" smtClean="0"/>
              <a:t>]</a:t>
            </a:r>
          </a:p>
          <a:p>
            <a:pPr eaLnBrk="1" hangingPunct="1">
              <a:buFontTx/>
              <a:buNone/>
            </a:pPr>
            <a:r>
              <a:rPr lang="en-US" altLang="en-US" smtClean="0"/>
              <a:t>          [PCl</a:t>
            </a:r>
            <a:r>
              <a:rPr lang="en-US" altLang="en-US" baseline="-25000" smtClean="0"/>
              <a:t>5</a:t>
            </a:r>
            <a:r>
              <a:rPr lang="en-US" altLang="en-US" smtClean="0"/>
              <a:t>]</a:t>
            </a:r>
          </a:p>
          <a:p>
            <a:pPr eaLnBrk="1" hangingPunct="1">
              <a:buFontTx/>
              <a:buNone/>
            </a:pPr>
            <a:endParaRPr lang="en-US" altLang="en-US" smtClean="0"/>
          </a:p>
          <a:p>
            <a:pPr eaLnBrk="1" hangingPunct="1">
              <a:buFontTx/>
              <a:buNone/>
            </a:pPr>
            <a:endParaRPr lang="en-US" altLang="en-US" smtClean="0"/>
          </a:p>
          <a:p>
            <a:pPr eaLnBrk="1" hangingPunct="1">
              <a:buFontTx/>
              <a:buNone/>
            </a:pPr>
            <a:endParaRPr lang="en-US" altLang="en-US" smtClean="0"/>
          </a:p>
        </p:txBody>
      </p:sp>
      <p:sp>
        <p:nvSpPr>
          <p:cNvPr id="63493" name="Line 4"/>
          <p:cNvSpPr>
            <a:spLocks noChangeShapeType="1"/>
          </p:cNvSpPr>
          <p:nvPr/>
        </p:nvSpPr>
        <p:spPr bwMode="auto">
          <a:xfrm>
            <a:off x="1219200" y="2819400"/>
            <a:ext cx="2286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94" name="Rectangle 5"/>
          <p:cNvSpPr>
            <a:spLocks noChangeArrowheads="1"/>
          </p:cNvSpPr>
          <p:nvPr/>
        </p:nvSpPr>
        <p:spPr bwMode="auto">
          <a:xfrm>
            <a:off x="228600" y="4724400"/>
            <a:ext cx="457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3200"/>
              <a:t>K = [H</a:t>
            </a:r>
            <a:r>
              <a:rPr lang="en-US" altLang="en-US" sz="3200" baseline="-25000"/>
              <a:t>2</a:t>
            </a:r>
            <a:r>
              <a:rPr lang="en-US" altLang="en-US" sz="3200"/>
              <a:t>O]</a:t>
            </a:r>
            <a:r>
              <a:rPr lang="en-US" altLang="en-US" sz="3200" baseline="30000"/>
              <a:t>7</a:t>
            </a:r>
            <a:r>
              <a:rPr lang="en-US" altLang="en-US" sz="3200"/>
              <a:t>  [HCl]</a:t>
            </a:r>
            <a:r>
              <a:rPr lang="en-US" altLang="en-US" sz="3200" baseline="30000"/>
              <a:t>2</a:t>
            </a:r>
            <a:endParaRPr lang="en-US" altLang="en-US" sz="3200"/>
          </a:p>
          <a:p>
            <a:pPr eaLnBrk="1" hangingPunct="1"/>
            <a:r>
              <a:rPr lang="en-US" altLang="en-US" sz="3200"/>
              <a:t>          [Cl</a:t>
            </a:r>
            <a:r>
              <a:rPr lang="en-US" altLang="en-US" sz="3200" baseline="-25000"/>
              <a:t>2</a:t>
            </a:r>
            <a:r>
              <a:rPr lang="en-US" altLang="en-US" sz="3200"/>
              <a:t>O</a:t>
            </a:r>
            <a:r>
              <a:rPr lang="en-US" altLang="en-US" sz="3200" baseline="-25000"/>
              <a:t>7</a:t>
            </a:r>
            <a:r>
              <a:rPr lang="en-US" altLang="en-US" sz="3200"/>
              <a:t>] [H</a:t>
            </a:r>
            <a:r>
              <a:rPr lang="en-US" altLang="en-US" sz="3200" baseline="-25000"/>
              <a:t>2</a:t>
            </a:r>
            <a:r>
              <a:rPr lang="en-US" altLang="en-US" sz="3200"/>
              <a:t>]</a:t>
            </a:r>
            <a:r>
              <a:rPr lang="en-US" altLang="en-US" sz="3200" baseline="30000"/>
              <a:t>8</a:t>
            </a:r>
            <a:endParaRPr lang="en-US" altLang="en-US" sz="3200"/>
          </a:p>
        </p:txBody>
      </p:sp>
      <p:sp>
        <p:nvSpPr>
          <p:cNvPr id="63495" name="Line 6"/>
          <p:cNvSpPr>
            <a:spLocks noChangeShapeType="1"/>
          </p:cNvSpPr>
          <p:nvPr/>
        </p:nvSpPr>
        <p:spPr bwMode="auto">
          <a:xfrm>
            <a:off x="990600" y="5334000"/>
            <a:ext cx="2895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562DDC5-934C-48E5-AF5F-22FE187C5173}" type="slidenum">
              <a:rPr lang="en-US" altLang="en-US" sz="1400"/>
              <a:pPr>
                <a:spcBef>
                  <a:spcPct val="0"/>
                </a:spcBef>
                <a:buFontTx/>
                <a:buNone/>
              </a:pPr>
              <a:t>37</a:t>
            </a:fld>
            <a:endParaRPr lang="en-US" altLang="en-US" sz="1400"/>
          </a:p>
        </p:txBody>
      </p:sp>
      <p:sp>
        <p:nvSpPr>
          <p:cNvPr id="65539" name="Rectangle 2"/>
          <p:cNvSpPr>
            <a:spLocks noGrp="1" noChangeArrowheads="1"/>
          </p:cNvSpPr>
          <p:nvPr>
            <p:ph type="title"/>
          </p:nvPr>
        </p:nvSpPr>
        <p:spPr/>
        <p:txBody>
          <a:bodyPr/>
          <a:lstStyle/>
          <a:p>
            <a:pPr eaLnBrk="1" hangingPunct="1"/>
            <a:r>
              <a:rPr lang="en-US" altLang="en-US" smtClean="0"/>
              <a:t>Calculating Equilibrium </a:t>
            </a:r>
          </a:p>
        </p:txBody>
      </p:sp>
      <p:sp>
        <p:nvSpPr>
          <p:cNvPr id="65540" name="Rectangle 3"/>
          <p:cNvSpPr>
            <a:spLocks noGrp="1" noChangeArrowheads="1"/>
          </p:cNvSpPr>
          <p:nvPr>
            <p:ph type="body" idx="1"/>
          </p:nvPr>
        </p:nvSpPr>
        <p:spPr/>
        <p:txBody>
          <a:bodyPr/>
          <a:lstStyle/>
          <a:p>
            <a:pPr eaLnBrk="1" hangingPunct="1">
              <a:lnSpc>
                <a:spcPct val="90000"/>
              </a:lnSpc>
              <a:buFontTx/>
              <a:buNone/>
            </a:pPr>
            <a:r>
              <a:rPr lang="en-US" altLang="en-US" smtClean="0"/>
              <a:t>Example: </a:t>
            </a:r>
          </a:p>
          <a:p>
            <a:pPr eaLnBrk="1" hangingPunct="1">
              <a:lnSpc>
                <a:spcPct val="90000"/>
              </a:lnSpc>
              <a:buFontTx/>
              <a:buNone/>
            </a:pPr>
            <a:r>
              <a:rPr lang="en-US" altLang="en-US" smtClean="0"/>
              <a:t>Calculate the equilibrium constant K, for the following reaction at 25</a:t>
            </a:r>
            <a:r>
              <a:rPr lang="en-US" altLang="en-US" smtClean="0">
                <a:cs typeface="Arial" panose="020B0604020202020204" pitchFamily="34" charset="0"/>
              </a:rPr>
              <a:t>°C,</a:t>
            </a:r>
          </a:p>
          <a:p>
            <a:pPr eaLnBrk="1" hangingPunct="1">
              <a:lnSpc>
                <a:spcPct val="90000"/>
              </a:lnSpc>
              <a:buFontTx/>
              <a:buNone/>
            </a:pPr>
            <a:r>
              <a:rPr lang="en-US" altLang="en-US" smtClean="0">
                <a:cs typeface="Arial" panose="020B0604020202020204" pitchFamily="34" charset="0"/>
              </a:rPr>
              <a:t>           H</a:t>
            </a:r>
            <a:r>
              <a:rPr lang="en-US" altLang="en-US" baseline="-25000" smtClean="0">
                <a:cs typeface="Arial" panose="020B0604020202020204" pitchFamily="34" charset="0"/>
              </a:rPr>
              <a:t>2 </a:t>
            </a:r>
            <a:r>
              <a:rPr lang="en-US" altLang="en-US" smtClean="0">
                <a:cs typeface="Arial" panose="020B0604020202020204" pitchFamily="34" charset="0"/>
              </a:rPr>
              <a:t>(g) + I</a:t>
            </a:r>
            <a:r>
              <a:rPr lang="en-US" altLang="en-US" baseline="-25000" smtClean="0">
                <a:cs typeface="Arial" panose="020B0604020202020204" pitchFamily="34" charset="0"/>
              </a:rPr>
              <a:t>2 </a:t>
            </a:r>
            <a:r>
              <a:rPr lang="en-US" altLang="en-US" smtClean="0">
                <a:cs typeface="Arial" panose="020B0604020202020204" pitchFamily="34" charset="0"/>
              </a:rPr>
              <a:t>(g)          2HI (g)</a:t>
            </a:r>
          </a:p>
          <a:p>
            <a:pPr eaLnBrk="1" hangingPunct="1">
              <a:lnSpc>
                <a:spcPct val="90000"/>
              </a:lnSpc>
              <a:buFontTx/>
              <a:buNone/>
            </a:pPr>
            <a:endParaRPr lang="en-US" altLang="en-US" smtClean="0">
              <a:cs typeface="Arial" panose="020B0604020202020204" pitchFamily="34" charset="0"/>
            </a:endParaRPr>
          </a:p>
          <a:p>
            <a:pPr eaLnBrk="1" hangingPunct="1">
              <a:lnSpc>
                <a:spcPct val="90000"/>
              </a:lnSpc>
              <a:buFontTx/>
              <a:buNone/>
            </a:pPr>
            <a:r>
              <a:rPr lang="en-US" altLang="en-US" smtClean="0">
                <a:cs typeface="Arial" panose="020B0604020202020204" pitchFamily="34" charset="0"/>
              </a:rPr>
              <a:t> if the equilibrium concentrations are </a:t>
            </a:r>
          </a:p>
          <a:p>
            <a:pPr eaLnBrk="1" hangingPunct="1">
              <a:lnSpc>
                <a:spcPct val="90000"/>
              </a:lnSpc>
              <a:buFontTx/>
              <a:buNone/>
            </a:pPr>
            <a:endParaRPr lang="en-US" altLang="en-US" smtClean="0">
              <a:cs typeface="Arial" panose="020B0604020202020204" pitchFamily="34" charset="0"/>
            </a:endParaRPr>
          </a:p>
          <a:p>
            <a:pPr eaLnBrk="1" hangingPunct="1">
              <a:lnSpc>
                <a:spcPct val="90000"/>
              </a:lnSpc>
              <a:buFontTx/>
              <a:buNone/>
            </a:pPr>
            <a:r>
              <a:rPr lang="en-US" altLang="en-US" smtClean="0">
                <a:cs typeface="Arial" panose="020B0604020202020204" pitchFamily="34" charset="0"/>
              </a:rPr>
              <a:t>[H</a:t>
            </a:r>
            <a:r>
              <a:rPr lang="en-US" altLang="en-US" baseline="-25000" smtClean="0">
                <a:cs typeface="Arial" panose="020B0604020202020204" pitchFamily="34" charset="0"/>
              </a:rPr>
              <a:t>2</a:t>
            </a:r>
            <a:r>
              <a:rPr lang="en-US" altLang="en-US" smtClean="0">
                <a:cs typeface="Arial" panose="020B0604020202020204" pitchFamily="34" charset="0"/>
              </a:rPr>
              <a:t>] = 0.106M   [I</a:t>
            </a:r>
            <a:r>
              <a:rPr lang="en-US" altLang="en-US" baseline="-25000" smtClean="0">
                <a:cs typeface="Arial" panose="020B0604020202020204" pitchFamily="34" charset="0"/>
              </a:rPr>
              <a:t>2</a:t>
            </a:r>
            <a:r>
              <a:rPr lang="en-US" altLang="en-US" smtClean="0">
                <a:cs typeface="Arial" panose="020B0604020202020204" pitchFamily="34" charset="0"/>
              </a:rPr>
              <a:t>] = 0.022M    [HI] = 1.29M</a:t>
            </a:r>
          </a:p>
        </p:txBody>
      </p:sp>
      <p:sp>
        <p:nvSpPr>
          <p:cNvPr id="65541" name="AutoShape 5"/>
          <p:cNvSpPr>
            <a:spLocks noChangeArrowheads="1"/>
          </p:cNvSpPr>
          <p:nvPr/>
        </p:nvSpPr>
        <p:spPr bwMode="auto">
          <a:xfrm>
            <a:off x="4114800" y="3276600"/>
            <a:ext cx="914400" cy="228600"/>
          </a:xfrm>
          <a:prstGeom prst="leftRightArrow">
            <a:avLst>
              <a:gd name="adj1" fmla="val 50000"/>
              <a:gd name="adj2" fmla="val 80000"/>
            </a:avLst>
          </a:prstGeom>
          <a:solidFill>
            <a:schemeClr val="tx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1092979-4574-4A44-AE8E-729741862B90}" type="slidenum">
              <a:rPr lang="en-US" altLang="en-US" sz="1400"/>
              <a:pPr>
                <a:spcBef>
                  <a:spcPct val="0"/>
                </a:spcBef>
                <a:buFontTx/>
                <a:buNone/>
              </a:pPr>
              <a:t>38</a:t>
            </a:fld>
            <a:endParaRPr lang="en-US" altLang="en-US" sz="1400"/>
          </a:p>
        </p:txBody>
      </p:sp>
      <p:sp>
        <p:nvSpPr>
          <p:cNvPr id="67587" name="Rectangle 2"/>
          <p:cNvSpPr>
            <a:spLocks noGrp="1" noChangeArrowheads="1"/>
          </p:cNvSpPr>
          <p:nvPr>
            <p:ph type="title"/>
          </p:nvPr>
        </p:nvSpPr>
        <p:spPr/>
        <p:txBody>
          <a:bodyPr/>
          <a:lstStyle/>
          <a:p>
            <a:pPr eaLnBrk="1" hangingPunct="1"/>
            <a:r>
              <a:rPr lang="en-US" altLang="en-US" smtClean="0"/>
              <a:t>Answer </a:t>
            </a:r>
          </a:p>
        </p:txBody>
      </p:sp>
      <p:sp>
        <p:nvSpPr>
          <p:cNvPr id="67588" name="Rectangle 3"/>
          <p:cNvSpPr>
            <a:spLocks noGrp="1" noChangeArrowheads="1"/>
          </p:cNvSpPr>
          <p:nvPr>
            <p:ph type="body" idx="1"/>
          </p:nvPr>
        </p:nvSpPr>
        <p:spPr/>
        <p:txBody>
          <a:bodyPr/>
          <a:lstStyle/>
          <a:p>
            <a:pPr eaLnBrk="1" hangingPunct="1">
              <a:buFontTx/>
              <a:buNone/>
            </a:pPr>
            <a:r>
              <a:rPr lang="en-US" altLang="en-US" u="sng" smtClean="0"/>
              <a:t>Equilibrium Expression:</a:t>
            </a:r>
          </a:p>
          <a:p>
            <a:pPr eaLnBrk="1" hangingPunct="1">
              <a:buFontTx/>
              <a:buNone/>
            </a:pPr>
            <a:r>
              <a:rPr lang="en-US" altLang="en-US" smtClean="0"/>
              <a:t>K =     [HI]</a:t>
            </a:r>
            <a:r>
              <a:rPr lang="en-US" altLang="en-US" baseline="30000" smtClean="0"/>
              <a:t>2</a:t>
            </a:r>
            <a:endParaRPr lang="en-US" altLang="en-US" smtClean="0"/>
          </a:p>
          <a:p>
            <a:pPr eaLnBrk="1" hangingPunct="1">
              <a:buFontTx/>
              <a:buNone/>
            </a:pPr>
            <a:r>
              <a:rPr lang="en-US" altLang="en-US" smtClean="0"/>
              <a:t>      [H</a:t>
            </a:r>
            <a:r>
              <a:rPr lang="en-US" altLang="en-US" baseline="-25000" smtClean="0"/>
              <a:t>2</a:t>
            </a:r>
            <a:r>
              <a:rPr lang="en-US" altLang="en-US" smtClean="0"/>
              <a:t>] [I</a:t>
            </a:r>
            <a:r>
              <a:rPr lang="en-US" altLang="en-US" baseline="-25000" smtClean="0"/>
              <a:t>2</a:t>
            </a:r>
            <a:r>
              <a:rPr lang="en-US" altLang="en-US" smtClean="0"/>
              <a:t>]</a:t>
            </a:r>
          </a:p>
          <a:p>
            <a:pPr eaLnBrk="1" hangingPunct="1">
              <a:buFontTx/>
              <a:buNone/>
            </a:pPr>
            <a:endParaRPr lang="en-US" altLang="en-US" smtClean="0"/>
          </a:p>
          <a:p>
            <a:pPr eaLnBrk="1" hangingPunct="1">
              <a:buFontTx/>
              <a:buNone/>
            </a:pPr>
            <a:r>
              <a:rPr lang="en-US" altLang="en-US" u="sng" smtClean="0"/>
              <a:t>Equilibrium Constant:</a:t>
            </a:r>
          </a:p>
          <a:p>
            <a:pPr eaLnBrk="1" hangingPunct="1">
              <a:buFontTx/>
              <a:buNone/>
            </a:pPr>
            <a:r>
              <a:rPr lang="en-US" altLang="en-US" smtClean="0"/>
              <a:t>K =       (1.29)</a:t>
            </a:r>
            <a:r>
              <a:rPr lang="en-US" altLang="en-US" baseline="30000" smtClean="0"/>
              <a:t>2</a:t>
            </a:r>
            <a:r>
              <a:rPr lang="en-US" altLang="en-US" smtClean="0"/>
              <a:t>            =   7.1 x 10</a:t>
            </a:r>
            <a:r>
              <a:rPr lang="en-US" altLang="en-US" baseline="30000" smtClean="0"/>
              <a:t>2</a:t>
            </a:r>
            <a:endParaRPr lang="en-US" altLang="en-US" smtClean="0"/>
          </a:p>
          <a:p>
            <a:pPr eaLnBrk="1" hangingPunct="1">
              <a:buFontTx/>
              <a:buNone/>
            </a:pPr>
            <a:r>
              <a:rPr lang="en-US" altLang="en-US" smtClean="0"/>
              <a:t>      (0.106) (0.022)</a:t>
            </a:r>
          </a:p>
          <a:p>
            <a:pPr eaLnBrk="1" hangingPunct="1">
              <a:buFontTx/>
              <a:buNone/>
            </a:pPr>
            <a:endParaRPr lang="en-US" altLang="en-US" smtClean="0"/>
          </a:p>
          <a:p>
            <a:pPr eaLnBrk="1" hangingPunct="1">
              <a:buFontTx/>
              <a:buNone/>
            </a:pPr>
            <a:endParaRPr lang="en-US" altLang="en-US" smtClean="0"/>
          </a:p>
        </p:txBody>
      </p:sp>
      <p:sp>
        <p:nvSpPr>
          <p:cNvPr id="67589" name="Line 4"/>
          <p:cNvSpPr>
            <a:spLocks noChangeShapeType="1"/>
          </p:cNvSpPr>
          <p:nvPr/>
        </p:nvSpPr>
        <p:spPr bwMode="auto">
          <a:xfrm>
            <a:off x="1066800" y="2743200"/>
            <a:ext cx="1828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590" name="Line 6"/>
          <p:cNvSpPr>
            <a:spLocks noChangeShapeType="1"/>
          </p:cNvSpPr>
          <p:nvPr/>
        </p:nvSpPr>
        <p:spPr bwMode="auto">
          <a:xfrm>
            <a:off x="1371600" y="5105400"/>
            <a:ext cx="1828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7" name="Text Box 7"/>
          <p:cNvSpPr txBox="1">
            <a:spLocks noChangeArrowheads="1"/>
          </p:cNvSpPr>
          <p:nvPr/>
        </p:nvSpPr>
        <p:spPr bwMode="auto">
          <a:xfrm>
            <a:off x="4724400" y="5638800"/>
            <a:ext cx="3429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1800" b="1" smtClean="0">
                <a:effectLst>
                  <a:outerShdw blurRad="38100" dist="38100" dir="2700000" algn="tl">
                    <a:srgbClr val="FFFFFF"/>
                  </a:outerShdw>
                </a:effectLst>
              </a:rPr>
              <a:t>Note the units cancel out! That</a:t>
            </a:r>
            <a:r>
              <a:rPr lang="ja-JP" altLang="en-US" sz="1800" b="1" smtClean="0">
                <a:effectLst>
                  <a:outerShdw blurRad="38100" dist="38100" dir="2700000" algn="tl">
                    <a:srgbClr val="FFFFFF"/>
                  </a:outerShdw>
                </a:effectLst>
              </a:rPr>
              <a:t>’</a:t>
            </a:r>
            <a:r>
              <a:rPr lang="en-US" altLang="ja-JP" sz="1800" b="1" smtClean="0">
                <a:effectLst>
                  <a:outerShdw blurRad="38100" dist="38100" dir="2700000" algn="tl">
                    <a:srgbClr val="FFFFFF"/>
                  </a:outerShdw>
                </a:effectLst>
              </a:rPr>
              <a:t>s one less thing to remember! </a:t>
            </a:r>
            <a:endParaRPr lang="en-US" altLang="en-US" sz="1800" b="1" smtClean="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84C0A91-155B-400B-B67E-9A3E7CC32461}" type="slidenum">
              <a:rPr lang="en-US" altLang="en-US" sz="1400"/>
              <a:pPr>
                <a:spcBef>
                  <a:spcPct val="0"/>
                </a:spcBef>
                <a:buFontTx/>
                <a:buNone/>
              </a:pPr>
              <a:t>39</a:t>
            </a:fld>
            <a:endParaRPr lang="en-US" altLang="en-US" sz="1400"/>
          </a:p>
        </p:txBody>
      </p:sp>
      <p:sp>
        <p:nvSpPr>
          <p:cNvPr id="69635" name="Rectangle 2"/>
          <p:cNvSpPr>
            <a:spLocks noGrp="1" noChangeArrowheads="1"/>
          </p:cNvSpPr>
          <p:nvPr>
            <p:ph type="title"/>
          </p:nvPr>
        </p:nvSpPr>
        <p:spPr/>
        <p:txBody>
          <a:bodyPr/>
          <a:lstStyle/>
          <a:p>
            <a:pPr eaLnBrk="1" hangingPunct="1"/>
            <a:r>
              <a:rPr lang="en-US" altLang="en-US" smtClean="0"/>
              <a:t>Homework</a:t>
            </a:r>
          </a:p>
        </p:txBody>
      </p:sp>
      <p:sp>
        <p:nvSpPr>
          <p:cNvPr id="69636" name="Rectangle 3"/>
          <p:cNvSpPr>
            <a:spLocks noGrp="1" noChangeArrowheads="1"/>
          </p:cNvSpPr>
          <p:nvPr>
            <p:ph type="body" idx="1"/>
          </p:nvPr>
        </p:nvSpPr>
        <p:spPr/>
        <p:txBody>
          <a:bodyPr/>
          <a:lstStyle/>
          <a:p>
            <a:pPr eaLnBrk="1" hangingPunct="1"/>
            <a:r>
              <a:rPr lang="en-US" altLang="en-US" smtClean="0"/>
              <a:t>Page 650</a:t>
            </a:r>
          </a:p>
          <a:p>
            <a:pPr eaLnBrk="1" hangingPunct="1"/>
            <a:endParaRPr lang="en-US" altLang="en-US" smtClean="0"/>
          </a:p>
          <a:p>
            <a:pPr eaLnBrk="1" hangingPunct="1">
              <a:buFontTx/>
              <a:buNone/>
            </a:pPr>
            <a:r>
              <a:rPr lang="en-US" altLang="en-US" smtClean="0"/>
              <a:t> 		Numbers: 17,19, 23, 25</a:t>
            </a:r>
          </a:p>
          <a:p>
            <a:pPr eaLnBrk="1" hangingPunct="1">
              <a:buFontTx/>
              <a:buNone/>
            </a:pPr>
            <a:endParaRPr lang="en-US" altLang="en-US" smtClean="0"/>
          </a:p>
          <a:p>
            <a:pPr eaLnBrk="1" hangingPunct="1">
              <a:buFontTx/>
              <a:buNone/>
            </a:pPr>
            <a:r>
              <a:rPr lang="en-US" altLang="en-US" b="1" u="sng" smtClean="0"/>
              <a:t>Supplementary Tutorials:</a:t>
            </a:r>
            <a:r>
              <a:rPr lang="en-US" altLang="en-US" smtClean="0"/>
              <a:t> </a:t>
            </a:r>
          </a:p>
          <a:p>
            <a:pPr eaLnBrk="1" hangingPunct="1">
              <a:buFontTx/>
              <a:buNone/>
            </a:pPr>
            <a:r>
              <a:rPr lang="en-US" altLang="en-US" smtClean="0">
                <a:hlinkClick r:id="rId3"/>
              </a:rPr>
              <a:t>http://college.hmco.com/chemistry/general/zumdahl/chemistry/6e/students/protected/concepts/index.html</a:t>
            </a:r>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F482A19-4856-4A1D-B4DE-9DBB006713E8}" type="slidenum">
              <a:rPr lang="en-US" altLang="en-US" sz="1400"/>
              <a:pPr>
                <a:spcBef>
                  <a:spcPct val="0"/>
                </a:spcBef>
                <a:buFontTx/>
                <a:buNone/>
              </a:pPr>
              <a:t>4</a:t>
            </a:fld>
            <a:endParaRPr lang="en-US" altLang="en-US" sz="1400"/>
          </a:p>
        </p:txBody>
      </p:sp>
      <p:sp>
        <p:nvSpPr>
          <p:cNvPr id="10243" name="Rectangle 2"/>
          <p:cNvSpPr>
            <a:spLocks noGrp="1" noChangeArrowheads="1"/>
          </p:cNvSpPr>
          <p:nvPr>
            <p:ph type="title"/>
          </p:nvPr>
        </p:nvSpPr>
        <p:spPr/>
        <p:txBody>
          <a:bodyPr/>
          <a:lstStyle/>
          <a:p>
            <a:pPr eaLnBrk="1" hangingPunct="1"/>
            <a:r>
              <a:rPr lang="en-US" altLang="en-US" smtClean="0"/>
              <a:t>Answer </a:t>
            </a:r>
          </a:p>
        </p:txBody>
      </p:sp>
      <p:sp>
        <p:nvSpPr>
          <p:cNvPr id="10244" name="Rectangle 3"/>
          <p:cNvSpPr>
            <a:spLocks noGrp="1" noChangeArrowheads="1"/>
          </p:cNvSpPr>
          <p:nvPr>
            <p:ph type="body" idx="1"/>
          </p:nvPr>
        </p:nvSpPr>
        <p:spPr/>
        <p:txBody>
          <a:bodyPr/>
          <a:lstStyle/>
          <a:p>
            <a:pPr eaLnBrk="1" hangingPunct="1">
              <a:buFontTx/>
              <a:buNone/>
            </a:pPr>
            <a:r>
              <a:rPr lang="en-US" altLang="en-US" smtClean="0"/>
              <a:t>By lifting the book above the table the upward force of my arm destroys the state of equilibrium. If I wanted to return the book to a state of equilibrium I could balance the book above the table.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BE64E3E-5E0B-4001-BD21-49449B6E4DB3}" type="slidenum">
              <a:rPr lang="en-US" altLang="en-US" sz="1400"/>
              <a:pPr>
                <a:spcBef>
                  <a:spcPct val="0"/>
                </a:spcBef>
                <a:buFontTx/>
                <a:buNone/>
              </a:pPr>
              <a:t>40</a:t>
            </a:fld>
            <a:endParaRPr lang="en-US" altLang="en-US" sz="1400"/>
          </a:p>
        </p:txBody>
      </p:sp>
      <p:sp>
        <p:nvSpPr>
          <p:cNvPr id="71683" name="Rectangle 2"/>
          <p:cNvSpPr>
            <a:spLocks noGrp="1" noChangeArrowheads="1"/>
          </p:cNvSpPr>
          <p:nvPr>
            <p:ph type="title"/>
          </p:nvPr>
        </p:nvSpPr>
        <p:spPr/>
        <p:txBody>
          <a:bodyPr/>
          <a:lstStyle/>
          <a:p>
            <a:pPr eaLnBrk="1" hangingPunct="1"/>
            <a:r>
              <a:rPr lang="en-US" altLang="en-US" smtClean="0"/>
              <a:t>K Tells US</a:t>
            </a:r>
          </a:p>
        </p:txBody>
      </p:sp>
      <p:sp>
        <p:nvSpPr>
          <p:cNvPr id="71684" name="Rectangle 3"/>
          <p:cNvSpPr>
            <a:spLocks noGrp="1" noChangeArrowheads="1"/>
          </p:cNvSpPr>
          <p:nvPr>
            <p:ph type="body" idx="1"/>
          </p:nvPr>
        </p:nvSpPr>
        <p:spPr>
          <a:xfrm>
            <a:off x="457200" y="1600200"/>
            <a:ext cx="8686800" cy="4953000"/>
          </a:xfrm>
        </p:spPr>
        <p:txBody>
          <a:bodyPr/>
          <a:lstStyle/>
          <a:p>
            <a:pPr eaLnBrk="1" hangingPunct="1"/>
            <a:r>
              <a:rPr lang="en-US" altLang="en-US" smtClean="0"/>
              <a:t>The equilibrium constant K tells us the relative amount of product and reactant at equilibrium.</a:t>
            </a:r>
          </a:p>
          <a:p>
            <a:pPr eaLnBrk="1" hangingPunct="1"/>
            <a:endParaRPr lang="en-US" altLang="en-US" smtClean="0"/>
          </a:p>
          <a:p>
            <a:pPr eaLnBrk="1" hangingPunct="1"/>
            <a:r>
              <a:rPr lang="en-US" altLang="en-US" smtClean="0"/>
              <a:t>A large K</a:t>
            </a:r>
            <a:r>
              <a:rPr lang="en-US" altLang="en-US" baseline="-25000" smtClean="0"/>
              <a:t>eq</a:t>
            </a:r>
            <a:r>
              <a:rPr lang="en-US" altLang="en-US" smtClean="0"/>
              <a:t> = products are favored at equilibrium (K&gt;&gt;1)</a:t>
            </a:r>
          </a:p>
          <a:p>
            <a:pPr eaLnBrk="1" hangingPunct="1"/>
            <a:endParaRPr lang="en-US" altLang="en-US" smtClean="0"/>
          </a:p>
          <a:p>
            <a:pPr eaLnBrk="1" hangingPunct="1"/>
            <a:r>
              <a:rPr lang="en-US" altLang="en-US" smtClean="0"/>
              <a:t>A small K</a:t>
            </a:r>
            <a:r>
              <a:rPr lang="en-US" altLang="en-US" baseline="-25000" smtClean="0"/>
              <a:t>eq</a:t>
            </a:r>
            <a:r>
              <a:rPr lang="en-US" altLang="en-US" smtClean="0"/>
              <a:t> = means that the reactants are favored over products at equilibrium. (K&lt;&lt;1)</a:t>
            </a:r>
          </a:p>
          <a:p>
            <a:pPr eaLnBrk="1" hangingPunct="1">
              <a:buFontTx/>
              <a:buNone/>
            </a:pPr>
            <a:endParaRPr lang="en-US" alt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7CFCC9F-110B-48E2-A721-3D6249C22BD6}" type="slidenum">
              <a:rPr lang="en-US" altLang="en-US" sz="1400"/>
              <a:pPr>
                <a:spcBef>
                  <a:spcPct val="0"/>
                </a:spcBef>
                <a:buFontTx/>
                <a:buNone/>
              </a:pPr>
              <a:t>41</a:t>
            </a:fld>
            <a:endParaRPr lang="en-US" altLang="en-US" sz="1400"/>
          </a:p>
        </p:txBody>
      </p:sp>
      <p:sp>
        <p:nvSpPr>
          <p:cNvPr id="72707" name="Rectangle 2"/>
          <p:cNvSpPr>
            <a:spLocks noGrp="1" noChangeArrowheads="1"/>
          </p:cNvSpPr>
          <p:nvPr>
            <p:ph type="title"/>
          </p:nvPr>
        </p:nvSpPr>
        <p:spPr/>
        <p:txBody>
          <a:bodyPr/>
          <a:lstStyle/>
          <a:p>
            <a:pPr eaLnBrk="1" hangingPunct="1"/>
            <a:r>
              <a:rPr lang="en-US" altLang="en-US" smtClean="0"/>
              <a:t>The Lingo </a:t>
            </a:r>
          </a:p>
        </p:txBody>
      </p:sp>
      <p:sp>
        <p:nvSpPr>
          <p:cNvPr id="72708" name="Rectangle 3"/>
          <p:cNvSpPr>
            <a:spLocks noGrp="1" noChangeArrowheads="1"/>
          </p:cNvSpPr>
          <p:nvPr>
            <p:ph type="body" idx="1"/>
          </p:nvPr>
        </p:nvSpPr>
        <p:spPr>
          <a:xfrm>
            <a:off x="457200" y="1600200"/>
            <a:ext cx="8229600" cy="5029200"/>
          </a:xfrm>
        </p:spPr>
        <p:txBody>
          <a:bodyPr/>
          <a:lstStyle/>
          <a:p>
            <a:pPr eaLnBrk="1" hangingPunct="1">
              <a:lnSpc>
                <a:spcPct val="90000"/>
              </a:lnSpc>
            </a:pPr>
            <a:r>
              <a:rPr lang="en-US" altLang="en-US" smtClean="0"/>
              <a:t>K</a:t>
            </a:r>
            <a:r>
              <a:rPr lang="en-US" altLang="en-US" baseline="-25000" smtClean="0"/>
              <a:t>c</a:t>
            </a:r>
            <a:r>
              <a:rPr lang="en-US" altLang="en-US" smtClean="0"/>
              <a:t> = constant for molar concentration </a:t>
            </a:r>
          </a:p>
          <a:p>
            <a:pPr eaLnBrk="1" hangingPunct="1">
              <a:lnSpc>
                <a:spcPct val="90000"/>
              </a:lnSpc>
            </a:pPr>
            <a:r>
              <a:rPr lang="en-US" altLang="en-US" smtClean="0"/>
              <a:t>K</a:t>
            </a:r>
            <a:r>
              <a:rPr lang="en-US" altLang="en-US" baseline="-25000" smtClean="0"/>
              <a:t>p</a:t>
            </a:r>
            <a:r>
              <a:rPr lang="en-US" altLang="en-US" smtClean="0"/>
              <a:t> = constant for partial pressure</a:t>
            </a:r>
          </a:p>
          <a:p>
            <a:pPr eaLnBrk="1" hangingPunct="1">
              <a:lnSpc>
                <a:spcPct val="90000"/>
              </a:lnSpc>
            </a:pPr>
            <a:r>
              <a:rPr lang="en-US" altLang="en-US" smtClean="0"/>
              <a:t>K</a:t>
            </a:r>
            <a:r>
              <a:rPr lang="en-US" altLang="en-US" baseline="-25000" smtClean="0"/>
              <a:t>sp</a:t>
            </a:r>
            <a:r>
              <a:rPr lang="en-US" altLang="en-US" smtClean="0"/>
              <a:t> = solubility product (no denominator because reactants are solids)</a:t>
            </a:r>
          </a:p>
          <a:p>
            <a:pPr eaLnBrk="1" hangingPunct="1">
              <a:lnSpc>
                <a:spcPct val="90000"/>
              </a:lnSpc>
            </a:pPr>
            <a:r>
              <a:rPr lang="en-US" altLang="en-US" smtClean="0"/>
              <a:t>K</a:t>
            </a:r>
            <a:r>
              <a:rPr lang="en-US" altLang="en-US" baseline="-25000" smtClean="0"/>
              <a:t>a</a:t>
            </a:r>
            <a:r>
              <a:rPr lang="en-US" altLang="en-US" smtClean="0"/>
              <a:t>= acid dissociation constant for a weak 	acid.</a:t>
            </a:r>
          </a:p>
          <a:p>
            <a:pPr eaLnBrk="1" hangingPunct="1">
              <a:lnSpc>
                <a:spcPct val="90000"/>
              </a:lnSpc>
            </a:pPr>
            <a:r>
              <a:rPr lang="en-US" altLang="en-US" smtClean="0"/>
              <a:t>K</a:t>
            </a:r>
            <a:r>
              <a:rPr lang="en-US" altLang="en-US" baseline="-25000" smtClean="0"/>
              <a:t>b</a:t>
            </a:r>
            <a:r>
              <a:rPr lang="en-US" altLang="en-US" smtClean="0"/>
              <a:t> = Base dissociation constant for weak 	   base.</a:t>
            </a:r>
          </a:p>
          <a:p>
            <a:pPr eaLnBrk="1" hangingPunct="1">
              <a:lnSpc>
                <a:spcPct val="90000"/>
              </a:lnSpc>
            </a:pPr>
            <a:r>
              <a:rPr lang="en-US" altLang="en-US" smtClean="0"/>
              <a:t>K</a:t>
            </a:r>
            <a:r>
              <a:rPr lang="en-US" altLang="en-US" baseline="-25000" smtClean="0"/>
              <a:t>w</a:t>
            </a:r>
            <a:r>
              <a:rPr lang="en-US" altLang="en-US" smtClean="0"/>
              <a:t> = describes the ionization of water (K</a:t>
            </a:r>
            <a:r>
              <a:rPr lang="en-US" altLang="en-US" baseline="-25000" smtClean="0"/>
              <a:t>w</a:t>
            </a:r>
            <a:r>
              <a:rPr lang="en-US" altLang="en-US" smtClean="0"/>
              <a:t> = 1x 10</a:t>
            </a:r>
            <a:r>
              <a:rPr lang="en-US" altLang="en-US" baseline="30000" smtClean="0"/>
              <a:t>-14</a:t>
            </a:r>
            <a:r>
              <a:rPr lang="en-US" altLang="en-US" smtClean="0"/>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F075E04-ED44-4D7A-BAEC-93D0B6023AD1}" type="slidenum">
              <a:rPr lang="en-US" altLang="en-US" sz="1400"/>
              <a:pPr>
                <a:spcBef>
                  <a:spcPct val="0"/>
                </a:spcBef>
                <a:buFontTx/>
                <a:buNone/>
              </a:pPr>
              <a:t>42</a:t>
            </a:fld>
            <a:endParaRPr lang="en-US" altLang="en-US" sz="1400"/>
          </a:p>
        </p:txBody>
      </p:sp>
      <p:sp>
        <p:nvSpPr>
          <p:cNvPr id="73731" name="Rectangle 2"/>
          <p:cNvSpPr>
            <a:spLocks noGrp="1" noChangeArrowheads="1"/>
          </p:cNvSpPr>
          <p:nvPr>
            <p:ph type="title"/>
          </p:nvPr>
        </p:nvSpPr>
        <p:spPr/>
        <p:txBody>
          <a:bodyPr/>
          <a:lstStyle/>
          <a:p>
            <a:pPr eaLnBrk="1" hangingPunct="1"/>
            <a:r>
              <a:rPr lang="en-US" altLang="en-US" smtClean="0"/>
              <a:t>13.3 equilibrium with pressures</a:t>
            </a:r>
          </a:p>
        </p:txBody>
      </p:sp>
      <p:sp>
        <p:nvSpPr>
          <p:cNvPr id="73732" name="Rectangle 3"/>
          <p:cNvSpPr>
            <a:spLocks noGrp="1" noChangeArrowheads="1"/>
          </p:cNvSpPr>
          <p:nvPr>
            <p:ph type="body" idx="1"/>
          </p:nvPr>
        </p:nvSpPr>
        <p:spPr/>
        <p:txBody>
          <a:bodyPr/>
          <a:lstStyle/>
          <a:p>
            <a:pPr eaLnBrk="1" hangingPunct="1"/>
            <a:r>
              <a:rPr lang="en-US" altLang="en-US" sz="2800" b="1" smtClean="0"/>
              <a:t>Recall: PV = nRT</a:t>
            </a:r>
          </a:p>
          <a:p>
            <a:pPr eaLnBrk="1" hangingPunct="1"/>
            <a:endParaRPr lang="en-US" altLang="en-US" sz="2800" b="1" smtClean="0"/>
          </a:p>
          <a:p>
            <a:pPr eaLnBrk="1" hangingPunct="1"/>
            <a:r>
              <a:rPr lang="en-US" altLang="en-US" sz="2800" b="1" smtClean="0"/>
              <a:t>We can now write this as P= (n/V)RT</a:t>
            </a:r>
          </a:p>
          <a:p>
            <a:pPr eaLnBrk="1" hangingPunct="1">
              <a:buFontTx/>
              <a:buNone/>
            </a:pPr>
            <a:endParaRPr lang="en-US" altLang="en-US" sz="2800" b="1" smtClean="0"/>
          </a:p>
          <a:p>
            <a:pPr eaLnBrk="1" hangingPunct="1">
              <a:buFontTx/>
              <a:buNone/>
            </a:pPr>
            <a:r>
              <a:rPr lang="en-US" altLang="en-US" sz="2800" b="1" smtClean="0"/>
              <a:t>n/V = C or the # of moles of gas per unit volume.</a:t>
            </a:r>
          </a:p>
          <a:p>
            <a:pPr eaLnBrk="1" hangingPunct="1">
              <a:buFontTx/>
              <a:buNone/>
            </a:pPr>
            <a:endParaRPr lang="en-US" altLang="en-US" sz="2800" b="1" smtClean="0"/>
          </a:p>
          <a:p>
            <a:pPr eaLnBrk="1" hangingPunct="1">
              <a:buFontTx/>
              <a:buNone/>
            </a:pPr>
            <a:r>
              <a:rPr lang="en-US" altLang="en-US" sz="2800" b="1" smtClean="0"/>
              <a:t>We now call C the molar concentration of the gas.</a:t>
            </a:r>
            <a:r>
              <a:rPr lang="en-US" altLang="en-US" sz="2800" smtClean="0"/>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A86B8B4-B879-4532-8A67-263CBD0B7F05}" type="slidenum">
              <a:rPr lang="en-US" altLang="en-US" sz="1400"/>
              <a:pPr>
                <a:spcBef>
                  <a:spcPct val="0"/>
                </a:spcBef>
                <a:buFontTx/>
                <a:buNone/>
              </a:pPr>
              <a:t>43</a:t>
            </a:fld>
            <a:endParaRPr lang="en-US" altLang="en-US" sz="1400"/>
          </a:p>
        </p:txBody>
      </p:sp>
      <p:sp>
        <p:nvSpPr>
          <p:cNvPr id="74755" name="Rectangle 2"/>
          <p:cNvSpPr>
            <a:spLocks noGrp="1" noChangeArrowheads="1"/>
          </p:cNvSpPr>
          <p:nvPr>
            <p:ph type="title"/>
          </p:nvPr>
        </p:nvSpPr>
        <p:spPr/>
        <p:txBody>
          <a:bodyPr/>
          <a:lstStyle/>
          <a:p>
            <a:pPr eaLnBrk="1" hangingPunct="1"/>
            <a:r>
              <a:rPr lang="en-US" altLang="en-US" sz="3500" smtClean="0"/>
              <a:t>2H</a:t>
            </a:r>
            <a:r>
              <a:rPr lang="en-US" altLang="en-US" sz="3500" baseline="-25000" smtClean="0"/>
              <a:t>2</a:t>
            </a:r>
            <a:r>
              <a:rPr lang="en-US" altLang="en-US" sz="3500" smtClean="0"/>
              <a:t>S</a:t>
            </a:r>
            <a:r>
              <a:rPr lang="en-US" altLang="en-US" sz="3500" baseline="-25000" smtClean="0"/>
              <a:t> (g) </a:t>
            </a:r>
            <a:r>
              <a:rPr lang="en-US" altLang="en-US" sz="3500" smtClean="0"/>
              <a:t> + 3O</a:t>
            </a:r>
            <a:r>
              <a:rPr lang="en-US" altLang="en-US" sz="3500" baseline="-25000" smtClean="0"/>
              <a:t>2</a:t>
            </a:r>
            <a:r>
              <a:rPr lang="en-US" altLang="en-US" sz="3500" smtClean="0"/>
              <a:t> </a:t>
            </a:r>
            <a:r>
              <a:rPr lang="en-US" altLang="en-US" sz="3500" baseline="-25000" smtClean="0"/>
              <a:t>(g) </a:t>
            </a:r>
            <a:r>
              <a:rPr lang="en-US" altLang="en-US" sz="3500" smtClean="0">
                <a:cs typeface="Arial" panose="020B0604020202020204" pitchFamily="34" charset="0"/>
              </a:rPr>
              <a:t>↔ 2H</a:t>
            </a:r>
            <a:r>
              <a:rPr lang="en-US" altLang="en-US" sz="3500" baseline="-25000" smtClean="0">
                <a:cs typeface="Arial" panose="020B0604020202020204" pitchFamily="34" charset="0"/>
              </a:rPr>
              <a:t>2</a:t>
            </a:r>
            <a:r>
              <a:rPr lang="en-US" altLang="en-US" sz="3500" smtClean="0">
                <a:cs typeface="Arial" panose="020B0604020202020204" pitchFamily="34" charset="0"/>
              </a:rPr>
              <a:t>O</a:t>
            </a:r>
            <a:r>
              <a:rPr lang="en-US" altLang="en-US" sz="3500" baseline="-25000" smtClean="0">
                <a:cs typeface="Arial" panose="020B0604020202020204" pitchFamily="34" charset="0"/>
              </a:rPr>
              <a:t>(g) </a:t>
            </a:r>
            <a:r>
              <a:rPr lang="en-US" altLang="en-US" sz="3500" smtClean="0">
                <a:cs typeface="Arial" panose="020B0604020202020204" pitchFamily="34" charset="0"/>
              </a:rPr>
              <a:t>+ 2SO</a:t>
            </a:r>
            <a:r>
              <a:rPr lang="en-US" altLang="en-US" sz="3500" baseline="-25000" smtClean="0">
                <a:cs typeface="Arial" panose="020B0604020202020204" pitchFamily="34" charset="0"/>
              </a:rPr>
              <a:t>2</a:t>
            </a:r>
            <a:r>
              <a:rPr lang="en-US" altLang="en-US" sz="3500" smtClean="0">
                <a:cs typeface="Arial" panose="020B0604020202020204" pitchFamily="34" charset="0"/>
              </a:rPr>
              <a:t> </a:t>
            </a:r>
            <a:r>
              <a:rPr lang="en-US" altLang="en-US" sz="3500" baseline="-25000" smtClean="0">
                <a:cs typeface="Arial" panose="020B0604020202020204" pitchFamily="34" charset="0"/>
              </a:rPr>
              <a:t>(g)</a:t>
            </a:r>
            <a:endParaRPr lang="en-US" altLang="en-US" sz="3500" smtClean="0">
              <a:cs typeface="Arial" panose="020B0604020202020204" pitchFamily="34" charset="0"/>
            </a:endParaRPr>
          </a:p>
        </p:txBody>
      </p:sp>
      <p:sp>
        <p:nvSpPr>
          <p:cNvPr id="74756" name="Rectangle 3"/>
          <p:cNvSpPr>
            <a:spLocks noGrp="1" noChangeArrowheads="1"/>
          </p:cNvSpPr>
          <p:nvPr>
            <p:ph type="body" idx="1"/>
          </p:nvPr>
        </p:nvSpPr>
        <p:spPr>
          <a:xfrm>
            <a:off x="457200" y="1905000"/>
            <a:ext cx="8229600" cy="4525963"/>
          </a:xfrm>
        </p:spPr>
        <p:txBody>
          <a:bodyPr/>
          <a:lstStyle/>
          <a:p>
            <a:pPr eaLnBrk="1" hangingPunct="1">
              <a:lnSpc>
                <a:spcPct val="90000"/>
              </a:lnSpc>
            </a:pPr>
            <a:r>
              <a:rPr lang="en-US" altLang="en-US" smtClean="0"/>
              <a:t>We can write the equilibrium expression for gases in terms of molarity or atmospheres.</a:t>
            </a:r>
          </a:p>
          <a:p>
            <a:pPr eaLnBrk="1" hangingPunct="1">
              <a:lnSpc>
                <a:spcPct val="90000"/>
              </a:lnSpc>
            </a:pPr>
            <a:endParaRPr lang="en-US" altLang="en-US" smtClean="0"/>
          </a:p>
          <a:p>
            <a:pPr eaLnBrk="1" hangingPunct="1">
              <a:lnSpc>
                <a:spcPct val="90000"/>
              </a:lnSpc>
            </a:pPr>
            <a:r>
              <a:rPr lang="en-US" altLang="en-US" smtClean="0"/>
              <a:t>K</a:t>
            </a:r>
            <a:r>
              <a:rPr lang="en-US" altLang="en-US" baseline="-25000" smtClean="0"/>
              <a:t>eq </a:t>
            </a:r>
            <a:r>
              <a:rPr lang="en-US" altLang="en-US" smtClean="0"/>
              <a:t> = K</a:t>
            </a:r>
            <a:r>
              <a:rPr lang="en-US" altLang="en-US" baseline="-25000" smtClean="0"/>
              <a:t>c</a:t>
            </a:r>
            <a:r>
              <a:rPr lang="en-US" altLang="en-US" smtClean="0"/>
              <a:t> = </a:t>
            </a:r>
            <a:r>
              <a:rPr lang="en-US" altLang="en-US" u="sng" smtClean="0"/>
              <a:t>[H</a:t>
            </a:r>
            <a:r>
              <a:rPr lang="en-US" altLang="en-US" u="sng" baseline="-25000" smtClean="0"/>
              <a:t>2</a:t>
            </a:r>
            <a:r>
              <a:rPr lang="en-US" altLang="en-US" u="sng" smtClean="0"/>
              <a:t>O]</a:t>
            </a:r>
            <a:r>
              <a:rPr lang="en-US" altLang="en-US" u="sng" baseline="30000" smtClean="0"/>
              <a:t>2</a:t>
            </a:r>
            <a:r>
              <a:rPr lang="en-US" altLang="en-US" u="sng" smtClean="0"/>
              <a:t> [SO</a:t>
            </a:r>
            <a:r>
              <a:rPr lang="en-US" altLang="en-US" u="sng" baseline="-25000" smtClean="0"/>
              <a:t>2</a:t>
            </a:r>
            <a:r>
              <a:rPr lang="en-US" altLang="en-US" u="sng" smtClean="0"/>
              <a:t>]</a:t>
            </a:r>
            <a:r>
              <a:rPr lang="en-US" altLang="en-US" u="sng" baseline="30000" smtClean="0"/>
              <a:t>2</a:t>
            </a:r>
            <a:r>
              <a:rPr lang="en-US" altLang="en-US" smtClean="0"/>
              <a:t> </a:t>
            </a:r>
          </a:p>
          <a:p>
            <a:pPr eaLnBrk="1" hangingPunct="1">
              <a:lnSpc>
                <a:spcPct val="90000"/>
              </a:lnSpc>
              <a:buFontTx/>
              <a:buNone/>
            </a:pPr>
            <a:r>
              <a:rPr lang="en-US" altLang="en-US" smtClean="0"/>
              <a:t>                     [H</a:t>
            </a:r>
            <a:r>
              <a:rPr lang="en-US" altLang="en-US" baseline="-25000" smtClean="0"/>
              <a:t>2</a:t>
            </a:r>
            <a:r>
              <a:rPr lang="en-US" altLang="en-US" smtClean="0"/>
              <a:t>S]</a:t>
            </a:r>
            <a:r>
              <a:rPr lang="en-US" altLang="en-US" baseline="30000" smtClean="0"/>
              <a:t>2</a:t>
            </a:r>
            <a:r>
              <a:rPr lang="en-US" altLang="en-US" smtClean="0"/>
              <a:t> [O</a:t>
            </a:r>
            <a:r>
              <a:rPr lang="en-US" altLang="en-US" baseline="-25000" smtClean="0"/>
              <a:t>2</a:t>
            </a:r>
            <a:r>
              <a:rPr lang="en-US" altLang="en-US" smtClean="0"/>
              <a:t>]</a:t>
            </a:r>
            <a:r>
              <a:rPr lang="en-US" altLang="en-US" baseline="30000" smtClean="0"/>
              <a:t>3</a:t>
            </a:r>
          </a:p>
          <a:p>
            <a:pPr eaLnBrk="1" hangingPunct="1">
              <a:lnSpc>
                <a:spcPct val="90000"/>
              </a:lnSpc>
              <a:buFontTx/>
              <a:buNone/>
            </a:pPr>
            <a:endParaRPr lang="en-US" altLang="en-US" baseline="30000" smtClean="0"/>
          </a:p>
          <a:p>
            <a:pPr eaLnBrk="1" hangingPunct="1">
              <a:lnSpc>
                <a:spcPct val="90000"/>
              </a:lnSpc>
            </a:pPr>
            <a:r>
              <a:rPr lang="en-US" altLang="en-US" smtClean="0"/>
              <a:t>K</a:t>
            </a:r>
            <a:r>
              <a:rPr lang="en-US" altLang="en-US" baseline="-25000" smtClean="0"/>
              <a:t>eq </a:t>
            </a:r>
            <a:r>
              <a:rPr lang="en-US" altLang="en-US" smtClean="0"/>
              <a:t> = K</a:t>
            </a:r>
            <a:r>
              <a:rPr lang="en-US" altLang="en-US" baseline="-25000" smtClean="0"/>
              <a:t>p </a:t>
            </a:r>
            <a:r>
              <a:rPr lang="en-US" altLang="en-US" smtClean="0"/>
              <a:t>= </a:t>
            </a:r>
            <a:r>
              <a:rPr lang="en-US" altLang="en-US" u="sng" smtClean="0"/>
              <a:t>P</a:t>
            </a:r>
            <a:r>
              <a:rPr lang="en-US" altLang="en-US" u="sng" baseline="30000" smtClean="0"/>
              <a:t>2</a:t>
            </a:r>
            <a:r>
              <a:rPr lang="en-US" altLang="en-US" u="sng" baseline="-25000" smtClean="0"/>
              <a:t>H2O</a:t>
            </a:r>
            <a:r>
              <a:rPr lang="en-US" altLang="en-US" u="sng" smtClean="0"/>
              <a:t> P</a:t>
            </a:r>
            <a:r>
              <a:rPr lang="en-US" altLang="en-US" u="sng" baseline="30000" smtClean="0"/>
              <a:t>2</a:t>
            </a:r>
            <a:r>
              <a:rPr lang="en-US" altLang="en-US" u="sng" baseline="-25000" smtClean="0"/>
              <a:t>SO2</a:t>
            </a:r>
            <a:endParaRPr lang="en-US" altLang="en-US" baseline="-25000" smtClean="0"/>
          </a:p>
          <a:p>
            <a:pPr eaLnBrk="1" hangingPunct="1">
              <a:lnSpc>
                <a:spcPct val="90000"/>
              </a:lnSpc>
              <a:buFontTx/>
              <a:buNone/>
            </a:pPr>
            <a:r>
              <a:rPr lang="en-US" altLang="en-US" smtClean="0"/>
              <a:t>                     P</a:t>
            </a:r>
            <a:r>
              <a:rPr lang="en-US" altLang="en-US" baseline="30000" smtClean="0"/>
              <a:t>2</a:t>
            </a:r>
            <a:r>
              <a:rPr lang="en-US" altLang="en-US" baseline="-25000" smtClean="0"/>
              <a:t>H2S</a:t>
            </a:r>
            <a:r>
              <a:rPr lang="en-US" altLang="en-US" smtClean="0"/>
              <a:t> P</a:t>
            </a:r>
            <a:r>
              <a:rPr lang="en-US" altLang="en-US" baseline="30000" smtClean="0"/>
              <a:t>3</a:t>
            </a:r>
            <a:r>
              <a:rPr lang="en-US" altLang="en-US" baseline="-25000" smtClean="0"/>
              <a:t>O2</a:t>
            </a:r>
            <a:endParaRPr lang="en-US" altLang="en-US" baseline="30000" smtClean="0"/>
          </a:p>
          <a:p>
            <a:pPr eaLnBrk="1" hangingPunct="1">
              <a:lnSpc>
                <a:spcPct val="90000"/>
              </a:lnSpc>
              <a:buFontTx/>
              <a:buNone/>
            </a:pPr>
            <a:endParaRPr lang="en-US" altLang="en-US" baseline="30000" smtClean="0"/>
          </a:p>
          <a:p>
            <a:pPr eaLnBrk="1" hangingPunct="1">
              <a:lnSpc>
                <a:spcPct val="90000"/>
              </a:lnSpc>
              <a:buFontTx/>
              <a:buNone/>
            </a:pPr>
            <a:endParaRPr lang="en-US" alt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817B300-ECCF-4676-9495-F171840792E4}" type="slidenum">
              <a:rPr lang="en-US" altLang="en-US" sz="1400"/>
              <a:pPr>
                <a:spcBef>
                  <a:spcPct val="0"/>
                </a:spcBef>
                <a:buFontTx/>
                <a:buNone/>
              </a:pPr>
              <a:t>44</a:t>
            </a:fld>
            <a:endParaRPr lang="en-US" altLang="en-US" sz="1400"/>
          </a:p>
        </p:txBody>
      </p:sp>
      <p:sp>
        <p:nvSpPr>
          <p:cNvPr id="75779" name="Rectangle 2"/>
          <p:cNvSpPr>
            <a:spLocks noGrp="1" noChangeArrowheads="1"/>
          </p:cNvSpPr>
          <p:nvPr>
            <p:ph type="title"/>
          </p:nvPr>
        </p:nvSpPr>
        <p:spPr/>
        <p:txBody>
          <a:bodyPr/>
          <a:lstStyle/>
          <a:p>
            <a:pPr eaLnBrk="1" hangingPunct="1"/>
            <a:r>
              <a:rPr lang="en-US" altLang="en-US" smtClean="0"/>
              <a:t>Relationship between K</a:t>
            </a:r>
            <a:r>
              <a:rPr lang="en-US" altLang="en-US" baseline="-25000" smtClean="0"/>
              <a:t>c</a:t>
            </a:r>
            <a:r>
              <a:rPr lang="en-US" altLang="en-US" smtClean="0"/>
              <a:t> and K</a:t>
            </a:r>
            <a:r>
              <a:rPr lang="en-US" altLang="en-US" baseline="-25000" smtClean="0"/>
              <a:t>p</a:t>
            </a:r>
            <a:endParaRPr lang="en-US" altLang="en-US" smtClean="0"/>
          </a:p>
        </p:txBody>
      </p:sp>
      <p:sp>
        <p:nvSpPr>
          <p:cNvPr id="75780" name="Rectangle 3"/>
          <p:cNvSpPr>
            <a:spLocks noGrp="1" noChangeArrowheads="1"/>
          </p:cNvSpPr>
          <p:nvPr>
            <p:ph type="body" idx="1"/>
          </p:nvPr>
        </p:nvSpPr>
        <p:spPr>
          <a:xfrm>
            <a:off x="0" y="990600"/>
            <a:ext cx="8458200" cy="4876800"/>
          </a:xfrm>
        </p:spPr>
        <p:txBody>
          <a:bodyPr/>
          <a:lstStyle/>
          <a:p>
            <a:pPr eaLnBrk="1" hangingPunct="1"/>
            <a:endParaRPr lang="en-US" altLang="en-US" sz="2800" b="1" smtClean="0"/>
          </a:p>
          <a:p>
            <a:pPr eaLnBrk="1" hangingPunct="1">
              <a:buFontTx/>
              <a:buNone/>
            </a:pPr>
            <a:r>
              <a:rPr lang="en-US" altLang="en-US" sz="2800" b="1" smtClean="0"/>
              <a:t>       K</a:t>
            </a:r>
            <a:r>
              <a:rPr lang="en-US" altLang="en-US" sz="2800" b="1" baseline="-25000" smtClean="0"/>
              <a:t>p</a:t>
            </a:r>
            <a:r>
              <a:rPr lang="en-US" altLang="en-US" sz="2800" b="1" smtClean="0"/>
              <a:t> = K</a:t>
            </a:r>
            <a:r>
              <a:rPr lang="en-US" altLang="en-US" sz="2800" b="1" baseline="-25000" smtClean="0"/>
              <a:t>c</a:t>
            </a:r>
            <a:r>
              <a:rPr lang="en-US" altLang="en-US" sz="2800" b="1" smtClean="0"/>
              <a:t> (RT)</a:t>
            </a:r>
            <a:r>
              <a:rPr lang="el-GR" altLang="en-US" sz="2800" b="1" baseline="30000" smtClean="0">
                <a:cs typeface="Arial" panose="020B0604020202020204" pitchFamily="34" charset="0"/>
              </a:rPr>
              <a:t>Δ</a:t>
            </a:r>
            <a:r>
              <a:rPr lang="en-US" altLang="en-US" sz="2800" b="1" baseline="30000" smtClean="0">
                <a:cs typeface="Arial" panose="020B0604020202020204" pitchFamily="34" charset="0"/>
              </a:rPr>
              <a:t>n</a:t>
            </a:r>
          </a:p>
          <a:p>
            <a:pPr eaLnBrk="1" hangingPunct="1">
              <a:buFontTx/>
              <a:buNone/>
            </a:pPr>
            <a:endParaRPr lang="en-US" altLang="en-US" sz="2800" b="1" baseline="30000" smtClean="0">
              <a:cs typeface="Arial" panose="020B0604020202020204" pitchFamily="34" charset="0"/>
            </a:endParaRPr>
          </a:p>
          <a:p>
            <a:pPr eaLnBrk="1" hangingPunct="1">
              <a:buFontTx/>
              <a:buNone/>
            </a:pPr>
            <a:endParaRPr lang="en-US" altLang="en-US" sz="2800" b="1" baseline="30000" smtClean="0">
              <a:cs typeface="Arial" panose="020B0604020202020204" pitchFamily="34" charset="0"/>
            </a:endParaRPr>
          </a:p>
          <a:p>
            <a:pPr eaLnBrk="1" hangingPunct="1">
              <a:buFontTx/>
              <a:buNone/>
            </a:pPr>
            <a:r>
              <a:rPr lang="en-US" altLang="en-US" sz="2800" b="1" smtClean="0"/>
              <a:t>K</a:t>
            </a:r>
            <a:r>
              <a:rPr lang="en-US" altLang="en-US" sz="2800" b="1" baseline="-25000" smtClean="0"/>
              <a:t>p </a:t>
            </a:r>
            <a:r>
              <a:rPr lang="en-US" altLang="en-US" sz="2800" b="1" smtClean="0"/>
              <a:t>= partial pressure constant (atm)</a:t>
            </a:r>
            <a:endParaRPr lang="en-US" altLang="en-US" sz="2800" b="1" baseline="-25000" smtClean="0"/>
          </a:p>
          <a:p>
            <a:pPr eaLnBrk="1" hangingPunct="1">
              <a:buFontTx/>
              <a:buNone/>
            </a:pPr>
            <a:endParaRPr lang="en-US" altLang="en-US" sz="2800" b="1" baseline="-25000" smtClean="0"/>
          </a:p>
          <a:p>
            <a:pPr eaLnBrk="1" hangingPunct="1">
              <a:buFontTx/>
              <a:buNone/>
            </a:pPr>
            <a:r>
              <a:rPr lang="en-US" altLang="en-US" sz="2800" b="1" smtClean="0"/>
              <a:t>K</a:t>
            </a:r>
            <a:r>
              <a:rPr lang="en-US" altLang="en-US" sz="2800" b="1" baseline="-25000" smtClean="0"/>
              <a:t>c </a:t>
            </a:r>
            <a:r>
              <a:rPr lang="en-US" altLang="en-US" sz="2800" b="1" smtClean="0"/>
              <a:t>= molar concentration (M)</a:t>
            </a:r>
            <a:endParaRPr lang="en-US" altLang="en-US" sz="2800" b="1" baseline="-25000" smtClean="0"/>
          </a:p>
          <a:p>
            <a:pPr eaLnBrk="1" hangingPunct="1">
              <a:buFontTx/>
              <a:buNone/>
            </a:pPr>
            <a:r>
              <a:rPr lang="en-US" altLang="en-US" sz="2800" b="1" smtClean="0"/>
              <a:t>R = 0.0821 (L atm)/(mol K)</a:t>
            </a:r>
          </a:p>
          <a:p>
            <a:pPr eaLnBrk="1" hangingPunct="1">
              <a:buFontTx/>
              <a:buNone/>
            </a:pPr>
            <a:r>
              <a:rPr lang="en-US" altLang="en-US" sz="2800" b="1" smtClean="0"/>
              <a:t>T = (Kelvin)</a:t>
            </a:r>
          </a:p>
          <a:p>
            <a:pPr eaLnBrk="1" hangingPunct="1">
              <a:buFontTx/>
              <a:buNone/>
            </a:pPr>
            <a:r>
              <a:rPr lang="el-GR" altLang="en-US" sz="2800" b="1" smtClean="0">
                <a:cs typeface="Arial" panose="020B0604020202020204" pitchFamily="34" charset="0"/>
              </a:rPr>
              <a:t>Δ</a:t>
            </a:r>
            <a:r>
              <a:rPr lang="en-US" altLang="en-US" sz="2800" b="1" smtClean="0">
                <a:cs typeface="Arial" panose="020B0604020202020204" pitchFamily="34" charset="0"/>
              </a:rPr>
              <a:t>n = moles of product gas – moles reactant gas</a:t>
            </a:r>
          </a:p>
          <a:p>
            <a:pPr eaLnBrk="1" hangingPunct="1">
              <a:buFontTx/>
              <a:buNone/>
            </a:pPr>
            <a:r>
              <a:rPr lang="en-US" altLang="en-US" sz="2800" b="1" smtClean="0">
                <a:cs typeface="Arial" panose="020B0604020202020204" pitchFamily="34" charset="0"/>
              </a:rPr>
              <a:t>Note </a:t>
            </a:r>
            <a:r>
              <a:rPr lang="en-US" altLang="en-US" sz="2800" b="1" smtClean="0"/>
              <a:t>K</a:t>
            </a:r>
            <a:r>
              <a:rPr lang="en-US" altLang="en-US" sz="2800" b="1" baseline="-25000" smtClean="0"/>
              <a:t>p =</a:t>
            </a:r>
            <a:r>
              <a:rPr lang="en-US" altLang="en-US" sz="2800" b="1" smtClean="0"/>
              <a:t> K</a:t>
            </a:r>
            <a:r>
              <a:rPr lang="en-US" altLang="en-US" sz="2800" b="1" baseline="-25000" smtClean="0"/>
              <a:t>c </a:t>
            </a:r>
            <a:r>
              <a:rPr lang="en-US" altLang="en-US" sz="2800" b="1" smtClean="0"/>
              <a:t> when </a:t>
            </a:r>
            <a:r>
              <a:rPr lang="el-GR" altLang="en-US" sz="2800" b="1" smtClean="0">
                <a:cs typeface="Arial" panose="020B0604020202020204" pitchFamily="34" charset="0"/>
              </a:rPr>
              <a:t>Δ</a:t>
            </a:r>
            <a:r>
              <a:rPr lang="en-US" altLang="en-US" sz="2800" b="1" smtClean="0">
                <a:cs typeface="Arial" panose="020B0604020202020204" pitchFamily="34" charset="0"/>
              </a:rPr>
              <a:t>n = 0</a:t>
            </a:r>
            <a:r>
              <a:rPr lang="en-US" altLang="en-US" sz="2800" b="1" smtClean="0"/>
              <a:t>  think (RT)</a:t>
            </a:r>
            <a:r>
              <a:rPr lang="en-US" altLang="en-US" sz="2800" b="1" baseline="30000" smtClean="0">
                <a:cs typeface="Arial" panose="020B0604020202020204" pitchFamily="34" charset="0"/>
              </a:rPr>
              <a:t>0  = 1 </a:t>
            </a:r>
          </a:p>
          <a:p>
            <a:pPr eaLnBrk="1" hangingPunct="1">
              <a:buFontTx/>
              <a:buNone/>
            </a:pPr>
            <a:r>
              <a:rPr lang="en-US" altLang="en-US" sz="2800" b="1" smtClean="0"/>
              <a:t>K</a:t>
            </a:r>
            <a:r>
              <a:rPr lang="en-US" altLang="en-US" sz="2800" b="1" baseline="-25000" smtClean="0"/>
              <a:t>p</a:t>
            </a:r>
            <a:r>
              <a:rPr lang="en-US" altLang="en-US" sz="2800" b="1" smtClean="0"/>
              <a:t> = K</a:t>
            </a:r>
            <a:r>
              <a:rPr lang="en-US" altLang="en-US" sz="2800" b="1" baseline="-25000" smtClean="0"/>
              <a:t>c</a:t>
            </a:r>
            <a:r>
              <a:rPr lang="en-US" altLang="en-US" sz="2800" b="1" smtClean="0"/>
              <a:t> (RT)</a:t>
            </a:r>
            <a:r>
              <a:rPr lang="en-US" altLang="en-US" sz="2800" b="1" baseline="30000" smtClean="0">
                <a:cs typeface="Arial" panose="020B0604020202020204" pitchFamily="34" charset="0"/>
              </a:rPr>
              <a:t>0</a:t>
            </a:r>
          </a:p>
          <a:p>
            <a:pPr eaLnBrk="1" hangingPunct="1">
              <a:buFontTx/>
              <a:buNone/>
            </a:pPr>
            <a:endParaRPr lang="el-GR" altLang="en-US" sz="28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IN" altLang="en-US" smtClean="0">
                <a:latin typeface="Calibri" panose="020F0502020204030204" pitchFamily="34" charset="0"/>
                <a:cs typeface="Calibri" panose="020F0502020204030204" pitchFamily="34" charset="0"/>
              </a:rPr>
              <a:t>Interactive Example 13.5 - Solution</a:t>
            </a:r>
            <a:endParaRPr lang="en-US" altLang="en-US" smtClean="0">
              <a:latin typeface="Calibri" panose="020F0502020204030204" pitchFamily="34" charset="0"/>
              <a:cs typeface="Calibri" panose="020F0502020204030204" pitchFamily="34" charset="0"/>
            </a:endParaRPr>
          </a:p>
        </p:txBody>
      </p:sp>
      <p:sp>
        <p:nvSpPr>
          <p:cNvPr id="50179" name="Content Placeholder 2"/>
          <p:cNvSpPr>
            <a:spLocks noGrp="1"/>
          </p:cNvSpPr>
          <p:nvPr>
            <p:ph idx="1"/>
          </p:nvPr>
        </p:nvSpPr>
        <p:spPr/>
        <p:txBody>
          <a:bodyPr/>
          <a:lstStyle/>
          <a:p>
            <a:r>
              <a:rPr lang="en-IN" altLang="en-US" smtClean="0">
                <a:latin typeface="Calibri" panose="020F0502020204030204" pitchFamily="34" charset="0"/>
                <a:cs typeface="Calibri" panose="020F0502020204030204" pitchFamily="34" charset="0"/>
              </a:rPr>
              <a:t>The value of </a:t>
            </a:r>
            <a:r>
              <a:rPr lang="en-IN" altLang="en-US" i="1" smtClean="0">
                <a:latin typeface="Calibri" panose="020F0502020204030204" pitchFamily="34" charset="0"/>
                <a:cs typeface="Calibri" panose="020F0502020204030204" pitchFamily="34" charset="0"/>
              </a:rPr>
              <a:t>K</a:t>
            </a:r>
            <a:r>
              <a:rPr lang="en-IN" altLang="en-US" baseline="-25000" smtClean="0">
                <a:latin typeface="Calibri" panose="020F0502020204030204" pitchFamily="34" charset="0"/>
                <a:cs typeface="Calibri" panose="020F0502020204030204" pitchFamily="34" charset="0"/>
              </a:rPr>
              <a:t>p</a:t>
            </a:r>
            <a:r>
              <a:rPr lang="en-IN" altLang="en-US" smtClean="0">
                <a:latin typeface="Calibri" panose="020F0502020204030204" pitchFamily="34" charset="0"/>
                <a:cs typeface="Calibri" panose="020F0502020204030204" pitchFamily="34" charset="0"/>
              </a:rPr>
              <a:t> can be used to calculate </a:t>
            </a:r>
            <a:r>
              <a:rPr lang="en-IN" altLang="en-US" i="1" smtClean="0">
                <a:latin typeface="Calibri" panose="020F0502020204030204" pitchFamily="34" charset="0"/>
                <a:cs typeface="Calibri" panose="020F0502020204030204" pitchFamily="34" charset="0"/>
              </a:rPr>
              <a:t>K</a:t>
            </a:r>
            <a:r>
              <a:rPr lang="en-IN" altLang="en-US" smtClean="0">
                <a:latin typeface="Calibri" panose="020F0502020204030204" pitchFamily="34" charset="0"/>
                <a:cs typeface="Calibri" panose="020F0502020204030204" pitchFamily="34" charset="0"/>
              </a:rPr>
              <a:t> using the formula </a:t>
            </a:r>
            <a:r>
              <a:rPr lang="en-US" altLang="en-US" i="1" smtClean="0">
                <a:latin typeface="Calibri" panose="020F0502020204030204" pitchFamily="34" charset="0"/>
                <a:cs typeface="Calibri" panose="020F0502020204030204" pitchFamily="34" charset="0"/>
              </a:rPr>
              <a:t>K</a:t>
            </a:r>
            <a:r>
              <a:rPr lang="en-US" altLang="en-US" baseline="-25000" smtClean="0">
                <a:latin typeface="Calibri" panose="020F0502020204030204" pitchFamily="34" charset="0"/>
                <a:cs typeface="Calibri" panose="020F0502020204030204" pitchFamily="34" charset="0"/>
              </a:rPr>
              <a:t>p</a:t>
            </a:r>
            <a:r>
              <a:rPr lang="en-US" altLang="en-US" smtClean="0">
                <a:latin typeface="Calibri" panose="020F0502020204030204" pitchFamily="34" charset="0"/>
                <a:cs typeface="Calibri" panose="020F0502020204030204" pitchFamily="34" charset="0"/>
              </a:rPr>
              <a:t> = </a:t>
            </a:r>
            <a:r>
              <a:rPr lang="en-US" altLang="en-US" i="1" smtClean="0">
                <a:latin typeface="Calibri" panose="020F0502020204030204" pitchFamily="34" charset="0"/>
                <a:cs typeface="Calibri" panose="020F0502020204030204" pitchFamily="34" charset="0"/>
              </a:rPr>
              <a:t>K</a:t>
            </a:r>
            <a:r>
              <a:rPr lang="en-US" altLang="en-US" smtClean="0">
                <a:latin typeface="Calibri" panose="020F0502020204030204" pitchFamily="34" charset="0"/>
                <a:cs typeface="Calibri" panose="020F0502020204030204" pitchFamily="34" charset="0"/>
              </a:rPr>
              <a:t>(</a:t>
            </a:r>
            <a:r>
              <a:rPr lang="en-US" altLang="en-US" i="1" smtClean="0">
                <a:latin typeface="Calibri" panose="020F0502020204030204" pitchFamily="34" charset="0"/>
                <a:cs typeface="Calibri" panose="020F0502020204030204" pitchFamily="34" charset="0"/>
              </a:rPr>
              <a:t>RT</a:t>
            </a:r>
            <a:r>
              <a:rPr lang="en-US" altLang="en-US" smtClean="0">
                <a:latin typeface="Calibri" panose="020F0502020204030204" pitchFamily="34" charset="0"/>
                <a:cs typeface="Calibri" panose="020F0502020204030204" pitchFamily="34" charset="0"/>
              </a:rPr>
              <a:t>)</a:t>
            </a:r>
            <a:r>
              <a:rPr lang="el-GR" altLang="en-US" baseline="30000" smtClean="0">
                <a:latin typeface="Calibri" panose="020F0502020204030204" pitchFamily="34" charset="0"/>
                <a:cs typeface="Calibri" panose="020F0502020204030204" pitchFamily="34" charset="0"/>
              </a:rPr>
              <a:t>Δ</a:t>
            </a:r>
            <a:r>
              <a:rPr lang="en-US" altLang="en-US" i="1" baseline="30000" smtClean="0">
                <a:latin typeface="Calibri" panose="020F0502020204030204" pitchFamily="34" charset="0"/>
                <a:cs typeface="Calibri" panose="020F0502020204030204" pitchFamily="34" charset="0"/>
              </a:rPr>
              <a:t>n</a:t>
            </a:r>
          </a:p>
          <a:p>
            <a:pPr lvl="1"/>
            <a:r>
              <a:rPr lang="en-IN" altLang="en-US" i="1" smtClean="0">
                <a:latin typeface="Calibri" panose="020F0502020204030204" pitchFamily="34" charset="0"/>
                <a:cs typeface="Calibri" panose="020F0502020204030204" pitchFamily="34" charset="0"/>
              </a:rPr>
              <a:t>T = </a:t>
            </a:r>
            <a:r>
              <a:rPr lang="en-IN" altLang="en-US" smtClean="0">
                <a:latin typeface="Calibri" panose="020F0502020204030204" pitchFamily="34" charset="0"/>
                <a:cs typeface="Calibri" panose="020F0502020204030204" pitchFamily="34" charset="0"/>
              </a:rPr>
              <a:t>25 + 273 = 298 K</a:t>
            </a:r>
          </a:p>
          <a:p>
            <a:pPr lvl="1"/>
            <a:r>
              <a:rPr lang="el-GR" altLang="en-US" smtClean="0">
                <a:latin typeface="Calibri" panose="020F0502020204030204" pitchFamily="34" charset="0"/>
                <a:cs typeface="Calibri" panose="020F0502020204030204" pitchFamily="34" charset="0"/>
              </a:rPr>
              <a:t>Δ</a:t>
            </a:r>
            <a:r>
              <a:rPr lang="en-IN" altLang="en-US" i="1" smtClean="0">
                <a:latin typeface="Calibri" panose="020F0502020204030204" pitchFamily="34" charset="0"/>
                <a:cs typeface="Calibri" panose="020F0502020204030204" pitchFamily="34" charset="0"/>
              </a:rPr>
              <a:t>n </a:t>
            </a:r>
            <a:r>
              <a:rPr lang="en-IN" altLang="en-US" smtClean="0">
                <a:latin typeface="Calibri" panose="020F0502020204030204" pitchFamily="34" charset="0"/>
                <a:cs typeface="Calibri" panose="020F0502020204030204" pitchFamily="34" charset="0"/>
              </a:rPr>
              <a:t>= 2 – (2+1) = –1</a:t>
            </a:r>
          </a:p>
          <a:p>
            <a:endParaRPr lang="en-IN" altLang="en-US" smtClean="0">
              <a:latin typeface="Calibri" panose="020F0502020204030204" pitchFamily="34" charset="0"/>
              <a:cs typeface="Calibri" panose="020F0502020204030204" pitchFamily="34" charset="0"/>
            </a:endParaRPr>
          </a:p>
          <a:p>
            <a:endParaRPr lang="en-IN" altLang="en-US" sz="2000" smtClean="0">
              <a:latin typeface="Calibri" panose="020F0502020204030204" pitchFamily="34" charset="0"/>
              <a:cs typeface="Calibri" panose="020F0502020204030204" pitchFamily="34" charset="0"/>
            </a:endParaRPr>
          </a:p>
          <a:p>
            <a:r>
              <a:rPr lang="en-IN" altLang="en-US" smtClean="0">
                <a:latin typeface="Calibri" panose="020F0502020204030204" pitchFamily="34" charset="0"/>
                <a:cs typeface="Calibri" panose="020F0502020204030204" pitchFamily="34" charset="0"/>
              </a:rPr>
              <a:t>Thus,</a:t>
            </a:r>
          </a:p>
          <a:p>
            <a:pPr lvl="1"/>
            <a:endParaRPr lang="en-IN" altLang="en-US" smtClean="0">
              <a:latin typeface="Calibri" panose="020F0502020204030204" pitchFamily="34" charset="0"/>
              <a:cs typeface="Calibri" panose="020F0502020204030204" pitchFamily="34" charset="0"/>
            </a:endParaRPr>
          </a:p>
          <a:p>
            <a:pPr lvl="1"/>
            <a:endParaRPr lang="en-US" altLang="en-US" i="1" smtClean="0">
              <a:latin typeface="Calibri" panose="020F0502020204030204" pitchFamily="34" charset="0"/>
              <a:cs typeface="Calibri" panose="020F0502020204030204" pitchFamily="34" charset="0"/>
            </a:endParaRPr>
          </a:p>
          <a:p>
            <a:endParaRPr lang="en-US" altLang="en-US" i="1" smtClean="0">
              <a:latin typeface="Calibri" panose="020F0502020204030204" pitchFamily="34" charset="0"/>
              <a:cs typeface="Calibri" panose="020F0502020204030204" pitchFamily="34" charset="0"/>
            </a:endParaRPr>
          </a:p>
        </p:txBody>
      </p:sp>
      <p:graphicFrame>
        <p:nvGraphicFramePr>
          <p:cNvPr id="50180" name="Object 3"/>
          <p:cNvGraphicFramePr>
            <a:graphicFrameLocks noChangeAspect="1"/>
          </p:cNvGraphicFramePr>
          <p:nvPr/>
        </p:nvGraphicFramePr>
        <p:xfrm>
          <a:off x="3330575" y="5535613"/>
          <a:ext cx="2689225" cy="808037"/>
        </p:xfrm>
        <a:graphic>
          <a:graphicData uri="http://schemas.openxmlformats.org/presentationml/2006/ole">
            <mc:AlternateContent xmlns:mc="http://schemas.openxmlformats.org/markup-compatibility/2006">
              <mc:Choice xmlns:v="urn:schemas-microsoft-com:vml" Requires="v">
                <p:oleObj spid="_x0000_s76814" name="Equation" r:id="rId3" imgW="1307532" imgH="393529" progId="Equation.3">
                  <p:embed/>
                </p:oleObj>
              </mc:Choice>
              <mc:Fallback>
                <p:oleObj name="Equation" r:id="rId3" imgW="1307532" imgH="393529"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0575" y="5535613"/>
                        <a:ext cx="2689225"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3" name="Group 12"/>
          <p:cNvGrpSpPr>
            <a:grpSpLocks/>
          </p:cNvGrpSpPr>
          <p:nvPr/>
        </p:nvGrpSpPr>
        <p:grpSpPr bwMode="auto">
          <a:xfrm>
            <a:off x="1219200" y="4165600"/>
            <a:ext cx="3810000" cy="889000"/>
            <a:chOff x="1219200" y="4165232"/>
            <a:chExt cx="3810000" cy="889740"/>
          </a:xfrm>
        </p:grpSpPr>
        <p:sp>
          <p:nvSpPr>
            <p:cNvPr id="76809" name="TextBox 1"/>
            <p:cNvSpPr txBox="1">
              <a:spLocks noChangeArrowheads="1"/>
            </p:cNvSpPr>
            <p:nvPr/>
          </p:nvSpPr>
          <p:spPr bwMode="auto">
            <a:xfrm>
              <a:off x="1219200" y="4419600"/>
              <a:ext cx="16002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IN" altLang="en-US" sz="1500">
                  <a:solidFill>
                    <a:schemeClr val="bg1"/>
                  </a:solidFill>
                  <a:latin typeface="Calibri" panose="020F0502020204030204" pitchFamily="34" charset="0"/>
                </a:rPr>
                <a:t>Sum of product coefficients</a:t>
              </a:r>
              <a:endParaRPr lang="en-US" altLang="en-US" sz="1500">
                <a:solidFill>
                  <a:schemeClr val="bg1"/>
                </a:solidFill>
                <a:latin typeface="Calibri" panose="020F0502020204030204" pitchFamily="34" charset="0"/>
              </a:endParaRPr>
            </a:p>
          </p:txBody>
        </p:sp>
        <p:cxnSp>
          <p:nvCxnSpPr>
            <p:cNvPr id="76810" name="Straight Arrow Connector 5"/>
            <p:cNvCxnSpPr>
              <a:cxnSpLocks noChangeShapeType="1"/>
            </p:cNvCxnSpPr>
            <p:nvPr/>
          </p:nvCxnSpPr>
          <p:spPr bwMode="auto">
            <a:xfrm flipV="1">
              <a:off x="1752600" y="4165232"/>
              <a:ext cx="0" cy="335242"/>
            </a:xfrm>
            <a:prstGeom prst="straightConnector1">
              <a:avLst/>
            </a:prstGeom>
            <a:noFill/>
            <a:ln w="9525" algn="ctr">
              <a:solidFill>
                <a:schemeClr val="bg1"/>
              </a:solidFill>
              <a:round/>
              <a:headEnd/>
              <a:tailEnd type="triangle" w="med" len="med"/>
            </a:ln>
          </p:spPr>
        </p:cxnSp>
        <p:sp>
          <p:nvSpPr>
            <p:cNvPr id="76811" name="TextBox 7"/>
            <p:cNvSpPr txBox="1">
              <a:spLocks noChangeArrowheads="1"/>
            </p:cNvSpPr>
            <p:nvPr/>
          </p:nvSpPr>
          <p:spPr bwMode="auto">
            <a:xfrm>
              <a:off x="3429000" y="4500974"/>
              <a:ext cx="16002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IN" altLang="en-US" sz="1500">
                  <a:solidFill>
                    <a:schemeClr val="bg1"/>
                  </a:solidFill>
                  <a:latin typeface="Calibri" panose="020F0502020204030204" pitchFamily="34" charset="0"/>
                </a:rPr>
                <a:t>Sum of reactant coefficients</a:t>
              </a:r>
              <a:endParaRPr lang="en-US" altLang="en-US" sz="1500">
                <a:solidFill>
                  <a:schemeClr val="bg1"/>
                </a:solidFill>
                <a:latin typeface="Calibri" panose="020F0502020204030204" pitchFamily="34" charset="0"/>
              </a:endParaRPr>
            </a:p>
          </p:txBody>
        </p:sp>
        <p:cxnSp>
          <p:nvCxnSpPr>
            <p:cNvPr id="76812" name="Straight Arrow Connector 8"/>
            <p:cNvCxnSpPr>
              <a:cxnSpLocks noChangeShapeType="1"/>
            </p:cNvCxnSpPr>
            <p:nvPr/>
          </p:nvCxnSpPr>
          <p:spPr bwMode="auto">
            <a:xfrm flipH="1" flipV="1">
              <a:off x="2933700" y="4165232"/>
              <a:ext cx="876300" cy="335242"/>
            </a:xfrm>
            <a:prstGeom prst="straightConnector1">
              <a:avLst/>
            </a:prstGeom>
            <a:noFill/>
            <a:ln w="9525" algn="ctr">
              <a:solidFill>
                <a:schemeClr val="bg1"/>
              </a:solidFill>
              <a:round/>
              <a:headEnd/>
              <a:tailEnd type="triangle" w="med" len="med"/>
            </a:ln>
          </p:spPr>
        </p:cxnSp>
      </p:grpSp>
      <p:grpSp>
        <p:nvGrpSpPr>
          <p:cNvPr id="14" name="Group 13"/>
          <p:cNvGrpSpPr>
            <a:grpSpLocks/>
          </p:cNvGrpSpPr>
          <p:nvPr/>
        </p:nvGrpSpPr>
        <p:grpSpPr bwMode="auto">
          <a:xfrm>
            <a:off x="4678363" y="5078413"/>
            <a:ext cx="454025" cy="681037"/>
            <a:chOff x="3430915" y="5223091"/>
            <a:chExt cx="453370" cy="681720"/>
          </a:xfrm>
        </p:grpSpPr>
        <p:sp>
          <p:nvSpPr>
            <p:cNvPr id="76807" name="TextBox 10"/>
            <p:cNvSpPr txBox="1">
              <a:spLocks noChangeArrowheads="1"/>
            </p:cNvSpPr>
            <p:nvPr/>
          </p:nvSpPr>
          <p:spPr bwMode="auto">
            <a:xfrm>
              <a:off x="3430915" y="5223091"/>
              <a:ext cx="45337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l-GR" altLang="en-US" sz="1500">
                  <a:solidFill>
                    <a:schemeClr val="bg1"/>
                  </a:solidFill>
                </a:rPr>
                <a:t>Δ</a:t>
              </a:r>
              <a:r>
                <a:rPr lang="en-IN" altLang="en-US" sz="1500" i="1">
                  <a:solidFill>
                    <a:schemeClr val="bg1"/>
                  </a:solidFill>
                </a:rPr>
                <a:t>n</a:t>
              </a:r>
              <a:endParaRPr lang="en-US" altLang="en-US" sz="1500" i="1">
                <a:solidFill>
                  <a:schemeClr val="bg1"/>
                </a:solidFill>
              </a:endParaRPr>
            </a:p>
          </p:txBody>
        </p:sp>
        <p:cxnSp>
          <p:nvCxnSpPr>
            <p:cNvPr id="76808" name="Straight Arrow Connector 11"/>
            <p:cNvCxnSpPr>
              <a:cxnSpLocks noChangeShapeType="1"/>
            </p:cNvCxnSpPr>
            <p:nvPr/>
          </p:nvCxnSpPr>
          <p:spPr bwMode="auto">
            <a:xfrm>
              <a:off x="3657600" y="5501182"/>
              <a:ext cx="0" cy="403629"/>
            </a:xfrm>
            <a:prstGeom prst="straightConnector1">
              <a:avLst/>
            </a:prstGeom>
            <a:noFill/>
            <a:ln w="9525" algn="ctr">
              <a:solidFill>
                <a:schemeClr val="bg1"/>
              </a:solidFill>
              <a:round/>
              <a:headEnd/>
              <a:tailEnd type="triangle" w="med" len="med"/>
            </a:ln>
          </p:spPr>
        </p:cxn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017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018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IN" altLang="en-US" smtClean="0">
                <a:latin typeface="Calibri" panose="020F0502020204030204" pitchFamily="34" charset="0"/>
                <a:cs typeface="Calibri" panose="020F0502020204030204" pitchFamily="34" charset="0"/>
              </a:rPr>
              <a:t>Interactive Example 13.5 - Solution </a:t>
            </a:r>
            <a:r>
              <a:rPr lang="en-IN" altLang="en-US" sz="2000" smtClean="0">
                <a:latin typeface="Calibri" panose="020F0502020204030204" pitchFamily="34" charset="0"/>
                <a:cs typeface="Calibri" panose="020F0502020204030204" pitchFamily="34" charset="0"/>
              </a:rPr>
              <a:t>(Continued)</a:t>
            </a:r>
            <a:endParaRPr lang="en-US" altLang="en-US" sz="2000" smtClean="0">
              <a:latin typeface="Calibri" panose="020F0502020204030204" pitchFamily="34" charset="0"/>
              <a:cs typeface="Calibri" panose="020F0502020204030204" pitchFamily="34" charset="0"/>
            </a:endParaRPr>
          </a:p>
        </p:txBody>
      </p:sp>
      <p:graphicFrame>
        <p:nvGraphicFramePr>
          <p:cNvPr id="77827" name="Object 3"/>
          <p:cNvGraphicFramePr>
            <a:graphicFrameLocks noChangeAspect="1"/>
          </p:cNvGraphicFramePr>
          <p:nvPr/>
        </p:nvGraphicFramePr>
        <p:xfrm>
          <a:off x="2171700" y="2311400"/>
          <a:ext cx="914400" cy="207963"/>
        </p:xfrm>
        <a:graphic>
          <a:graphicData uri="http://schemas.openxmlformats.org/presentationml/2006/ole">
            <mc:AlternateContent xmlns:mc="http://schemas.openxmlformats.org/markup-compatibility/2006">
              <mc:Choice xmlns:v="urn:schemas-microsoft-com:vml" Requires="v">
                <p:oleObj spid="_x0000_s77832" name="Equation" r:id="rId3" imgW="438912" imgH="682752" progId="Equation.DSMT4">
                  <p:embed/>
                </p:oleObj>
              </mc:Choice>
              <mc:Fallback>
                <p:oleObj name="Equation" r:id="rId3" imgW="438912" imgH="682752"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1700" y="2311400"/>
                        <a:ext cx="914400"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04" name="Content Placeholder 5"/>
          <p:cNvSpPr>
            <a:spLocks noGrp="1"/>
          </p:cNvSpPr>
          <p:nvPr>
            <p:ph idx="1"/>
          </p:nvPr>
        </p:nvSpPr>
        <p:spPr/>
        <p:txBody>
          <a:bodyPr/>
          <a:lstStyle/>
          <a:p>
            <a:r>
              <a:rPr lang="en-IN" altLang="en-US" smtClean="0">
                <a:latin typeface="Calibri" panose="020F0502020204030204" pitchFamily="34" charset="0"/>
                <a:cs typeface="Calibri" panose="020F0502020204030204" pitchFamily="34" charset="0"/>
              </a:rPr>
              <a:t>Therefore,</a:t>
            </a:r>
            <a:endParaRPr lang="en-US" altLang="en-US" smtClean="0">
              <a:latin typeface="Calibri" panose="020F0502020204030204" pitchFamily="34" charset="0"/>
              <a:cs typeface="Calibri" panose="020F0502020204030204" pitchFamily="34" charset="0"/>
            </a:endParaRPr>
          </a:p>
        </p:txBody>
      </p:sp>
      <p:graphicFrame>
        <p:nvGraphicFramePr>
          <p:cNvPr id="51205" name="Content Placeholder 4"/>
          <p:cNvGraphicFramePr>
            <a:graphicFrameLocks noChangeAspect="1"/>
          </p:cNvGraphicFramePr>
          <p:nvPr/>
        </p:nvGraphicFramePr>
        <p:xfrm>
          <a:off x="2600325" y="2909888"/>
          <a:ext cx="4468813" cy="1585912"/>
        </p:xfrm>
        <a:graphic>
          <a:graphicData uri="http://schemas.openxmlformats.org/presentationml/2006/ole">
            <mc:AlternateContent xmlns:mc="http://schemas.openxmlformats.org/markup-compatibility/2006">
              <mc:Choice xmlns:v="urn:schemas-microsoft-com:vml" Requires="v">
                <p:oleObj spid="_x0000_s77833" name="Equation" r:id="rId5" imgW="45351700" imgH="16090900" progId="Equation.3">
                  <p:embed/>
                </p:oleObj>
              </mc:Choice>
              <mc:Fallback>
                <p:oleObj name="Equation" r:id="rId5" imgW="45351700" imgH="16090900" progId="Equation.3">
                  <p:embed/>
                  <p:pic>
                    <p:nvPicPr>
                      <p:cNvPr id="0" name="Content Placeholder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00325" y="2909888"/>
                        <a:ext cx="4468813" cy="158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7CBBA42B-B374-4B21-8F9D-CCF3597B34AC}" type="slidenum">
              <a:rPr lang="en-US" altLang="en-US" sz="1400"/>
              <a:pPr>
                <a:spcBef>
                  <a:spcPct val="0"/>
                </a:spcBef>
                <a:buFontTx/>
                <a:buNone/>
              </a:pPr>
              <a:t>47</a:t>
            </a:fld>
            <a:endParaRPr lang="en-US" altLang="en-US" sz="1400"/>
          </a:p>
        </p:txBody>
      </p:sp>
      <p:sp>
        <p:nvSpPr>
          <p:cNvPr id="78851" name="Rectangle 2"/>
          <p:cNvSpPr>
            <a:spLocks noGrp="1" noChangeArrowheads="1"/>
          </p:cNvSpPr>
          <p:nvPr>
            <p:ph type="title"/>
          </p:nvPr>
        </p:nvSpPr>
        <p:spPr/>
        <p:txBody>
          <a:bodyPr/>
          <a:lstStyle/>
          <a:p>
            <a:pPr eaLnBrk="1" hangingPunct="1"/>
            <a:r>
              <a:rPr lang="en-US" altLang="en-US" smtClean="0"/>
              <a:t>Example </a:t>
            </a:r>
          </a:p>
        </p:txBody>
      </p:sp>
      <p:sp>
        <p:nvSpPr>
          <p:cNvPr id="78852" name="Rectangle 3"/>
          <p:cNvSpPr>
            <a:spLocks noGrp="1" noChangeArrowheads="1"/>
          </p:cNvSpPr>
          <p:nvPr>
            <p:ph type="body" idx="1"/>
          </p:nvPr>
        </p:nvSpPr>
        <p:spPr/>
        <p:txBody>
          <a:bodyPr/>
          <a:lstStyle/>
          <a:p>
            <a:pPr eaLnBrk="1" hangingPunct="1">
              <a:lnSpc>
                <a:spcPct val="90000"/>
              </a:lnSpc>
              <a:buFontTx/>
              <a:buNone/>
            </a:pPr>
            <a:r>
              <a:rPr lang="en-US" altLang="en-US" sz="2800" b="1" smtClean="0"/>
              <a:t>The following reaction occurs at 25</a:t>
            </a:r>
            <a:r>
              <a:rPr lang="en-US" altLang="en-US" sz="2800" b="1" baseline="30000" smtClean="0">
                <a:cs typeface="Arial" panose="020B0604020202020204" pitchFamily="34" charset="0"/>
              </a:rPr>
              <a:t>◦</a:t>
            </a:r>
            <a:r>
              <a:rPr lang="en-US" altLang="en-US" sz="2800" b="1" baseline="30000" smtClean="0"/>
              <a:t> </a:t>
            </a:r>
            <a:r>
              <a:rPr lang="en-US" altLang="en-US" sz="2800" b="1" smtClean="0"/>
              <a:t>C With the following pressures </a:t>
            </a:r>
          </a:p>
          <a:p>
            <a:pPr eaLnBrk="1" hangingPunct="1">
              <a:lnSpc>
                <a:spcPct val="90000"/>
              </a:lnSpc>
              <a:buFontTx/>
              <a:buNone/>
            </a:pPr>
            <a:r>
              <a:rPr lang="en-US" altLang="en-US" sz="2800" b="1" smtClean="0"/>
              <a:t>P</a:t>
            </a:r>
            <a:r>
              <a:rPr lang="en-US" altLang="en-US" sz="2800" b="1" baseline="-25000" smtClean="0"/>
              <a:t>NOCl</a:t>
            </a:r>
            <a:r>
              <a:rPr lang="en-US" altLang="en-US" sz="2800" b="1" smtClean="0"/>
              <a:t> = 1.2 atm </a:t>
            </a:r>
          </a:p>
          <a:p>
            <a:pPr eaLnBrk="1" hangingPunct="1">
              <a:lnSpc>
                <a:spcPct val="90000"/>
              </a:lnSpc>
              <a:buFontTx/>
              <a:buNone/>
            </a:pPr>
            <a:r>
              <a:rPr lang="en-US" altLang="en-US" sz="2800" b="1" smtClean="0"/>
              <a:t>P </a:t>
            </a:r>
            <a:r>
              <a:rPr lang="en-US" altLang="en-US" sz="2800" b="1" baseline="-25000" smtClean="0"/>
              <a:t>NO</a:t>
            </a:r>
            <a:r>
              <a:rPr lang="en-US" altLang="en-US" sz="2800" b="1" smtClean="0"/>
              <a:t> = 5.0 E </a:t>
            </a:r>
            <a:r>
              <a:rPr lang="en-US" altLang="en-US" sz="2800" b="1" baseline="30000" smtClean="0"/>
              <a:t>-2</a:t>
            </a:r>
            <a:r>
              <a:rPr lang="en-US" altLang="en-US" sz="2800" b="1" smtClean="0"/>
              <a:t> atm </a:t>
            </a:r>
          </a:p>
          <a:p>
            <a:pPr eaLnBrk="1" hangingPunct="1">
              <a:lnSpc>
                <a:spcPct val="90000"/>
              </a:lnSpc>
              <a:buFontTx/>
              <a:buNone/>
            </a:pPr>
            <a:r>
              <a:rPr lang="en-US" altLang="en-US" sz="2800" b="1" smtClean="0"/>
              <a:t>P </a:t>
            </a:r>
            <a:r>
              <a:rPr lang="en-US" altLang="en-US" sz="2800" b="1" baseline="-25000" smtClean="0"/>
              <a:t>Cl2</a:t>
            </a:r>
            <a:r>
              <a:rPr lang="en-US" altLang="en-US" sz="2800" b="1" smtClean="0"/>
              <a:t> =  3. E </a:t>
            </a:r>
            <a:r>
              <a:rPr lang="en-US" altLang="en-US" sz="2800" b="1" baseline="30000" smtClean="0"/>
              <a:t>-1</a:t>
            </a:r>
            <a:r>
              <a:rPr lang="en-US" altLang="en-US" sz="2800" b="1" smtClean="0"/>
              <a:t> atm </a:t>
            </a:r>
          </a:p>
          <a:p>
            <a:pPr eaLnBrk="1" hangingPunct="1">
              <a:lnSpc>
                <a:spcPct val="90000"/>
              </a:lnSpc>
              <a:buFontTx/>
              <a:buNone/>
            </a:pPr>
            <a:endParaRPr lang="en-US" altLang="en-US" sz="2800" b="1" smtClean="0"/>
          </a:p>
          <a:p>
            <a:pPr eaLnBrk="1" hangingPunct="1">
              <a:lnSpc>
                <a:spcPct val="90000"/>
              </a:lnSpc>
              <a:buFontTx/>
              <a:buNone/>
            </a:pPr>
            <a:r>
              <a:rPr lang="en-US" altLang="en-US" sz="2800" b="1" smtClean="0"/>
              <a:t>2NO + Cl</a:t>
            </a:r>
            <a:r>
              <a:rPr lang="en-US" altLang="en-US" sz="2800" b="1" baseline="-25000" smtClean="0"/>
              <a:t>2</a:t>
            </a:r>
            <a:r>
              <a:rPr lang="en-US" altLang="en-US" sz="2800" b="1" smtClean="0"/>
              <a:t> </a:t>
            </a:r>
            <a:r>
              <a:rPr lang="en-US" altLang="en-US" sz="2800" b="1" smtClean="0">
                <a:cs typeface="Arial" panose="020B0604020202020204" pitchFamily="34" charset="0"/>
              </a:rPr>
              <a:t>↔ 2NOCl (g) </a:t>
            </a:r>
          </a:p>
          <a:p>
            <a:pPr eaLnBrk="1" hangingPunct="1">
              <a:lnSpc>
                <a:spcPct val="90000"/>
              </a:lnSpc>
              <a:buFontTx/>
              <a:buNone/>
            </a:pPr>
            <a:endParaRPr lang="en-US" altLang="en-US" sz="2800" b="1" smtClean="0">
              <a:cs typeface="Arial" panose="020B0604020202020204" pitchFamily="34" charset="0"/>
            </a:endParaRPr>
          </a:p>
          <a:p>
            <a:pPr eaLnBrk="1" hangingPunct="1">
              <a:lnSpc>
                <a:spcPct val="90000"/>
              </a:lnSpc>
              <a:buFontTx/>
              <a:buNone/>
            </a:pPr>
            <a:r>
              <a:rPr lang="en-US" altLang="en-US" sz="2800" b="1" smtClean="0">
                <a:cs typeface="Arial" panose="020B0604020202020204" pitchFamily="34" charset="0"/>
              </a:rPr>
              <a:t>Find K</a:t>
            </a:r>
            <a:r>
              <a:rPr lang="en-US" altLang="en-US" sz="2800" b="1" baseline="-25000" smtClean="0">
                <a:cs typeface="Arial" panose="020B0604020202020204" pitchFamily="34" charset="0"/>
              </a:rPr>
              <a:t>p</a:t>
            </a:r>
            <a:endParaRPr lang="en-US" altLang="en-US" sz="2800" b="1" smtClean="0">
              <a:cs typeface="Arial" panose="020B0604020202020204" pitchFamily="34" charset="0"/>
            </a:endParaRPr>
          </a:p>
          <a:p>
            <a:pPr eaLnBrk="1" hangingPunct="1">
              <a:lnSpc>
                <a:spcPct val="90000"/>
              </a:lnSpc>
            </a:pPr>
            <a:endParaRPr lang="en-US" altLang="en-US" sz="2800" b="1" smtClean="0">
              <a:cs typeface="Arial" panose="020B0604020202020204" pitchFamily="34" charset="0"/>
            </a:endParaRPr>
          </a:p>
          <a:p>
            <a:pPr eaLnBrk="1" hangingPunct="1">
              <a:lnSpc>
                <a:spcPct val="90000"/>
              </a:lnSpc>
              <a:buFontTx/>
              <a:buNone/>
            </a:pPr>
            <a:endParaRPr lang="en-US" altLang="en-US" sz="280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6D2B999-3A8F-4B2E-BC9D-6E145185168A}" type="slidenum">
              <a:rPr lang="en-US" altLang="en-US" sz="1400"/>
              <a:pPr>
                <a:spcBef>
                  <a:spcPct val="0"/>
                </a:spcBef>
                <a:buFontTx/>
                <a:buNone/>
              </a:pPr>
              <a:t>48</a:t>
            </a:fld>
            <a:endParaRPr lang="en-US" altLang="en-US" sz="1400"/>
          </a:p>
        </p:txBody>
      </p:sp>
      <p:sp>
        <p:nvSpPr>
          <p:cNvPr id="79875" name="Rectangle 2"/>
          <p:cNvSpPr>
            <a:spLocks noGrp="1" noChangeArrowheads="1"/>
          </p:cNvSpPr>
          <p:nvPr>
            <p:ph type="title"/>
          </p:nvPr>
        </p:nvSpPr>
        <p:spPr/>
        <p:txBody>
          <a:bodyPr/>
          <a:lstStyle/>
          <a:p>
            <a:pPr eaLnBrk="1" hangingPunct="1"/>
            <a:r>
              <a:rPr lang="en-US" altLang="en-US" smtClean="0"/>
              <a:t>Find K from K</a:t>
            </a:r>
            <a:r>
              <a:rPr lang="en-US" altLang="en-US" baseline="-25000" smtClean="0"/>
              <a:t>p</a:t>
            </a:r>
            <a:endParaRPr lang="en-US" altLang="en-US" smtClean="0"/>
          </a:p>
        </p:txBody>
      </p:sp>
      <p:sp>
        <p:nvSpPr>
          <p:cNvPr id="79876" name="Rectangle 3"/>
          <p:cNvSpPr>
            <a:spLocks noGrp="1" noChangeArrowheads="1"/>
          </p:cNvSpPr>
          <p:nvPr>
            <p:ph type="body" idx="1"/>
          </p:nvPr>
        </p:nvSpPr>
        <p:spPr/>
        <p:txBody>
          <a:bodyPr/>
          <a:lstStyle/>
          <a:p>
            <a:pPr eaLnBrk="1" hangingPunct="1">
              <a:lnSpc>
                <a:spcPct val="90000"/>
              </a:lnSpc>
              <a:buFontTx/>
              <a:buNone/>
            </a:pPr>
            <a:r>
              <a:rPr lang="en-US" altLang="en-US" sz="2800" b="1" smtClean="0">
                <a:solidFill>
                  <a:schemeClr val="accent2"/>
                </a:solidFill>
              </a:rPr>
              <a:t>2</a:t>
            </a:r>
            <a:r>
              <a:rPr lang="en-US" altLang="en-US" sz="2800" b="1" smtClean="0"/>
              <a:t>NO + </a:t>
            </a:r>
            <a:r>
              <a:rPr lang="en-US" altLang="en-US" sz="2800" b="1" smtClean="0">
                <a:solidFill>
                  <a:schemeClr val="accent2"/>
                </a:solidFill>
              </a:rPr>
              <a:t>1</a:t>
            </a:r>
            <a:r>
              <a:rPr lang="en-US" altLang="en-US" sz="2800" b="1" smtClean="0"/>
              <a:t>Cl</a:t>
            </a:r>
            <a:r>
              <a:rPr lang="en-US" altLang="en-US" sz="2800" b="1" baseline="-25000" smtClean="0"/>
              <a:t>2</a:t>
            </a:r>
            <a:r>
              <a:rPr lang="en-US" altLang="en-US" sz="2800" b="1" smtClean="0"/>
              <a:t> </a:t>
            </a:r>
            <a:r>
              <a:rPr lang="en-US" altLang="en-US" sz="2800" b="1" smtClean="0">
                <a:cs typeface="Arial" panose="020B0604020202020204" pitchFamily="34" charset="0"/>
              </a:rPr>
              <a:t>↔ </a:t>
            </a:r>
            <a:r>
              <a:rPr lang="en-US" altLang="en-US" sz="2800" b="1" smtClean="0">
                <a:solidFill>
                  <a:srgbClr val="FF0066"/>
                </a:solidFill>
                <a:cs typeface="Arial" panose="020B0604020202020204" pitchFamily="34" charset="0"/>
              </a:rPr>
              <a:t>2</a:t>
            </a:r>
            <a:r>
              <a:rPr lang="en-US" altLang="en-US" sz="2800" b="1" smtClean="0">
                <a:cs typeface="Arial" panose="020B0604020202020204" pitchFamily="34" charset="0"/>
              </a:rPr>
              <a:t>NOCL (g)</a:t>
            </a:r>
            <a:endParaRPr lang="en-US" altLang="en-US" sz="2800" b="1" smtClean="0"/>
          </a:p>
          <a:p>
            <a:pPr eaLnBrk="1" hangingPunct="1">
              <a:lnSpc>
                <a:spcPct val="90000"/>
              </a:lnSpc>
              <a:buFontTx/>
              <a:buNone/>
            </a:pPr>
            <a:endParaRPr lang="en-US" altLang="en-US" sz="2800" b="1" smtClean="0"/>
          </a:p>
          <a:p>
            <a:pPr eaLnBrk="1" hangingPunct="1">
              <a:lnSpc>
                <a:spcPct val="90000"/>
              </a:lnSpc>
              <a:buFontTx/>
              <a:buNone/>
            </a:pPr>
            <a:r>
              <a:rPr lang="en-US" altLang="en-US" sz="2800" b="1" smtClean="0"/>
              <a:t>K = 1.9 E</a:t>
            </a:r>
            <a:r>
              <a:rPr lang="en-US" altLang="en-US" sz="2800" b="1" baseline="30000" smtClean="0"/>
              <a:t>3</a:t>
            </a:r>
            <a:r>
              <a:rPr lang="en-US" altLang="en-US" sz="2800" b="1" smtClean="0"/>
              <a:t>             Use K</a:t>
            </a:r>
            <a:r>
              <a:rPr lang="en-US" altLang="en-US" sz="2800" b="1" baseline="-25000" smtClean="0"/>
              <a:t>p</a:t>
            </a:r>
            <a:r>
              <a:rPr lang="en-US" altLang="en-US" sz="2800" b="1" smtClean="0"/>
              <a:t> = K</a:t>
            </a:r>
            <a:r>
              <a:rPr lang="en-US" altLang="en-US" sz="2800" b="1" baseline="-25000" smtClean="0"/>
              <a:t>c</a:t>
            </a:r>
            <a:r>
              <a:rPr lang="en-US" altLang="en-US" sz="2800" b="1" smtClean="0"/>
              <a:t> (RT)</a:t>
            </a:r>
            <a:r>
              <a:rPr lang="el-GR" altLang="en-US" sz="2800" b="1" baseline="30000" smtClean="0">
                <a:cs typeface="Arial" panose="020B0604020202020204" pitchFamily="34" charset="0"/>
              </a:rPr>
              <a:t>Δ</a:t>
            </a:r>
            <a:r>
              <a:rPr lang="en-US" altLang="en-US" sz="2800" b="1" baseline="30000" smtClean="0">
                <a:cs typeface="Arial" panose="020B0604020202020204" pitchFamily="34" charset="0"/>
              </a:rPr>
              <a:t>n</a:t>
            </a:r>
          </a:p>
          <a:p>
            <a:pPr eaLnBrk="1" hangingPunct="1">
              <a:lnSpc>
                <a:spcPct val="90000"/>
              </a:lnSpc>
              <a:buFontTx/>
              <a:buNone/>
            </a:pPr>
            <a:endParaRPr lang="en-US" altLang="en-US" sz="2800" b="1" baseline="30000" smtClean="0">
              <a:cs typeface="Arial" panose="020B0604020202020204" pitchFamily="34" charset="0"/>
            </a:endParaRPr>
          </a:p>
          <a:p>
            <a:pPr eaLnBrk="1" hangingPunct="1">
              <a:lnSpc>
                <a:spcPct val="90000"/>
              </a:lnSpc>
              <a:buFontTx/>
              <a:buNone/>
            </a:pPr>
            <a:endParaRPr lang="en-US" altLang="en-US" sz="2800" b="1" baseline="30000" smtClean="0">
              <a:cs typeface="Arial" panose="020B0604020202020204" pitchFamily="34" charset="0"/>
            </a:endParaRPr>
          </a:p>
          <a:p>
            <a:pPr eaLnBrk="1" hangingPunct="1">
              <a:lnSpc>
                <a:spcPct val="90000"/>
              </a:lnSpc>
              <a:buFontTx/>
              <a:buNone/>
            </a:pPr>
            <a:endParaRPr lang="en-US" altLang="en-US" sz="2800" b="1" baseline="30000" smtClean="0">
              <a:cs typeface="Arial" panose="020B0604020202020204" pitchFamily="34" charset="0"/>
            </a:endParaRPr>
          </a:p>
          <a:p>
            <a:pPr eaLnBrk="1" hangingPunct="1">
              <a:lnSpc>
                <a:spcPct val="90000"/>
              </a:lnSpc>
              <a:buFontTx/>
              <a:buNone/>
            </a:pPr>
            <a:r>
              <a:rPr lang="en-US" altLang="en-US" sz="2800" b="1" baseline="30000" smtClean="0">
                <a:cs typeface="Arial" panose="020B0604020202020204" pitchFamily="34" charset="0"/>
              </a:rPr>
              <a:t>TRICK!!!! </a:t>
            </a:r>
            <a:r>
              <a:rPr lang="en-US" altLang="en-US" sz="2800" b="1" smtClean="0">
                <a:cs typeface="Arial" panose="020B0604020202020204" pitchFamily="34" charset="0"/>
              </a:rPr>
              <a:t> To find </a:t>
            </a:r>
            <a:r>
              <a:rPr lang="el-GR" altLang="en-US" sz="2800" b="1" smtClean="0">
                <a:cs typeface="Arial" panose="020B0604020202020204" pitchFamily="34" charset="0"/>
              </a:rPr>
              <a:t>Δ</a:t>
            </a:r>
            <a:r>
              <a:rPr lang="en-US" altLang="en-US" sz="2800" b="1" smtClean="0">
                <a:cs typeface="Arial" panose="020B0604020202020204" pitchFamily="34" charset="0"/>
              </a:rPr>
              <a:t>n = </a:t>
            </a:r>
            <a:r>
              <a:rPr lang="en-US" altLang="en-US" sz="2800" b="1" smtClean="0">
                <a:solidFill>
                  <a:srgbClr val="FF0066"/>
                </a:solidFill>
                <a:cs typeface="Arial" panose="020B0604020202020204" pitchFamily="34" charset="0"/>
              </a:rPr>
              <a:t>2</a:t>
            </a:r>
            <a:r>
              <a:rPr lang="en-US" altLang="en-US" sz="2800" b="1" smtClean="0">
                <a:cs typeface="Arial" panose="020B0604020202020204" pitchFamily="34" charset="0"/>
              </a:rPr>
              <a:t>-(</a:t>
            </a:r>
            <a:r>
              <a:rPr lang="en-US" altLang="en-US" sz="2800" b="1" smtClean="0">
                <a:solidFill>
                  <a:schemeClr val="accent2"/>
                </a:solidFill>
                <a:cs typeface="Arial" panose="020B0604020202020204" pitchFamily="34" charset="0"/>
              </a:rPr>
              <a:t>2+1</a:t>
            </a:r>
            <a:r>
              <a:rPr lang="en-US" altLang="en-US" sz="2800" b="1" smtClean="0">
                <a:cs typeface="Arial" panose="020B0604020202020204" pitchFamily="34" charset="0"/>
              </a:rPr>
              <a:t>) = -1 </a:t>
            </a:r>
          </a:p>
          <a:p>
            <a:pPr eaLnBrk="1" hangingPunct="1">
              <a:lnSpc>
                <a:spcPct val="90000"/>
              </a:lnSpc>
              <a:buFontTx/>
              <a:buNone/>
            </a:pPr>
            <a:endParaRPr lang="en-US" altLang="en-US" sz="2800" b="1" smtClean="0">
              <a:cs typeface="Arial" panose="020B0604020202020204" pitchFamily="34" charset="0"/>
            </a:endParaRPr>
          </a:p>
          <a:p>
            <a:pPr eaLnBrk="1" hangingPunct="1">
              <a:lnSpc>
                <a:spcPct val="90000"/>
              </a:lnSpc>
              <a:buFontTx/>
              <a:buNone/>
            </a:pPr>
            <a:r>
              <a:rPr lang="en-US" altLang="en-US" sz="2800" b="1" smtClean="0">
                <a:cs typeface="Arial" panose="020B0604020202020204" pitchFamily="34" charset="0"/>
              </a:rPr>
              <a:t>4.6 E</a:t>
            </a:r>
            <a:r>
              <a:rPr lang="en-US" altLang="en-US" sz="2800" b="1" baseline="30000" smtClean="0">
                <a:cs typeface="Arial" panose="020B0604020202020204" pitchFamily="34" charset="0"/>
              </a:rPr>
              <a:t>4</a:t>
            </a:r>
            <a:r>
              <a:rPr lang="en-US" altLang="en-US" sz="2800" b="1" smtClean="0">
                <a:cs typeface="Arial" panose="020B0604020202020204" pitchFamily="34" charset="0"/>
              </a:rPr>
              <a:t> remember no units they all cancel out!!!!</a:t>
            </a:r>
            <a:r>
              <a:rPr lang="en-US" altLang="en-US" sz="2800" smtClean="0">
                <a:cs typeface="Arial" panose="020B0604020202020204" pitchFamily="34" charset="0"/>
              </a:rPr>
              <a:t> </a:t>
            </a:r>
          </a:p>
          <a:p>
            <a:pPr eaLnBrk="1" hangingPunct="1">
              <a:lnSpc>
                <a:spcPct val="90000"/>
              </a:lnSpc>
              <a:buFontTx/>
              <a:buNone/>
            </a:pPr>
            <a:r>
              <a:rPr lang="en-US" altLang="en-US" sz="2800" smtClean="0">
                <a:cs typeface="Arial" panose="020B0604020202020204" pitchFamily="34" charset="0"/>
              </a:rPr>
              <a:t>                    </a:t>
            </a:r>
            <a:endParaRPr lang="el-GR" altLang="en-US" sz="280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9576552-76BB-4A3A-AD51-99953CEC4991}" type="slidenum">
              <a:rPr lang="en-US" altLang="en-US" sz="1400"/>
              <a:pPr>
                <a:spcBef>
                  <a:spcPct val="0"/>
                </a:spcBef>
                <a:buFontTx/>
                <a:buNone/>
              </a:pPr>
              <a:t>49</a:t>
            </a:fld>
            <a:endParaRPr lang="en-US" altLang="en-US" sz="1400"/>
          </a:p>
        </p:txBody>
      </p:sp>
      <p:sp>
        <p:nvSpPr>
          <p:cNvPr id="80899" name="Rectangle 2"/>
          <p:cNvSpPr>
            <a:spLocks noGrp="1" noChangeArrowheads="1"/>
          </p:cNvSpPr>
          <p:nvPr>
            <p:ph type="title"/>
          </p:nvPr>
        </p:nvSpPr>
        <p:spPr/>
        <p:txBody>
          <a:bodyPr/>
          <a:lstStyle/>
          <a:p>
            <a:pPr eaLnBrk="1" hangingPunct="1"/>
            <a:r>
              <a:rPr lang="en-US" altLang="en-US" smtClean="0"/>
              <a:t>Why do we need to know this </a:t>
            </a:r>
          </a:p>
        </p:txBody>
      </p:sp>
      <p:sp>
        <p:nvSpPr>
          <p:cNvPr id="80900" name="Rectangle 3"/>
          <p:cNvSpPr>
            <a:spLocks noGrp="1" noChangeArrowheads="1"/>
          </p:cNvSpPr>
          <p:nvPr>
            <p:ph type="body" idx="1"/>
          </p:nvPr>
        </p:nvSpPr>
        <p:spPr/>
        <p:txBody>
          <a:bodyPr/>
          <a:lstStyle/>
          <a:p>
            <a:pPr eaLnBrk="1" hangingPunct="1"/>
            <a:r>
              <a:rPr lang="en-US" altLang="en-US" smtClean="0"/>
              <a:t>K allows us to see if a reaction will occur </a:t>
            </a:r>
          </a:p>
          <a:p>
            <a:pPr eaLnBrk="1" hangingPunct="1"/>
            <a:r>
              <a:rPr lang="en-US" altLang="en-US" smtClean="0"/>
              <a:t>Tells us whether or not the given [ ] are at equilibrium. </a:t>
            </a:r>
          </a:p>
          <a:p>
            <a:pPr eaLnBrk="1" hangingPunct="1"/>
            <a:r>
              <a:rPr lang="en-US" altLang="en-US" smtClean="0"/>
              <a:t>Tells us the relative amounts of [ ] at equilibrium</a:t>
            </a:r>
          </a:p>
          <a:p>
            <a:pPr eaLnBrk="1" hangingPunct="1">
              <a:buFontTx/>
              <a:buNone/>
            </a:pPr>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A48E433-6E2C-4FF4-BD5F-DBEFF538C926}" type="slidenum">
              <a:rPr lang="en-US" altLang="en-US" sz="1400"/>
              <a:pPr>
                <a:spcBef>
                  <a:spcPct val="0"/>
                </a:spcBef>
                <a:buFontTx/>
                <a:buNone/>
              </a:pPr>
              <a:t>5</a:t>
            </a:fld>
            <a:endParaRPr lang="en-US" altLang="en-US" sz="1400"/>
          </a:p>
        </p:txBody>
      </p:sp>
      <p:sp>
        <p:nvSpPr>
          <p:cNvPr id="12291" name="Rectangle 2"/>
          <p:cNvSpPr>
            <a:spLocks noGrp="1" noChangeArrowheads="1"/>
          </p:cNvSpPr>
          <p:nvPr>
            <p:ph type="title"/>
          </p:nvPr>
        </p:nvSpPr>
        <p:spPr/>
        <p:txBody>
          <a:bodyPr/>
          <a:lstStyle/>
          <a:p>
            <a:pPr eaLnBrk="1" hangingPunct="1"/>
            <a:r>
              <a:rPr lang="en-US" altLang="en-US" smtClean="0"/>
              <a:t>Chemical Equilibrium </a:t>
            </a:r>
          </a:p>
        </p:txBody>
      </p:sp>
      <p:sp>
        <p:nvSpPr>
          <p:cNvPr id="12292" name="Rectangle 3"/>
          <p:cNvSpPr>
            <a:spLocks noGrp="1" noChangeArrowheads="1"/>
          </p:cNvSpPr>
          <p:nvPr>
            <p:ph type="body" idx="1"/>
          </p:nvPr>
        </p:nvSpPr>
        <p:spPr/>
        <p:txBody>
          <a:bodyPr/>
          <a:lstStyle/>
          <a:p>
            <a:pPr eaLnBrk="1" hangingPunct="1"/>
            <a:r>
              <a:rPr lang="en-US" altLang="en-US" smtClean="0"/>
              <a:t>Concentrations of all reactants and products are constant with time. </a:t>
            </a:r>
          </a:p>
          <a:p>
            <a:pPr eaLnBrk="1" hangingPunct="1"/>
            <a:endParaRPr lang="en-US" altLang="en-US" smtClean="0"/>
          </a:p>
          <a:p>
            <a:pPr eaLnBrk="1" hangingPunct="1"/>
            <a:r>
              <a:rPr lang="en-US" altLang="en-US" smtClean="0"/>
              <a:t>That does not mean [reactant] = [product]</a:t>
            </a:r>
          </a:p>
          <a:p>
            <a:pPr eaLnBrk="1" hangingPunct="1">
              <a:buFontTx/>
              <a:buNone/>
            </a:pPr>
            <a:r>
              <a:rPr lang="en-US" altLang="en-US" smtClean="0"/>
              <a:t>Rather the rate of decomposition of [react] and formation of [prod] are constant.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311D38B-69B9-48B4-80D4-AFCCA2918496}" type="slidenum">
              <a:rPr lang="en-US" altLang="en-US" sz="1400"/>
              <a:pPr>
                <a:spcBef>
                  <a:spcPct val="0"/>
                </a:spcBef>
                <a:buFontTx/>
                <a:buNone/>
              </a:pPr>
              <a:t>50</a:t>
            </a:fld>
            <a:endParaRPr lang="en-US" altLang="en-US" sz="1400"/>
          </a:p>
        </p:txBody>
      </p:sp>
      <p:sp>
        <p:nvSpPr>
          <p:cNvPr id="81923" name="Rectangle 2"/>
          <p:cNvSpPr>
            <a:spLocks noGrp="1" noChangeArrowheads="1"/>
          </p:cNvSpPr>
          <p:nvPr>
            <p:ph type="title"/>
          </p:nvPr>
        </p:nvSpPr>
        <p:spPr/>
        <p:txBody>
          <a:bodyPr/>
          <a:lstStyle/>
          <a:p>
            <a:pPr eaLnBrk="1" hangingPunct="1"/>
            <a:r>
              <a:rPr lang="en-US" altLang="en-US" smtClean="0"/>
              <a:t>Reaction Quotient Q </a:t>
            </a:r>
          </a:p>
        </p:txBody>
      </p:sp>
      <p:sp>
        <p:nvSpPr>
          <p:cNvPr id="81924" name="Rectangle 3"/>
          <p:cNvSpPr>
            <a:spLocks noGrp="1" noChangeArrowheads="1"/>
          </p:cNvSpPr>
          <p:nvPr>
            <p:ph type="body" idx="1"/>
          </p:nvPr>
        </p:nvSpPr>
        <p:spPr/>
        <p:txBody>
          <a:bodyPr/>
          <a:lstStyle/>
          <a:p>
            <a:pPr eaLnBrk="1" hangingPunct="1"/>
            <a:r>
              <a:rPr lang="en-US" altLang="en-US" smtClean="0"/>
              <a:t>Determined exactly the same was as K </a:t>
            </a:r>
          </a:p>
          <a:p>
            <a:pPr eaLnBrk="1" hangingPunct="1"/>
            <a:r>
              <a:rPr lang="en-US" altLang="en-US" smtClean="0"/>
              <a:t>Expect we use the initial reaction conditions and concentrations  instead of the conditions and concentrations at equilibrium </a:t>
            </a:r>
          </a:p>
          <a:p>
            <a:pPr eaLnBrk="1" hangingPunct="1"/>
            <a:r>
              <a:rPr lang="en-US" altLang="en-US" smtClean="0"/>
              <a:t>Can be used to predict the direction the reaction will proceed from a set of given initial conditions.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IN" altLang="en-US" b="1" smtClean="0">
                <a:solidFill>
                  <a:srgbClr val="FF0000"/>
                </a:solidFill>
                <a:latin typeface="Calibri" panose="020F0502020204030204" pitchFamily="34" charset="0"/>
                <a:cs typeface="Calibri" panose="020F0502020204030204" pitchFamily="34" charset="0"/>
              </a:rPr>
              <a:t>Figure 13.8 </a:t>
            </a:r>
            <a:r>
              <a:rPr lang="en-IN" altLang="en-US" smtClean="0">
                <a:latin typeface="Calibri" panose="020F0502020204030204" pitchFamily="34" charset="0"/>
                <a:cs typeface="Calibri" panose="020F0502020204030204" pitchFamily="34" charset="0"/>
              </a:rPr>
              <a:t>-The Relationship between Reaction Quotient </a:t>
            </a:r>
            <a:r>
              <a:rPr lang="en-IN" altLang="en-US" i="1" smtClean="0">
                <a:latin typeface="Calibri" panose="020F0502020204030204" pitchFamily="34" charset="0"/>
                <a:cs typeface="Calibri" panose="020F0502020204030204" pitchFamily="34" charset="0"/>
              </a:rPr>
              <a:t>Q</a:t>
            </a:r>
            <a:r>
              <a:rPr lang="en-IN" altLang="en-US" smtClean="0">
                <a:latin typeface="Calibri" panose="020F0502020204030204" pitchFamily="34" charset="0"/>
                <a:cs typeface="Calibri" panose="020F0502020204030204" pitchFamily="34" charset="0"/>
              </a:rPr>
              <a:t> and Equilibrium Constant </a:t>
            </a:r>
            <a:r>
              <a:rPr lang="en-IN" altLang="en-US" i="1" smtClean="0">
                <a:latin typeface="Calibri" panose="020F0502020204030204" pitchFamily="34" charset="0"/>
                <a:cs typeface="Calibri" panose="020F0502020204030204" pitchFamily="34" charset="0"/>
              </a:rPr>
              <a:t>K</a:t>
            </a:r>
            <a:endParaRPr lang="en-US" altLang="en-US" i="1" smtClean="0">
              <a:latin typeface="Calibri" panose="020F0502020204030204" pitchFamily="34" charset="0"/>
              <a:cs typeface="Calibri" panose="020F0502020204030204" pitchFamily="34" charset="0"/>
            </a:endParaRPr>
          </a:p>
        </p:txBody>
      </p:sp>
      <p:pic>
        <p:nvPicPr>
          <p:cNvPr id="67587" name="Content Placeholder 3" descr="This image illustrates the relationship between reaction quotient (Q) and equilibrium constant (K).&#10;&#10;There are three pairs of bar graphs in this illustration. In each pair, the bar on the left is labeled Q, and the bar on the right is labeled K.&#10;&#10;The pair of graphs on the extreme left side of the illustration are labeled system has too much reactant. The bar labeled Q is shorter than the bar labeled K. There is an expression below these bars that reads Q &lt; K. &#10;&#10;An arrow labeled shift reaction to the right points at the next pair of bar graphs, which lie at the center of the illustration. &#10;These bars are labeled system is at equilibrium. Both bars are of the same height. There is an expression below these bars that reads Q = K.&#10;&#10;The pair of graphs on the extreme right side of the illustration are labeled system has too much product. The bar labeled K is shorter than the bar labeled Q. There is an expression at the bottom of this graph that reads Q &gt; K. &#10;An arrow arising from the left side of this pair points at the pair of graphs in the center. This arrow is labeled shift reaction to the left.&#10;" title="Figure 13.8 -The Relationship Between Quotient Q and Equilibrium Constant K"/>
          <p:cNvPicPr>
            <a:picLocks noGrp="1" noChangeAspect="1"/>
          </p:cNvPicPr>
          <p:nvPr>
            <p:ph idx="1"/>
          </p:nvPr>
        </p:nvPicPr>
        <p:blipFill rotWithShape="1">
          <a:blip r:embed="rId3"/>
          <a:srcRect b="4927"/>
          <a:stretch/>
        </p:blipFill>
        <p:spPr>
          <a:xfrm>
            <a:off x="1670050" y="2184400"/>
            <a:ext cx="5816600" cy="4219575"/>
          </a:xfrm>
        </p:spPr>
      </p:pic>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6"/>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42FA351-3930-4EDE-B228-C98B7A1EE3D4}" type="slidenum">
              <a:rPr lang="en-US" altLang="en-US" sz="1400"/>
              <a:pPr>
                <a:spcBef>
                  <a:spcPct val="0"/>
                </a:spcBef>
                <a:buFontTx/>
                <a:buNone/>
              </a:pPr>
              <a:t>52</a:t>
            </a:fld>
            <a:endParaRPr lang="en-US" altLang="en-US" sz="1400"/>
          </a:p>
        </p:txBody>
      </p:sp>
      <p:sp>
        <p:nvSpPr>
          <p:cNvPr id="84995" name="Rectangle 2"/>
          <p:cNvSpPr>
            <a:spLocks noGrp="1" noChangeArrowheads="1"/>
          </p:cNvSpPr>
          <p:nvPr>
            <p:ph type="title"/>
          </p:nvPr>
        </p:nvSpPr>
        <p:spPr/>
        <p:txBody>
          <a:bodyPr/>
          <a:lstStyle/>
          <a:p>
            <a:pPr eaLnBrk="1" hangingPunct="1"/>
            <a:r>
              <a:rPr lang="en-US" altLang="en-US" sz="4000" smtClean="0"/>
              <a:t>Predicting the Direction of a RXN</a:t>
            </a:r>
          </a:p>
        </p:txBody>
      </p:sp>
      <p:sp>
        <p:nvSpPr>
          <p:cNvPr id="84996" name="Rectangle 3"/>
          <p:cNvSpPr>
            <a:spLocks noGrp="1" noChangeArrowheads="1"/>
          </p:cNvSpPr>
          <p:nvPr>
            <p:ph type="body" sz="half" idx="1"/>
          </p:nvPr>
        </p:nvSpPr>
        <p:spPr>
          <a:xfrm>
            <a:off x="0" y="1371600"/>
            <a:ext cx="4267200" cy="5486400"/>
          </a:xfrm>
        </p:spPr>
        <p:txBody>
          <a:bodyPr/>
          <a:lstStyle/>
          <a:p>
            <a:pPr eaLnBrk="1" hangingPunct="1"/>
            <a:endParaRPr lang="en-US" altLang="en-US" sz="2800" b="1" u="sng" smtClean="0"/>
          </a:p>
          <a:p>
            <a:pPr eaLnBrk="1" hangingPunct="1">
              <a:buFontTx/>
              <a:buNone/>
            </a:pPr>
            <a:endParaRPr lang="en-US" altLang="en-US" sz="2800" b="1" u="sng" smtClean="0"/>
          </a:p>
          <a:p>
            <a:pPr eaLnBrk="1" hangingPunct="1">
              <a:buFontTx/>
              <a:buNone/>
            </a:pPr>
            <a:r>
              <a:rPr lang="en-US" altLang="en-US" sz="2800" b="1" smtClean="0"/>
              <a:t>Q is different than K because K is the [react] and [prod] at equilibrium. </a:t>
            </a:r>
          </a:p>
          <a:p>
            <a:pPr eaLnBrk="1" hangingPunct="1">
              <a:buFontTx/>
              <a:buNone/>
            </a:pPr>
            <a:endParaRPr lang="en-US" altLang="en-US" sz="2800" b="1" smtClean="0"/>
          </a:p>
          <a:p>
            <a:pPr eaLnBrk="1" hangingPunct="1">
              <a:buFontTx/>
              <a:buNone/>
            </a:pPr>
            <a:r>
              <a:rPr lang="en-US" altLang="en-US" sz="2800" b="1" smtClean="0"/>
              <a:t>Q predicts the direction of the reaction at a given set of conditions </a:t>
            </a:r>
          </a:p>
        </p:txBody>
      </p:sp>
      <p:graphicFrame>
        <p:nvGraphicFramePr>
          <p:cNvPr id="91167" name="Group 31"/>
          <p:cNvGraphicFramePr>
            <a:graphicFrameLocks noGrp="1"/>
          </p:cNvGraphicFramePr>
          <p:nvPr>
            <p:ph sz="half" idx="2"/>
          </p:nvPr>
        </p:nvGraphicFramePr>
        <p:xfrm>
          <a:off x="4495800" y="1028700"/>
          <a:ext cx="4648200" cy="5827713"/>
        </p:xfrm>
        <a:graphic>
          <a:graphicData uri="http://schemas.openxmlformats.org/drawingml/2006/table">
            <a:tbl>
              <a:tblPr/>
              <a:tblGrid>
                <a:gridCol w="2324100">
                  <a:extLst>
                    <a:ext uri="{9D8B030D-6E8A-4147-A177-3AD203B41FA5}">
                      <a16:colId xmlns:a16="http://schemas.microsoft.com/office/drawing/2014/main" val="20000"/>
                    </a:ext>
                  </a:extLst>
                </a:gridCol>
                <a:gridCol w="2324100">
                  <a:extLst>
                    <a:ext uri="{9D8B030D-6E8A-4147-A177-3AD203B41FA5}">
                      <a16:colId xmlns:a16="http://schemas.microsoft.com/office/drawing/2014/main" val="20001"/>
                    </a:ext>
                  </a:extLst>
                </a:gridCol>
              </a:tblGrid>
              <a:tr h="1030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 Relationship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Direction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836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Q &gt; K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Shift to left generating reactants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Q = 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Equilibrium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836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Q &lt; K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Shift to right generating products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323D7669-68BF-43F1-9309-F54F0A01BB23}" type="slidenum">
              <a:rPr lang="en-US" altLang="en-US" sz="1400"/>
              <a:pPr>
                <a:spcBef>
                  <a:spcPct val="0"/>
                </a:spcBef>
                <a:buFontTx/>
                <a:buNone/>
              </a:pPr>
              <a:t>53</a:t>
            </a:fld>
            <a:endParaRPr lang="en-US" altLang="en-US" sz="1400"/>
          </a:p>
        </p:txBody>
      </p:sp>
      <p:sp>
        <p:nvSpPr>
          <p:cNvPr id="86019" name="Rectangle 2"/>
          <p:cNvSpPr>
            <a:spLocks noGrp="1" noChangeArrowheads="1"/>
          </p:cNvSpPr>
          <p:nvPr>
            <p:ph type="title"/>
          </p:nvPr>
        </p:nvSpPr>
        <p:spPr/>
        <p:txBody>
          <a:bodyPr/>
          <a:lstStyle/>
          <a:p>
            <a:pPr eaLnBrk="1" hangingPunct="1"/>
            <a:r>
              <a:rPr lang="en-US" altLang="en-US" smtClean="0"/>
              <a:t>Example </a:t>
            </a:r>
          </a:p>
        </p:txBody>
      </p:sp>
      <p:sp>
        <p:nvSpPr>
          <p:cNvPr id="86020" name="Rectangle 3"/>
          <p:cNvSpPr>
            <a:spLocks noGrp="1" noChangeArrowheads="1"/>
          </p:cNvSpPr>
          <p:nvPr>
            <p:ph type="body" idx="1"/>
          </p:nvPr>
        </p:nvSpPr>
        <p:spPr>
          <a:xfrm>
            <a:off x="457200" y="1600200"/>
            <a:ext cx="8305800" cy="4953000"/>
          </a:xfrm>
        </p:spPr>
        <p:txBody>
          <a:bodyPr/>
          <a:lstStyle/>
          <a:p>
            <a:pPr eaLnBrk="1" hangingPunct="1">
              <a:lnSpc>
                <a:spcPct val="90000"/>
              </a:lnSpc>
            </a:pPr>
            <a:r>
              <a:rPr lang="en-US" altLang="en-US" smtClean="0"/>
              <a:t>At the start of a rxn there are 0.249 mol of N</a:t>
            </a:r>
            <a:r>
              <a:rPr lang="en-US" altLang="en-US" baseline="-25000" smtClean="0"/>
              <a:t>2 </a:t>
            </a:r>
            <a:r>
              <a:rPr lang="en-US" altLang="en-US" smtClean="0"/>
              <a:t>and</a:t>
            </a:r>
            <a:r>
              <a:rPr lang="en-US" altLang="en-US" baseline="-25000" smtClean="0"/>
              <a:t> </a:t>
            </a:r>
            <a:r>
              <a:rPr lang="en-US" altLang="en-US" smtClean="0"/>
              <a:t>3.21 E</a:t>
            </a:r>
            <a:r>
              <a:rPr lang="en-US" altLang="en-US" baseline="30000" smtClean="0"/>
              <a:t>-2</a:t>
            </a:r>
            <a:r>
              <a:rPr lang="en-US" altLang="en-US" smtClean="0"/>
              <a:t> mol H</a:t>
            </a:r>
            <a:r>
              <a:rPr lang="en-US" altLang="en-US" baseline="-25000" smtClean="0"/>
              <a:t>2</a:t>
            </a:r>
            <a:r>
              <a:rPr lang="en-US" altLang="en-US" smtClean="0"/>
              <a:t> and 6.42 E</a:t>
            </a:r>
            <a:r>
              <a:rPr lang="en-US" altLang="en-US" baseline="30000" smtClean="0"/>
              <a:t>-4 </a:t>
            </a:r>
            <a:r>
              <a:rPr lang="en-US" altLang="en-US" smtClean="0"/>
              <a:t>mol NH</a:t>
            </a:r>
            <a:r>
              <a:rPr lang="en-US" altLang="en-US" baseline="-25000" smtClean="0"/>
              <a:t>3</a:t>
            </a:r>
            <a:r>
              <a:rPr lang="en-US" altLang="en-US" smtClean="0"/>
              <a:t> in 3.50 L  vessel at 200 </a:t>
            </a:r>
            <a:r>
              <a:rPr lang="en-US" altLang="en-US" smtClean="0">
                <a:cs typeface="Arial" panose="020B0604020202020204" pitchFamily="34" charset="0"/>
              </a:rPr>
              <a:t>º</a:t>
            </a:r>
            <a:r>
              <a:rPr lang="en-US" altLang="en-US" smtClean="0"/>
              <a:t>C. Find the equilibrium constant K</a:t>
            </a:r>
            <a:r>
              <a:rPr lang="en-US" altLang="en-US" baseline="-25000" smtClean="0"/>
              <a:t>c</a:t>
            </a:r>
            <a:r>
              <a:rPr lang="en-US" altLang="en-US" smtClean="0"/>
              <a:t> for the rxn </a:t>
            </a:r>
          </a:p>
          <a:p>
            <a:pPr eaLnBrk="1" hangingPunct="1">
              <a:lnSpc>
                <a:spcPct val="90000"/>
              </a:lnSpc>
            </a:pPr>
            <a:endParaRPr lang="en-US" altLang="en-US" smtClean="0"/>
          </a:p>
          <a:p>
            <a:pPr eaLnBrk="1" hangingPunct="1">
              <a:lnSpc>
                <a:spcPct val="90000"/>
              </a:lnSpc>
              <a:buFontTx/>
              <a:buNone/>
            </a:pPr>
            <a:r>
              <a:rPr lang="en-US" altLang="en-US" smtClean="0"/>
              <a:t>N</a:t>
            </a:r>
            <a:r>
              <a:rPr lang="en-US" altLang="en-US" baseline="-25000" smtClean="0"/>
              <a:t>2 </a:t>
            </a:r>
            <a:r>
              <a:rPr lang="en-US" altLang="en-US" smtClean="0"/>
              <a:t>(g)</a:t>
            </a:r>
            <a:r>
              <a:rPr lang="en-US" altLang="en-US" baseline="-25000" smtClean="0"/>
              <a:t> </a:t>
            </a:r>
            <a:r>
              <a:rPr lang="en-US" altLang="en-US" smtClean="0"/>
              <a:t>+ H</a:t>
            </a:r>
            <a:r>
              <a:rPr lang="en-US" altLang="en-US" baseline="-25000" smtClean="0"/>
              <a:t>2</a:t>
            </a:r>
            <a:r>
              <a:rPr lang="en-US" altLang="en-US" smtClean="0"/>
              <a:t> (g) </a:t>
            </a:r>
            <a:r>
              <a:rPr lang="en-US" altLang="en-US" smtClean="0">
                <a:cs typeface="Arial" panose="020B0604020202020204" pitchFamily="34" charset="0"/>
              </a:rPr>
              <a:t>↔ </a:t>
            </a:r>
            <a:r>
              <a:rPr lang="en-US" altLang="en-US" smtClean="0"/>
              <a:t> NH</a:t>
            </a:r>
            <a:r>
              <a:rPr lang="en-US" altLang="en-US" baseline="-25000" smtClean="0"/>
              <a:t>3 </a:t>
            </a:r>
            <a:r>
              <a:rPr lang="en-US" altLang="en-US" smtClean="0"/>
              <a:t>(g) </a:t>
            </a:r>
          </a:p>
          <a:p>
            <a:pPr eaLnBrk="1" hangingPunct="1">
              <a:lnSpc>
                <a:spcPct val="90000"/>
              </a:lnSpc>
              <a:buFontTx/>
              <a:buNone/>
            </a:pPr>
            <a:endParaRPr lang="en-US" altLang="en-US" smtClean="0"/>
          </a:p>
          <a:p>
            <a:pPr eaLnBrk="1" hangingPunct="1">
              <a:lnSpc>
                <a:spcPct val="90000"/>
              </a:lnSpc>
              <a:buFontTx/>
              <a:buNone/>
            </a:pPr>
            <a:r>
              <a:rPr lang="en-US" altLang="en-US" smtClean="0"/>
              <a:t>is 0.65 at this temp, decide whether the rxn is at equilibrium , if not predict the which way the net rxn will proceed. </a:t>
            </a:r>
            <a:endParaRPr lang="en-US" altLang="en-US" baseline="-250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3DBFBB4D-BF12-4C43-A0C2-0B5AE2676197}" type="slidenum">
              <a:rPr lang="en-US" altLang="en-US" sz="1400"/>
              <a:pPr>
                <a:spcBef>
                  <a:spcPct val="0"/>
                </a:spcBef>
                <a:buFontTx/>
                <a:buNone/>
              </a:pPr>
              <a:t>54</a:t>
            </a:fld>
            <a:endParaRPr lang="en-US" altLang="en-US" sz="1400"/>
          </a:p>
        </p:txBody>
      </p:sp>
      <p:sp>
        <p:nvSpPr>
          <p:cNvPr id="87043" name="Rectangle 2"/>
          <p:cNvSpPr>
            <a:spLocks noGrp="1" noChangeArrowheads="1"/>
          </p:cNvSpPr>
          <p:nvPr>
            <p:ph type="title"/>
          </p:nvPr>
        </p:nvSpPr>
        <p:spPr/>
        <p:txBody>
          <a:bodyPr/>
          <a:lstStyle/>
          <a:p>
            <a:pPr eaLnBrk="1" hangingPunct="1"/>
            <a:r>
              <a:rPr lang="en-US" altLang="en-US" smtClean="0"/>
              <a:t>Steps </a:t>
            </a:r>
          </a:p>
        </p:txBody>
      </p:sp>
      <p:sp>
        <p:nvSpPr>
          <p:cNvPr id="87044" name="Rectangle 3"/>
          <p:cNvSpPr>
            <a:spLocks noGrp="1" noChangeArrowheads="1"/>
          </p:cNvSpPr>
          <p:nvPr>
            <p:ph type="body" idx="1"/>
          </p:nvPr>
        </p:nvSpPr>
        <p:spPr/>
        <p:txBody>
          <a:bodyPr/>
          <a:lstStyle/>
          <a:p>
            <a:pPr eaLnBrk="1" hangingPunct="1"/>
            <a:r>
              <a:rPr lang="en-US" altLang="en-US" smtClean="0"/>
              <a:t>Use initial conditions to solve for Q </a:t>
            </a:r>
          </a:p>
          <a:p>
            <a:pPr eaLnBrk="1" hangingPunct="1"/>
            <a:r>
              <a:rPr lang="en-US" altLang="en-US" smtClean="0"/>
              <a:t>Compare Q to Kc</a:t>
            </a:r>
          </a:p>
          <a:p>
            <a:pPr eaLnBrk="1" hangingPunct="1"/>
            <a:endParaRPr lang="en-US" altLang="en-US" smtClean="0"/>
          </a:p>
          <a:p>
            <a:pPr eaLnBrk="1" hangingPunct="1"/>
            <a:endParaRPr lang="en-US" altLang="en-US" smtClean="0"/>
          </a:p>
          <a:p>
            <a:pPr eaLnBrk="1" hangingPunct="1"/>
            <a:endParaRPr lang="en-US" altLang="en-US" sz="1200" smtClean="0"/>
          </a:p>
          <a:p>
            <a:pPr eaLnBrk="1" hangingPunct="1"/>
            <a:endParaRPr lang="en-US" altLang="en-US" sz="1200" smtClean="0"/>
          </a:p>
          <a:p>
            <a:pPr eaLnBrk="1" hangingPunct="1"/>
            <a:endParaRPr lang="en-US" altLang="en-US" sz="1200" smtClean="0"/>
          </a:p>
          <a:p>
            <a:pPr eaLnBrk="1" hangingPunct="1"/>
            <a:endParaRPr lang="en-US" altLang="en-US" sz="1200" smtClean="0"/>
          </a:p>
          <a:p>
            <a:pPr eaLnBrk="1" hangingPunct="1"/>
            <a:endParaRPr lang="en-US" altLang="en-US" sz="1200" smtClean="0"/>
          </a:p>
          <a:p>
            <a:pPr eaLnBrk="1" hangingPunct="1"/>
            <a:endParaRPr lang="en-US" altLang="en-US" sz="1200" smtClean="0"/>
          </a:p>
          <a:p>
            <a:pPr eaLnBrk="1" hangingPunct="1"/>
            <a:endParaRPr lang="en-US" altLang="en-US" sz="1200" smtClean="0"/>
          </a:p>
          <a:p>
            <a:pPr eaLnBrk="1" hangingPunct="1"/>
            <a:endParaRPr lang="en-US" altLang="en-US" sz="1200" smtClean="0"/>
          </a:p>
          <a:p>
            <a:pPr eaLnBrk="1" hangingPunct="1"/>
            <a:r>
              <a:rPr lang="en-US" altLang="en-US" sz="1200" smtClean="0"/>
              <a:t>(handout for work in binder)</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4A69327-DD69-4048-B807-BD65D9078AD3}" type="slidenum">
              <a:rPr lang="en-US" altLang="en-US" sz="1400"/>
              <a:pPr>
                <a:spcBef>
                  <a:spcPct val="0"/>
                </a:spcBef>
                <a:buFontTx/>
                <a:buNone/>
              </a:pPr>
              <a:t>55</a:t>
            </a:fld>
            <a:endParaRPr lang="en-US" altLang="en-US" sz="1400"/>
          </a:p>
        </p:txBody>
      </p:sp>
      <p:sp>
        <p:nvSpPr>
          <p:cNvPr id="88067" name="Rectangle 2"/>
          <p:cNvSpPr>
            <a:spLocks noGrp="1" noChangeArrowheads="1"/>
          </p:cNvSpPr>
          <p:nvPr>
            <p:ph type="title"/>
          </p:nvPr>
        </p:nvSpPr>
        <p:spPr/>
        <p:txBody>
          <a:bodyPr/>
          <a:lstStyle/>
          <a:p>
            <a:pPr eaLnBrk="1" hangingPunct="1"/>
            <a:r>
              <a:rPr lang="en-US" altLang="en-US" smtClean="0"/>
              <a:t>Homework </a:t>
            </a:r>
          </a:p>
        </p:txBody>
      </p:sp>
      <p:sp>
        <p:nvSpPr>
          <p:cNvPr id="88068" name="Rectangle 3"/>
          <p:cNvSpPr>
            <a:spLocks noGrp="1" noChangeArrowheads="1"/>
          </p:cNvSpPr>
          <p:nvPr>
            <p:ph type="body" idx="1"/>
          </p:nvPr>
        </p:nvSpPr>
        <p:spPr/>
        <p:txBody>
          <a:bodyPr/>
          <a:lstStyle/>
          <a:p>
            <a:pPr eaLnBrk="1" hangingPunct="1"/>
            <a:r>
              <a:rPr lang="en-US" altLang="en-US" smtClean="0"/>
              <a:t>Pg 650-651</a:t>
            </a:r>
          </a:p>
          <a:p>
            <a:pPr eaLnBrk="1" hangingPunct="1"/>
            <a:endParaRPr lang="en-US" altLang="en-US" smtClean="0"/>
          </a:p>
          <a:p>
            <a:pPr eaLnBrk="1" hangingPunct="1"/>
            <a:r>
              <a:rPr lang="en-US" altLang="en-US" smtClean="0"/>
              <a:t>#’s 28,31,33,38,40</a:t>
            </a:r>
          </a:p>
          <a:p>
            <a:pPr eaLnBrk="1" hangingPunct="1"/>
            <a:endParaRPr lang="en-US" altLang="en-US" smtClean="0"/>
          </a:p>
          <a:p>
            <a:pPr eaLnBrk="1" hangingPunct="1"/>
            <a:endParaRPr lang="en-US" altLang="en-US" smtClean="0"/>
          </a:p>
          <a:p>
            <a:pPr eaLnBrk="1" hangingPunct="1"/>
            <a:r>
              <a:rPr lang="en-US" altLang="en-US" smtClean="0"/>
              <a:t>Remember solids and liquids are not written in K expressions!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7CFE3F99-1A65-4C4F-9E21-0A9CD3B266BA}" type="slidenum">
              <a:rPr lang="en-US" altLang="en-US" sz="1400"/>
              <a:pPr>
                <a:spcBef>
                  <a:spcPct val="0"/>
                </a:spcBef>
                <a:buFontTx/>
                <a:buNone/>
              </a:pPr>
              <a:t>56</a:t>
            </a:fld>
            <a:endParaRPr lang="en-US" altLang="en-US" sz="1400"/>
          </a:p>
        </p:txBody>
      </p:sp>
      <p:sp>
        <p:nvSpPr>
          <p:cNvPr id="89091" name="Rectangle 2"/>
          <p:cNvSpPr>
            <a:spLocks noGrp="1" noChangeArrowheads="1"/>
          </p:cNvSpPr>
          <p:nvPr>
            <p:ph type="title"/>
          </p:nvPr>
        </p:nvSpPr>
        <p:spPr/>
        <p:txBody>
          <a:bodyPr/>
          <a:lstStyle/>
          <a:p>
            <a:pPr eaLnBrk="1" hangingPunct="1"/>
            <a:r>
              <a:rPr lang="en-US" altLang="en-US" smtClean="0"/>
              <a:t>Le Chatlelier’s Principle </a:t>
            </a:r>
          </a:p>
        </p:txBody>
      </p:sp>
      <p:sp>
        <p:nvSpPr>
          <p:cNvPr id="89092" name="Rectangle 3"/>
          <p:cNvSpPr>
            <a:spLocks noGrp="1" noChangeArrowheads="1"/>
          </p:cNvSpPr>
          <p:nvPr>
            <p:ph type="body" idx="1"/>
          </p:nvPr>
        </p:nvSpPr>
        <p:spPr/>
        <p:txBody>
          <a:bodyPr/>
          <a:lstStyle/>
          <a:p>
            <a:pPr eaLnBrk="1" hangingPunct="1">
              <a:lnSpc>
                <a:spcPct val="90000"/>
              </a:lnSpc>
            </a:pPr>
            <a:r>
              <a:rPr lang="en-US" altLang="en-US" smtClean="0"/>
              <a:t>Describes the effect of the changing reaction conditions of equilibrium.</a:t>
            </a:r>
          </a:p>
          <a:p>
            <a:pPr eaLnBrk="1" hangingPunct="1">
              <a:lnSpc>
                <a:spcPct val="90000"/>
              </a:lnSpc>
            </a:pPr>
            <a:endParaRPr lang="en-US" altLang="en-US" smtClean="0"/>
          </a:p>
          <a:p>
            <a:pPr eaLnBrk="1" hangingPunct="1">
              <a:lnSpc>
                <a:spcPct val="90000"/>
              </a:lnSpc>
            </a:pPr>
            <a:r>
              <a:rPr lang="en-US" altLang="en-US" smtClean="0"/>
              <a:t>If a system at equilibrium is disturbed by a change in temperature, pressure, or concentration of one of the components, the system will shift equilibrium to counteract the disturbance. </a:t>
            </a:r>
          </a:p>
          <a:p>
            <a:pPr eaLnBrk="1" hangingPunct="1">
              <a:lnSpc>
                <a:spcPct val="90000"/>
              </a:lnSpc>
              <a:buFontTx/>
              <a:buNone/>
            </a:pPr>
            <a:r>
              <a:rPr lang="en-US" altLang="en-US" smtClean="0"/>
              <a:t> </a:t>
            </a:r>
          </a:p>
          <a:p>
            <a:pPr eaLnBrk="1" hangingPunct="1">
              <a:lnSpc>
                <a:spcPct val="90000"/>
              </a:lnSpc>
            </a:pPr>
            <a:endParaRPr lang="en-US" altLang="en-US" smtClean="0"/>
          </a:p>
          <a:p>
            <a:pPr eaLnBrk="1" hangingPunct="1">
              <a:lnSpc>
                <a:spcPct val="90000"/>
              </a:lnSpc>
            </a:pPr>
            <a:endParaRPr lang="en-US" altLang="en-US"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80D0420-C60E-424C-8D87-CCAEC1052BA1}" type="slidenum">
              <a:rPr lang="en-US" altLang="en-US" sz="1400"/>
              <a:pPr>
                <a:spcBef>
                  <a:spcPct val="0"/>
                </a:spcBef>
                <a:buFontTx/>
                <a:buNone/>
              </a:pPr>
              <a:t>57</a:t>
            </a:fld>
            <a:endParaRPr lang="en-US" altLang="en-US" sz="1400"/>
          </a:p>
        </p:txBody>
      </p:sp>
      <p:sp>
        <p:nvSpPr>
          <p:cNvPr id="90115" name="Rectangle 2"/>
          <p:cNvSpPr>
            <a:spLocks noGrp="1" noChangeArrowheads="1"/>
          </p:cNvSpPr>
          <p:nvPr>
            <p:ph type="title"/>
          </p:nvPr>
        </p:nvSpPr>
        <p:spPr/>
        <p:txBody>
          <a:bodyPr/>
          <a:lstStyle/>
          <a:p>
            <a:pPr eaLnBrk="1" hangingPunct="1"/>
            <a:r>
              <a:rPr lang="en-US" altLang="en-US" sz="4000" b="1" u="sng" smtClean="0"/>
              <a:t>[ Concentration ]</a:t>
            </a:r>
            <a:r>
              <a:rPr lang="en-US" altLang="en-US" sz="4000" b="1" smtClean="0"/>
              <a:t/>
            </a:r>
            <a:br>
              <a:rPr lang="en-US" altLang="en-US" sz="4000" b="1" smtClean="0"/>
            </a:br>
            <a:endParaRPr lang="en-US" altLang="en-US" sz="4000" b="1" smtClean="0"/>
          </a:p>
        </p:txBody>
      </p:sp>
      <p:sp>
        <p:nvSpPr>
          <p:cNvPr id="90116" name="Rectangle 3"/>
          <p:cNvSpPr>
            <a:spLocks noGrp="1" noChangeArrowheads="1"/>
          </p:cNvSpPr>
          <p:nvPr>
            <p:ph type="body" idx="1"/>
          </p:nvPr>
        </p:nvSpPr>
        <p:spPr>
          <a:xfrm>
            <a:off x="0" y="1143000"/>
            <a:ext cx="8839200" cy="5715000"/>
          </a:xfrm>
        </p:spPr>
        <p:txBody>
          <a:bodyPr/>
          <a:lstStyle/>
          <a:p>
            <a:pPr eaLnBrk="1" hangingPunct="1">
              <a:lnSpc>
                <a:spcPct val="90000"/>
              </a:lnSpc>
              <a:buFontTx/>
              <a:buNone/>
            </a:pPr>
            <a:r>
              <a:rPr lang="en-US" altLang="en-US" sz="2800" b="1" smtClean="0"/>
              <a:t>↑ [reactant] or [product]</a:t>
            </a:r>
          </a:p>
          <a:p>
            <a:pPr eaLnBrk="1" hangingPunct="1">
              <a:lnSpc>
                <a:spcPct val="90000"/>
              </a:lnSpc>
              <a:buFontTx/>
              <a:buNone/>
            </a:pPr>
            <a:r>
              <a:rPr lang="en-US" altLang="en-US" sz="2800" b="1" smtClean="0"/>
              <a:t>The reaction will move in the direction that will use up the added substance </a:t>
            </a:r>
          </a:p>
          <a:p>
            <a:pPr eaLnBrk="1" hangingPunct="1">
              <a:lnSpc>
                <a:spcPct val="90000"/>
              </a:lnSpc>
              <a:buFontTx/>
              <a:buNone/>
            </a:pPr>
            <a:endParaRPr lang="en-US" altLang="en-US" sz="2800" b="1" smtClean="0"/>
          </a:p>
          <a:p>
            <a:pPr eaLnBrk="1" hangingPunct="1">
              <a:lnSpc>
                <a:spcPct val="90000"/>
              </a:lnSpc>
              <a:buFontTx/>
              <a:buNone/>
            </a:pPr>
            <a:r>
              <a:rPr lang="en-US" altLang="en-US" sz="2800" b="1" smtClean="0"/>
              <a:t>EX:  A  + B  </a:t>
            </a:r>
            <a:r>
              <a:rPr lang="en-US" altLang="en-US" sz="2800" b="1" smtClean="0">
                <a:sym typeface="Wingdings" panose="05000000000000000000" pitchFamily="2" charset="2"/>
              </a:rPr>
              <a:t></a:t>
            </a:r>
            <a:r>
              <a:rPr lang="en-US" altLang="en-US" sz="2800" b="1" smtClean="0"/>
              <a:t> C </a:t>
            </a:r>
          </a:p>
          <a:p>
            <a:pPr eaLnBrk="1" hangingPunct="1">
              <a:lnSpc>
                <a:spcPct val="90000"/>
              </a:lnSpc>
              <a:buFontTx/>
              <a:buNone/>
            </a:pPr>
            <a:endParaRPr lang="en-US" altLang="en-US" sz="2800" b="1" smtClean="0"/>
          </a:p>
          <a:p>
            <a:pPr eaLnBrk="1" hangingPunct="1">
              <a:lnSpc>
                <a:spcPct val="90000"/>
              </a:lnSpc>
              <a:buFontTx/>
              <a:buNone/>
            </a:pPr>
            <a:r>
              <a:rPr lang="en-US" altLang="en-US" sz="2800" b="1" smtClean="0"/>
              <a:t>If we add A rxn shifts forward (right) to use up A . If we add C rxn will reverse (left) to use up C </a:t>
            </a:r>
          </a:p>
          <a:p>
            <a:pPr eaLnBrk="1" hangingPunct="1">
              <a:lnSpc>
                <a:spcPct val="90000"/>
              </a:lnSpc>
              <a:buFontTx/>
              <a:buNone/>
            </a:pPr>
            <a:endParaRPr lang="en-US" altLang="en-US" sz="2800" b="1" smtClean="0"/>
          </a:p>
          <a:p>
            <a:pPr eaLnBrk="1" hangingPunct="1">
              <a:lnSpc>
                <a:spcPct val="90000"/>
              </a:lnSpc>
              <a:buFontTx/>
              <a:buNone/>
            </a:pPr>
            <a:r>
              <a:rPr lang="en-US" altLang="en-US" sz="2800" b="1" smtClean="0"/>
              <a:t>↓ [reactant] or [product]</a:t>
            </a:r>
          </a:p>
          <a:p>
            <a:pPr eaLnBrk="1" hangingPunct="1">
              <a:lnSpc>
                <a:spcPct val="90000"/>
              </a:lnSpc>
              <a:buFontTx/>
              <a:buNone/>
            </a:pPr>
            <a:r>
              <a:rPr lang="en-US" altLang="en-US" sz="2800" b="1" smtClean="0"/>
              <a:t>The reaction will move in the direction that will produce that substance</a:t>
            </a:r>
            <a:r>
              <a:rPr lang="en-US" altLang="en-US" sz="2800" smtClean="0"/>
              <a:t>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58437E9-9232-44BC-8B39-F2ECBD03D646}" type="slidenum">
              <a:rPr lang="en-US" altLang="en-US" sz="1400"/>
              <a:pPr>
                <a:spcBef>
                  <a:spcPct val="0"/>
                </a:spcBef>
                <a:buFontTx/>
                <a:buNone/>
              </a:pPr>
              <a:t>58</a:t>
            </a:fld>
            <a:endParaRPr lang="en-US" altLang="en-US" sz="1400"/>
          </a:p>
        </p:txBody>
      </p:sp>
      <p:sp>
        <p:nvSpPr>
          <p:cNvPr id="91139" name="Rectangle 2"/>
          <p:cNvSpPr>
            <a:spLocks noGrp="1" noChangeArrowheads="1"/>
          </p:cNvSpPr>
          <p:nvPr>
            <p:ph type="title"/>
          </p:nvPr>
        </p:nvSpPr>
        <p:spPr/>
        <p:txBody>
          <a:bodyPr/>
          <a:lstStyle/>
          <a:p>
            <a:pPr eaLnBrk="1" hangingPunct="1"/>
            <a:r>
              <a:rPr lang="en-US" altLang="en-US" sz="4000" b="1" u="sng" smtClean="0"/>
              <a:t>VOLUME</a:t>
            </a:r>
            <a:r>
              <a:rPr lang="en-US" altLang="en-US" sz="4000" smtClean="0"/>
              <a:t/>
            </a:r>
            <a:br>
              <a:rPr lang="en-US" altLang="en-US" sz="4000" smtClean="0"/>
            </a:br>
            <a:endParaRPr lang="en-US" altLang="en-US" sz="4000" smtClean="0"/>
          </a:p>
        </p:txBody>
      </p:sp>
      <p:sp>
        <p:nvSpPr>
          <p:cNvPr id="91140" name="Rectangle 3"/>
          <p:cNvSpPr>
            <a:spLocks noGrp="1" noChangeArrowheads="1"/>
          </p:cNvSpPr>
          <p:nvPr>
            <p:ph type="body" idx="1"/>
          </p:nvPr>
        </p:nvSpPr>
        <p:spPr/>
        <p:txBody>
          <a:bodyPr/>
          <a:lstStyle/>
          <a:p>
            <a:pPr eaLnBrk="1" hangingPunct="1">
              <a:lnSpc>
                <a:spcPct val="90000"/>
              </a:lnSpc>
              <a:buFontTx/>
              <a:buNone/>
            </a:pPr>
            <a:r>
              <a:rPr lang="en-US" altLang="en-US" sz="2800" smtClean="0"/>
              <a:t> </a:t>
            </a:r>
            <a:r>
              <a:rPr lang="en-US" altLang="en-US" sz="2800" b="1" smtClean="0"/>
              <a:t>↑ volume the rxn will move in the direction that will produce more moles of </a:t>
            </a:r>
            <a:r>
              <a:rPr lang="en-US" altLang="en-US" sz="2800" b="1" u="sng" smtClean="0"/>
              <a:t>gas</a:t>
            </a:r>
          </a:p>
          <a:p>
            <a:pPr eaLnBrk="1" hangingPunct="1">
              <a:lnSpc>
                <a:spcPct val="90000"/>
              </a:lnSpc>
              <a:buFontTx/>
              <a:buNone/>
            </a:pPr>
            <a:endParaRPr lang="en-US" altLang="en-US" sz="2800" b="1" u="sng" smtClean="0"/>
          </a:p>
          <a:p>
            <a:pPr eaLnBrk="1" hangingPunct="1">
              <a:lnSpc>
                <a:spcPct val="90000"/>
              </a:lnSpc>
              <a:buFontTx/>
              <a:buNone/>
            </a:pPr>
            <a:r>
              <a:rPr lang="en-US" altLang="en-US" sz="2800" b="1" smtClean="0"/>
              <a:t>↓ volume the rxn will move in the direction that will produce less moles of </a:t>
            </a:r>
            <a:r>
              <a:rPr lang="en-US" altLang="en-US" sz="2800" b="1" u="sng" smtClean="0"/>
              <a:t>gas</a:t>
            </a:r>
          </a:p>
          <a:p>
            <a:pPr eaLnBrk="1" hangingPunct="1">
              <a:lnSpc>
                <a:spcPct val="90000"/>
              </a:lnSpc>
              <a:buFontTx/>
              <a:buNone/>
            </a:pPr>
            <a:endParaRPr lang="en-US" altLang="en-US" sz="2800" b="1" smtClean="0"/>
          </a:p>
          <a:p>
            <a:pPr eaLnBrk="1" hangingPunct="1">
              <a:lnSpc>
                <a:spcPct val="90000"/>
              </a:lnSpc>
              <a:buFontTx/>
              <a:buNone/>
            </a:pPr>
            <a:r>
              <a:rPr lang="en-US" altLang="en-US" sz="2800" b="1" smtClean="0"/>
              <a:t>If there is no gas in the rxn or if the reactants and products have the same number of moles a Δ volume will have no effect on the rxn.</a:t>
            </a:r>
            <a:r>
              <a:rPr lang="en-US" altLang="en-US" sz="2800" smtClean="0"/>
              <a:t>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33C75C5-3867-42E3-B874-88DA1D039B6D}" type="slidenum">
              <a:rPr lang="en-US" altLang="en-US" sz="1400"/>
              <a:pPr>
                <a:spcBef>
                  <a:spcPct val="0"/>
                </a:spcBef>
                <a:buFontTx/>
                <a:buNone/>
              </a:pPr>
              <a:t>59</a:t>
            </a:fld>
            <a:endParaRPr lang="en-US" altLang="en-US" sz="1400"/>
          </a:p>
        </p:txBody>
      </p:sp>
      <p:sp>
        <p:nvSpPr>
          <p:cNvPr id="92163" name="Rectangle 2"/>
          <p:cNvSpPr>
            <a:spLocks noGrp="1" noChangeArrowheads="1"/>
          </p:cNvSpPr>
          <p:nvPr>
            <p:ph type="title"/>
          </p:nvPr>
        </p:nvSpPr>
        <p:spPr/>
        <p:txBody>
          <a:bodyPr/>
          <a:lstStyle/>
          <a:p>
            <a:pPr eaLnBrk="1" hangingPunct="1"/>
            <a:r>
              <a:rPr lang="en-US" altLang="en-US" sz="4000" b="1" u="sng" smtClean="0"/>
              <a:t>Temperature</a:t>
            </a:r>
            <a:r>
              <a:rPr lang="en-US" altLang="en-US" sz="4000" b="1" smtClean="0"/>
              <a:t/>
            </a:r>
            <a:br>
              <a:rPr lang="en-US" altLang="en-US" sz="4000" b="1" smtClean="0"/>
            </a:br>
            <a:endParaRPr lang="en-US" altLang="en-US" sz="4000" b="1" smtClean="0"/>
          </a:p>
        </p:txBody>
      </p:sp>
      <p:sp>
        <p:nvSpPr>
          <p:cNvPr id="92164" name="Rectangle 3"/>
          <p:cNvSpPr>
            <a:spLocks noGrp="1" noChangeArrowheads="1"/>
          </p:cNvSpPr>
          <p:nvPr>
            <p:ph type="body" idx="1"/>
          </p:nvPr>
        </p:nvSpPr>
        <p:spPr>
          <a:xfrm>
            <a:off x="457200" y="1600200"/>
            <a:ext cx="8305800" cy="5029200"/>
          </a:xfrm>
        </p:spPr>
        <p:txBody>
          <a:bodyPr/>
          <a:lstStyle/>
          <a:p>
            <a:pPr eaLnBrk="1" hangingPunct="1">
              <a:lnSpc>
                <a:spcPct val="90000"/>
              </a:lnSpc>
              <a:buFontTx/>
              <a:buNone/>
            </a:pPr>
            <a:endParaRPr lang="en-US" altLang="en-US" sz="2400" b="1" smtClean="0"/>
          </a:p>
          <a:p>
            <a:pPr eaLnBrk="1" hangingPunct="1">
              <a:lnSpc>
                <a:spcPct val="90000"/>
              </a:lnSpc>
              <a:buFontTx/>
              <a:buNone/>
            </a:pPr>
            <a:r>
              <a:rPr lang="en-US" altLang="en-US" sz="2400" b="1" smtClean="0"/>
              <a:t>↑ temperature the rxn moves in the endothermic direction (+ΔH) </a:t>
            </a:r>
          </a:p>
          <a:p>
            <a:pPr eaLnBrk="1" hangingPunct="1">
              <a:lnSpc>
                <a:spcPct val="90000"/>
              </a:lnSpc>
              <a:buFontTx/>
              <a:buNone/>
            </a:pPr>
            <a:endParaRPr lang="en-US" altLang="en-US" sz="2400" b="1" smtClean="0"/>
          </a:p>
          <a:p>
            <a:pPr eaLnBrk="1" hangingPunct="1">
              <a:lnSpc>
                <a:spcPct val="90000"/>
              </a:lnSpc>
              <a:buFontTx/>
              <a:buNone/>
            </a:pPr>
            <a:r>
              <a:rPr lang="en-US" altLang="en-US" sz="2400" b="1" smtClean="0"/>
              <a:t>            ENDO </a:t>
            </a:r>
            <a:r>
              <a:rPr lang="en-US" altLang="en-US" sz="2400" b="1" smtClean="0">
                <a:sym typeface="Wingdings" panose="05000000000000000000" pitchFamily="2" charset="2"/>
              </a:rPr>
              <a:t> Right ( K </a:t>
            </a:r>
            <a:r>
              <a:rPr lang="en-US" altLang="en-US" sz="2400" b="1" smtClean="0"/>
              <a:t>↑ ) </a:t>
            </a:r>
          </a:p>
          <a:p>
            <a:pPr eaLnBrk="1" hangingPunct="1">
              <a:lnSpc>
                <a:spcPct val="90000"/>
              </a:lnSpc>
              <a:buFontTx/>
              <a:buNone/>
            </a:pPr>
            <a:endParaRPr lang="en-US" altLang="en-US" sz="2400" b="1" smtClean="0"/>
          </a:p>
          <a:p>
            <a:pPr eaLnBrk="1" hangingPunct="1">
              <a:lnSpc>
                <a:spcPct val="90000"/>
              </a:lnSpc>
              <a:buFontTx/>
              <a:buNone/>
            </a:pPr>
            <a:r>
              <a:rPr lang="en-US" altLang="en-US" sz="2400" b="1" smtClean="0"/>
              <a:t>↓ temperature the rxn moves in the exothermic direction (-ΔH)</a:t>
            </a:r>
          </a:p>
          <a:p>
            <a:pPr eaLnBrk="1" hangingPunct="1">
              <a:lnSpc>
                <a:spcPct val="90000"/>
              </a:lnSpc>
              <a:buFontTx/>
              <a:buNone/>
            </a:pPr>
            <a:endParaRPr lang="en-US" altLang="en-US" sz="2400" b="1" smtClean="0"/>
          </a:p>
          <a:p>
            <a:pPr eaLnBrk="1" hangingPunct="1">
              <a:lnSpc>
                <a:spcPct val="90000"/>
              </a:lnSpc>
              <a:buFontTx/>
              <a:buNone/>
            </a:pPr>
            <a:r>
              <a:rPr lang="en-US" altLang="en-US" sz="2400" b="1" smtClean="0"/>
              <a:t>            EXO </a:t>
            </a:r>
            <a:r>
              <a:rPr lang="en-US" altLang="en-US" sz="2400" b="1" smtClean="0">
                <a:sym typeface="Wingdings" panose="05000000000000000000" pitchFamily="2" charset="2"/>
              </a:rPr>
              <a:t> Left ( K </a:t>
            </a:r>
            <a:r>
              <a:rPr lang="en-US" altLang="en-US" sz="2400" b="1" smtClean="0"/>
              <a:t>↓ ) </a:t>
            </a:r>
          </a:p>
          <a:p>
            <a:pPr eaLnBrk="1" hangingPunct="1">
              <a:lnSpc>
                <a:spcPct val="90000"/>
              </a:lnSpc>
              <a:buFontTx/>
              <a:buNone/>
            </a:pPr>
            <a:endParaRPr lang="en-US" altLang="en-US" sz="2400" b="1" smtClean="0"/>
          </a:p>
          <a:p>
            <a:pPr algn="ctr" eaLnBrk="1" hangingPunct="1">
              <a:lnSpc>
                <a:spcPct val="90000"/>
              </a:lnSpc>
              <a:buFontTx/>
              <a:buNone/>
            </a:pPr>
            <a:r>
              <a:rPr lang="en-US" altLang="en-US" sz="2400" b="1" smtClean="0">
                <a:solidFill>
                  <a:schemeClr val="tx2"/>
                </a:solidFill>
              </a:rPr>
              <a:t>**K only depends on temperature, catalysts have NO EFFECT on K**</a:t>
            </a:r>
          </a:p>
          <a:p>
            <a:pPr eaLnBrk="1" hangingPunct="1">
              <a:lnSpc>
                <a:spcPct val="90000"/>
              </a:lnSpc>
              <a:buFontTx/>
              <a:buNone/>
            </a:pPr>
            <a:endParaRPr lang="en-US" altLang="en-US" sz="2400" b="1" smtClean="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FC69F2F-F87C-42BD-93C8-ACE145756756}" type="slidenum">
              <a:rPr lang="en-US" altLang="en-US" sz="1400"/>
              <a:pPr>
                <a:spcBef>
                  <a:spcPct val="0"/>
                </a:spcBef>
                <a:buFontTx/>
                <a:buNone/>
              </a:pPr>
              <a:t>6</a:t>
            </a:fld>
            <a:endParaRPr lang="en-US" altLang="en-US" sz="1400"/>
          </a:p>
        </p:txBody>
      </p:sp>
      <p:sp>
        <p:nvSpPr>
          <p:cNvPr id="13315" name="Rectangle 2"/>
          <p:cNvSpPr>
            <a:spLocks noGrp="1" noChangeArrowheads="1"/>
          </p:cNvSpPr>
          <p:nvPr>
            <p:ph type="title"/>
          </p:nvPr>
        </p:nvSpPr>
        <p:spPr/>
        <p:txBody>
          <a:bodyPr/>
          <a:lstStyle/>
          <a:p>
            <a:pPr eaLnBrk="1" hangingPunct="1"/>
            <a:r>
              <a:rPr lang="en-US" altLang="en-US" smtClean="0"/>
              <a:t>What We Know </a:t>
            </a:r>
          </a:p>
        </p:txBody>
      </p:sp>
      <p:sp>
        <p:nvSpPr>
          <p:cNvPr id="13316" name="Rectangle 3"/>
          <p:cNvSpPr>
            <a:spLocks noGrp="1" noChangeArrowheads="1"/>
          </p:cNvSpPr>
          <p:nvPr>
            <p:ph type="body" idx="1"/>
          </p:nvPr>
        </p:nvSpPr>
        <p:spPr/>
        <p:txBody>
          <a:bodyPr/>
          <a:lstStyle/>
          <a:p>
            <a:pPr eaLnBrk="1" hangingPunct="1"/>
            <a:r>
              <a:rPr lang="en-US" altLang="en-US" smtClean="0"/>
              <a:t>We have been learning that in stoichiometry calculations, reactions proceed until completion or until the reactants run out. </a:t>
            </a:r>
          </a:p>
          <a:p>
            <a:pPr eaLnBrk="1" hangingPunct="1">
              <a:buFontTx/>
              <a:buNone/>
            </a:pPr>
            <a:r>
              <a:rPr lang="en-US" altLang="en-US" smtClean="0"/>
              <a:t>        N</a:t>
            </a:r>
            <a:r>
              <a:rPr lang="en-US" altLang="en-US" baseline="-25000" smtClean="0"/>
              <a:t>2</a:t>
            </a:r>
            <a:r>
              <a:rPr lang="en-US" altLang="en-US" smtClean="0"/>
              <a:t>O</a:t>
            </a:r>
            <a:r>
              <a:rPr lang="en-US" altLang="en-US" baseline="-25000" smtClean="0"/>
              <a:t>4</a:t>
            </a:r>
            <a:r>
              <a:rPr lang="en-US" altLang="en-US" smtClean="0"/>
              <a:t> (g)			NO</a:t>
            </a:r>
            <a:r>
              <a:rPr lang="en-US" altLang="en-US" baseline="-25000" smtClean="0"/>
              <a:t>2 </a:t>
            </a:r>
            <a:r>
              <a:rPr lang="en-US" altLang="en-US" smtClean="0"/>
              <a:t>(g) + NO</a:t>
            </a:r>
            <a:r>
              <a:rPr lang="en-US" altLang="en-US" baseline="-25000" smtClean="0"/>
              <a:t>2</a:t>
            </a:r>
            <a:r>
              <a:rPr lang="en-US" altLang="en-US" smtClean="0"/>
              <a:t> (g)   </a:t>
            </a:r>
            <a:endParaRPr lang="en-US" altLang="en-US" baseline="-25000" smtClean="0"/>
          </a:p>
          <a:p>
            <a:pPr eaLnBrk="1" hangingPunct="1">
              <a:buFontTx/>
              <a:buNone/>
            </a:pPr>
            <a:endParaRPr lang="en-US" altLang="en-US" smtClean="0"/>
          </a:p>
          <a:p>
            <a:pPr eaLnBrk="1" hangingPunct="1"/>
            <a:r>
              <a:rPr lang="en-US" altLang="en-US" smtClean="0"/>
              <a:t>This is not always the case. Thus Chemical Equilibrium. (Yah!!!!)</a:t>
            </a:r>
          </a:p>
        </p:txBody>
      </p:sp>
      <p:sp>
        <p:nvSpPr>
          <p:cNvPr id="13317" name="AutoShape 6"/>
          <p:cNvSpPr>
            <a:spLocks noChangeArrowheads="1"/>
          </p:cNvSpPr>
          <p:nvPr/>
        </p:nvSpPr>
        <p:spPr bwMode="auto">
          <a:xfrm>
            <a:off x="3429000" y="3886200"/>
            <a:ext cx="1143000" cy="228600"/>
          </a:xfrm>
          <a:prstGeom prst="rightArrow">
            <a:avLst>
              <a:gd name="adj1" fmla="val 50000"/>
              <a:gd name="adj2" fmla="val 125000"/>
            </a:avLst>
          </a:prstGeom>
          <a:solidFill>
            <a:schemeClr val="tx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3514AED8-1B99-42E6-BD77-2B2533CFC6A9}" type="slidenum">
              <a:rPr lang="en-US" altLang="en-US" sz="1400"/>
              <a:pPr>
                <a:spcBef>
                  <a:spcPct val="0"/>
                </a:spcBef>
                <a:buFontTx/>
                <a:buNone/>
              </a:pPr>
              <a:t>60</a:t>
            </a:fld>
            <a:endParaRPr lang="en-US" altLang="en-US" sz="1400"/>
          </a:p>
        </p:txBody>
      </p:sp>
      <p:sp>
        <p:nvSpPr>
          <p:cNvPr id="93187" name="Rectangle 2"/>
          <p:cNvSpPr>
            <a:spLocks noGrp="1" noChangeArrowheads="1"/>
          </p:cNvSpPr>
          <p:nvPr>
            <p:ph type="title"/>
          </p:nvPr>
        </p:nvSpPr>
        <p:spPr/>
        <p:txBody>
          <a:bodyPr/>
          <a:lstStyle/>
          <a:p>
            <a:pPr eaLnBrk="1" hangingPunct="1"/>
            <a:r>
              <a:rPr lang="en-US" altLang="en-US" smtClean="0"/>
              <a:t>Think about heat like a R or P </a:t>
            </a:r>
          </a:p>
        </p:txBody>
      </p:sp>
      <p:sp>
        <p:nvSpPr>
          <p:cNvPr id="93188" name="Rectangle 3"/>
          <p:cNvSpPr>
            <a:spLocks noGrp="1" noChangeArrowheads="1"/>
          </p:cNvSpPr>
          <p:nvPr>
            <p:ph type="body" idx="1"/>
          </p:nvPr>
        </p:nvSpPr>
        <p:spPr>
          <a:xfrm>
            <a:off x="457200" y="1600200"/>
            <a:ext cx="8077200" cy="4800600"/>
          </a:xfrm>
        </p:spPr>
        <p:txBody>
          <a:bodyPr/>
          <a:lstStyle/>
          <a:p>
            <a:pPr eaLnBrk="1" hangingPunct="1">
              <a:lnSpc>
                <a:spcPct val="90000"/>
              </a:lnSpc>
            </a:pPr>
            <a:r>
              <a:rPr lang="en-US" altLang="en-US" sz="2400" b="1" smtClean="0">
                <a:solidFill>
                  <a:srgbClr val="0033CC"/>
                </a:solidFill>
              </a:rPr>
              <a:t>Endothermic +</a:t>
            </a:r>
            <a:r>
              <a:rPr lang="el-GR" altLang="en-US" sz="2400" b="1" smtClean="0">
                <a:solidFill>
                  <a:srgbClr val="0033CC"/>
                </a:solidFill>
                <a:cs typeface="Arial" panose="020B0604020202020204" pitchFamily="34" charset="0"/>
              </a:rPr>
              <a:t>Δ</a:t>
            </a:r>
            <a:r>
              <a:rPr lang="en-US" altLang="en-US" sz="2400" b="1" smtClean="0">
                <a:solidFill>
                  <a:srgbClr val="0033CC"/>
                </a:solidFill>
                <a:cs typeface="Arial" panose="020B0604020202020204" pitchFamily="34" charset="0"/>
              </a:rPr>
              <a:t>H </a:t>
            </a:r>
          </a:p>
          <a:p>
            <a:pPr eaLnBrk="1" hangingPunct="1">
              <a:lnSpc>
                <a:spcPct val="90000"/>
              </a:lnSpc>
              <a:buFontTx/>
              <a:buNone/>
            </a:pPr>
            <a:r>
              <a:rPr lang="en-US" altLang="en-US" sz="2400" b="1" smtClean="0">
                <a:solidFill>
                  <a:srgbClr val="0033CC"/>
                </a:solidFill>
                <a:cs typeface="Arial" panose="020B0604020202020204" pitchFamily="34" charset="0"/>
              </a:rPr>
              <a:t>  Heat + A </a:t>
            </a:r>
            <a:r>
              <a:rPr lang="en-US" altLang="en-US" sz="2400" b="1" smtClean="0">
                <a:solidFill>
                  <a:srgbClr val="0033CC"/>
                </a:solidFill>
                <a:cs typeface="Arial" panose="020B0604020202020204" pitchFamily="34" charset="0"/>
                <a:sym typeface="Wingdings" panose="05000000000000000000" pitchFamily="2" charset="2"/>
              </a:rPr>
              <a:t> B    H = 400 kJ</a:t>
            </a:r>
          </a:p>
          <a:p>
            <a:pPr eaLnBrk="1" hangingPunct="1">
              <a:lnSpc>
                <a:spcPct val="90000"/>
              </a:lnSpc>
              <a:buFontTx/>
              <a:buNone/>
            </a:pPr>
            <a:endParaRPr lang="en-US" altLang="en-US" sz="2400" b="1" smtClean="0">
              <a:solidFill>
                <a:srgbClr val="0033CC"/>
              </a:solidFill>
              <a:cs typeface="Arial" panose="020B0604020202020204" pitchFamily="34" charset="0"/>
              <a:sym typeface="Wingdings" panose="05000000000000000000" pitchFamily="2" charset="2"/>
            </a:endParaRPr>
          </a:p>
          <a:p>
            <a:pPr eaLnBrk="1" hangingPunct="1">
              <a:lnSpc>
                <a:spcPct val="90000"/>
              </a:lnSpc>
              <a:buFontTx/>
              <a:buNone/>
            </a:pPr>
            <a:r>
              <a:rPr lang="en-US" altLang="en-US" sz="2400" b="1" smtClean="0">
                <a:solidFill>
                  <a:srgbClr val="0033CC"/>
                </a:solidFill>
                <a:cs typeface="Arial" panose="020B0604020202020204" pitchFamily="34" charset="0"/>
                <a:sym typeface="Wingdings" panose="05000000000000000000" pitchFamily="2" charset="2"/>
              </a:rPr>
              <a:t>Favors ↑ in T </a:t>
            </a:r>
          </a:p>
          <a:p>
            <a:pPr eaLnBrk="1" hangingPunct="1">
              <a:lnSpc>
                <a:spcPct val="90000"/>
              </a:lnSpc>
              <a:buFontTx/>
              <a:buNone/>
            </a:pPr>
            <a:r>
              <a:rPr lang="en-US" altLang="en-US" sz="2400" b="1" smtClean="0">
                <a:solidFill>
                  <a:srgbClr val="0033CC"/>
                </a:solidFill>
                <a:cs typeface="Arial" panose="020B0604020202020204" pitchFamily="34" charset="0"/>
                <a:sym typeface="Wingdings" panose="05000000000000000000" pitchFamily="2" charset="2"/>
              </a:rPr>
              <a:t>therefore K ↑ when it is heated and K ↓ when it is cooled.</a:t>
            </a:r>
          </a:p>
          <a:p>
            <a:pPr eaLnBrk="1" hangingPunct="1">
              <a:lnSpc>
                <a:spcPct val="90000"/>
              </a:lnSpc>
              <a:buFontTx/>
              <a:buNone/>
            </a:pPr>
            <a:endParaRPr lang="en-US" altLang="en-US" sz="2400" b="1" smtClean="0">
              <a:solidFill>
                <a:srgbClr val="CC0000"/>
              </a:solidFill>
              <a:cs typeface="Arial" panose="020B0604020202020204" pitchFamily="34" charset="0"/>
              <a:sym typeface="Wingdings" panose="05000000000000000000" pitchFamily="2" charset="2"/>
            </a:endParaRPr>
          </a:p>
          <a:p>
            <a:pPr eaLnBrk="1" hangingPunct="1">
              <a:lnSpc>
                <a:spcPct val="90000"/>
              </a:lnSpc>
              <a:buFontTx/>
              <a:buNone/>
            </a:pPr>
            <a:r>
              <a:rPr lang="en-US" altLang="en-US" sz="2400" b="1" smtClean="0">
                <a:solidFill>
                  <a:srgbClr val="CC0000"/>
                </a:solidFill>
                <a:cs typeface="Arial" panose="020B0604020202020204" pitchFamily="34" charset="0"/>
                <a:sym typeface="Wingdings" panose="05000000000000000000" pitchFamily="2" charset="2"/>
              </a:rPr>
              <a:t>Exothermic </a:t>
            </a:r>
            <a:r>
              <a:rPr lang="en-US" altLang="en-US" sz="2400" b="1" smtClean="0">
                <a:solidFill>
                  <a:srgbClr val="CC0000"/>
                </a:solidFill>
              </a:rPr>
              <a:t>-</a:t>
            </a:r>
            <a:r>
              <a:rPr lang="el-GR" altLang="en-US" sz="2400" b="1" smtClean="0">
                <a:solidFill>
                  <a:srgbClr val="CC0000"/>
                </a:solidFill>
                <a:cs typeface="Arial" panose="020B0604020202020204" pitchFamily="34" charset="0"/>
              </a:rPr>
              <a:t>Δ</a:t>
            </a:r>
            <a:r>
              <a:rPr lang="en-US" altLang="en-US" sz="2400" b="1" smtClean="0">
                <a:solidFill>
                  <a:srgbClr val="CC0000"/>
                </a:solidFill>
                <a:cs typeface="Arial" panose="020B0604020202020204" pitchFamily="34" charset="0"/>
              </a:rPr>
              <a:t>H </a:t>
            </a:r>
          </a:p>
          <a:p>
            <a:pPr eaLnBrk="1" hangingPunct="1">
              <a:lnSpc>
                <a:spcPct val="90000"/>
              </a:lnSpc>
              <a:buFontTx/>
              <a:buNone/>
            </a:pPr>
            <a:r>
              <a:rPr lang="en-US" altLang="en-US" sz="2400" b="1" smtClean="0">
                <a:solidFill>
                  <a:srgbClr val="CC0000"/>
                </a:solidFill>
                <a:cs typeface="Arial" panose="020B0604020202020204" pitchFamily="34" charset="0"/>
              </a:rPr>
              <a:t> A </a:t>
            </a:r>
            <a:r>
              <a:rPr lang="en-US" altLang="en-US" sz="2400" b="1" smtClean="0">
                <a:solidFill>
                  <a:srgbClr val="CC0000"/>
                </a:solidFill>
                <a:cs typeface="Arial" panose="020B0604020202020204" pitchFamily="34" charset="0"/>
                <a:sym typeface="Wingdings" panose="05000000000000000000" pitchFamily="2" charset="2"/>
              </a:rPr>
              <a:t> Heat + B    H = - 400 kJ</a:t>
            </a:r>
          </a:p>
          <a:p>
            <a:pPr eaLnBrk="1" hangingPunct="1">
              <a:lnSpc>
                <a:spcPct val="90000"/>
              </a:lnSpc>
              <a:buFontTx/>
              <a:buNone/>
            </a:pPr>
            <a:endParaRPr lang="en-US" altLang="en-US" sz="2400" b="1" smtClean="0">
              <a:solidFill>
                <a:srgbClr val="CC0000"/>
              </a:solidFill>
              <a:cs typeface="Arial" panose="020B0604020202020204" pitchFamily="34" charset="0"/>
              <a:sym typeface="Wingdings" panose="05000000000000000000" pitchFamily="2" charset="2"/>
            </a:endParaRPr>
          </a:p>
          <a:p>
            <a:pPr eaLnBrk="1" hangingPunct="1">
              <a:lnSpc>
                <a:spcPct val="90000"/>
              </a:lnSpc>
              <a:buFontTx/>
              <a:buNone/>
            </a:pPr>
            <a:r>
              <a:rPr lang="en-US" altLang="en-US" sz="2400" b="1" smtClean="0">
                <a:solidFill>
                  <a:srgbClr val="CC0000"/>
                </a:solidFill>
                <a:cs typeface="Arial" panose="020B0604020202020204" pitchFamily="34" charset="0"/>
                <a:sym typeface="Wingdings" panose="05000000000000000000" pitchFamily="2" charset="2"/>
              </a:rPr>
              <a:t>Favors ↓ in T therefore K ↑ when it is cooled and K ↓ when it is heated</a:t>
            </a:r>
          </a:p>
          <a:p>
            <a:pPr eaLnBrk="1" hangingPunct="1">
              <a:lnSpc>
                <a:spcPct val="90000"/>
              </a:lnSpc>
              <a:buFontTx/>
              <a:buNone/>
            </a:pPr>
            <a:endParaRPr lang="el-GR" altLang="en-US" sz="2400" b="1" smtClean="0">
              <a:solidFill>
                <a:srgbClr val="CC0000"/>
              </a:solidFill>
              <a:cs typeface="Arial" panose="020B0604020202020204" pitchFamily="34" charset="0"/>
              <a:sym typeface="Wingdings" panose="05000000000000000000" pitchFamily="2" charset="2"/>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71C873A-51A5-4173-92FA-A59249126802}" type="slidenum">
              <a:rPr lang="en-US" altLang="en-US" sz="1400"/>
              <a:pPr>
                <a:spcBef>
                  <a:spcPct val="0"/>
                </a:spcBef>
                <a:buFontTx/>
                <a:buNone/>
              </a:pPr>
              <a:t>61</a:t>
            </a:fld>
            <a:endParaRPr lang="en-US" altLang="en-US" sz="1400"/>
          </a:p>
        </p:txBody>
      </p:sp>
      <p:sp>
        <p:nvSpPr>
          <p:cNvPr id="94211" name="Rectangle 2"/>
          <p:cNvSpPr>
            <a:spLocks noGrp="1" noChangeArrowheads="1"/>
          </p:cNvSpPr>
          <p:nvPr>
            <p:ph type="title"/>
          </p:nvPr>
        </p:nvSpPr>
        <p:spPr/>
        <p:txBody>
          <a:bodyPr/>
          <a:lstStyle/>
          <a:p>
            <a:pPr eaLnBrk="1" hangingPunct="1"/>
            <a:r>
              <a:rPr lang="en-US" altLang="en-US" smtClean="0"/>
              <a:t>Homework</a:t>
            </a:r>
          </a:p>
        </p:txBody>
      </p:sp>
      <p:sp>
        <p:nvSpPr>
          <p:cNvPr id="94212" name="Rectangle 3"/>
          <p:cNvSpPr>
            <a:spLocks noGrp="1" noChangeArrowheads="1"/>
          </p:cNvSpPr>
          <p:nvPr>
            <p:ph type="body" idx="1"/>
          </p:nvPr>
        </p:nvSpPr>
        <p:spPr/>
        <p:txBody>
          <a:bodyPr/>
          <a:lstStyle/>
          <a:p>
            <a:pPr eaLnBrk="1" hangingPunct="1"/>
            <a:r>
              <a:rPr lang="en-US" altLang="en-US" smtClean="0"/>
              <a:t>Pg 653-654 </a:t>
            </a:r>
          </a:p>
          <a:p>
            <a:pPr eaLnBrk="1" hangingPunct="1"/>
            <a:endParaRPr lang="en-US" altLang="en-US" smtClean="0"/>
          </a:p>
          <a:p>
            <a:pPr eaLnBrk="1" hangingPunct="1"/>
            <a:r>
              <a:rPr lang="en-US" altLang="en-US" smtClean="0"/>
              <a:t>#’s 59,61,63,65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29724B8-F649-4D9C-A7DF-C23755566E32}" type="slidenum">
              <a:rPr lang="en-US" altLang="en-US" sz="1400"/>
              <a:pPr>
                <a:spcBef>
                  <a:spcPct val="0"/>
                </a:spcBef>
                <a:buFontTx/>
                <a:buNone/>
              </a:pPr>
              <a:t>7</a:t>
            </a:fld>
            <a:endParaRPr lang="en-US" altLang="en-US" sz="1400"/>
          </a:p>
        </p:txBody>
      </p:sp>
      <p:sp>
        <p:nvSpPr>
          <p:cNvPr id="15363" name="Rectangle 2"/>
          <p:cNvSpPr>
            <a:spLocks noGrp="1" noChangeArrowheads="1"/>
          </p:cNvSpPr>
          <p:nvPr>
            <p:ph type="title"/>
          </p:nvPr>
        </p:nvSpPr>
        <p:spPr/>
        <p:txBody>
          <a:bodyPr/>
          <a:lstStyle/>
          <a:p>
            <a:pPr eaLnBrk="1" hangingPunct="1"/>
            <a:r>
              <a:rPr lang="en-US" altLang="en-US" smtClean="0"/>
              <a:t>Chemical Equilibrium </a:t>
            </a:r>
          </a:p>
        </p:txBody>
      </p:sp>
      <p:sp>
        <p:nvSpPr>
          <p:cNvPr id="15364" name="Rectangle 3"/>
          <p:cNvSpPr>
            <a:spLocks noGrp="1" noChangeArrowheads="1"/>
          </p:cNvSpPr>
          <p:nvPr>
            <p:ph type="body" idx="1"/>
          </p:nvPr>
        </p:nvSpPr>
        <p:spPr/>
        <p:txBody>
          <a:bodyPr/>
          <a:lstStyle/>
          <a:p>
            <a:pPr eaLnBrk="1" hangingPunct="1"/>
            <a:r>
              <a:rPr lang="en-US" altLang="en-US" smtClean="0"/>
              <a:t>Any chemical reaction that takes place in a closed vessel will reach equilibrium.</a:t>
            </a:r>
          </a:p>
          <a:p>
            <a:pPr eaLnBrk="1" hangingPunct="1"/>
            <a:endParaRPr lang="en-US" altLang="en-US" smtClean="0"/>
          </a:p>
          <a:p>
            <a:pPr eaLnBrk="1" hangingPunct="1"/>
            <a:r>
              <a:rPr lang="en-US" altLang="en-US" smtClean="0"/>
              <a:t>This is because the substances can not escape and the components of the reaction will change as some are consumed by the reaction and others are formed.  </a:t>
            </a:r>
          </a:p>
          <a:p>
            <a:pPr eaLnBrk="1" hangingPunct="1"/>
            <a:endParaRPr lang="en-US"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D1213D29-1F09-4220-AAEC-3DA5174F4B99}" type="slidenum">
              <a:rPr lang="en-US" altLang="en-US" sz="1400"/>
              <a:pPr>
                <a:spcBef>
                  <a:spcPct val="0"/>
                </a:spcBef>
                <a:buFontTx/>
                <a:buNone/>
              </a:pPr>
              <a:t>8</a:t>
            </a:fld>
            <a:endParaRPr lang="en-US" altLang="en-US" sz="1400"/>
          </a:p>
        </p:txBody>
      </p:sp>
      <p:sp>
        <p:nvSpPr>
          <p:cNvPr id="17411" name="Rectangle 2"/>
          <p:cNvSpPr>
            <a:spLocks noGrp="1" noChangeArrowheads="1"/>
          </p:cNvSpPr>
          <p:nvPr>
            <p:ph type="title"/>
          </p:nvPr>
        </p:nvSpPr>
        <p:spPr/>
        <p:txBody>
          <a:bodyPr/>
          <a:lstStyle/>
          <a:p>
            <a:pPr eaLnBrk="1" hangingPunct="1"/>
            <a:r>
              <a:rPr lang="en-US" altLang="en-US" smtClean="0"/>
              <a:t>Chemical Equilibrium cont. </a:t>
            </a:r>
          </a:p>
        </p:txBody>
      </p:sp>
      <p:sp>
        <p:nvSpPr>
          <p:cNvPr id="17412" name="Rectangle 3"/>
          <p:cNvSpPr>
            <a:spLocks noGrp="1" noChangeArrowheads="1"/>
          </p:cNvSpPr>
          <p:nvPr>
            <p:ph type="body" idx="1"/>
          </p:nvPr>
        </p:nvSpPr>
        <p:spPr/>
        <p:txBody>
          <a:bodyPr/>
          <a:lstStyle/>
          <a:p>
            <a:pPr eaLnBrk="1" hangingPunct="1"/>
            <a:endParaRPr lang="en-US" altLang="en-US" smtClean="0"/>
          </a:p>
          <a:p>
            <a:pPr eaLnBrk="1" hangingPunct="1"/>
            <a:endParaRPr lang="en-US" altLang="en-US" smtClean="0"/>
          </a:p>
          <a:p>
            <a:pPr eaLnBrk="1" hangingPunct="1"/>
            <a:r>
              <a:rPr lang="en-US" altLang="en-US" smtClean="0"/>
              <a:t>Eventually this change will come to an end and the concentration of the substances will stay unchanged. That is until the system is changed (remember the book).</a:t>
            </a:r>
          </a:p>
          <a:p>
            <a:pPr eaLnBrk="1" hangingPunct="1">
              <a:buFontTx/>
              <a:buNone/>
            </a:pPr>
            <a:endParaRPr lang="en-US" altLang="en-US" smtClean="0">
              <a:solidFill>
                <a:schemeClr val="bg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C1A5049A-6FD1-4D08-8841-AF3C44301A9A}" type="slidenum">
              <a:rPr lang="en-US" altLang="en-US" sz="1400"/>
              <a:pPr>
                <a:spcBef>
                  <a:spcPct val="0"/>
                </a:spcBef>
                <a:buFontTx/>
                <a:buNone/>
              </a:pPr>
              <a:t>9</a:t>
            </a:fld>
            <a:endParaRPr lang="en-US" altLang="en-US" sz="1400"/>
          </a:p>
        </p:txBody>
      </p:sp>
      <p:sp>
        <p:nvSpPr>
          <p:cNvPr id="19459" name="Rectangle 4"/>
          <p:cNvSpPr>
            <a:spLocks noGrp="1" noChangeArrowheads="1"/>
          </p:cNvSpPr>
          <p:nvPr>
            <p:ph type="title"/>
          </p:nvPr>
        </p:nvSpPr>
        <p:spPr/>
        <p:txBody>
          <a:bodyPr/>
          <a:lstStyle/>
          <a:p>
            <a:pPr eaLnBrk="1" hangingPunct="1"/>
            <a:r>
              <a:rPr lang="en-US" altLang="en-US" sz="3300" b="1" smtClean="0"/>
              <a:t>Nitrogen dioxide, NO2 (g)</a:t>
            </a:r>
            <a:r>
              <a:rPr lang="en-US" altLang="en-US" smtClean="0"/>
              <a:t> </a:t>
            </a:r>
          </a:p>
        </p:txBody>
      </p:sp>
      <p:pic>
        <p:nvPicPr>
          <p:cNvPr id="19460" name="Picture 5">
            <a:hlinkClick r:id="rId3"/>
          </p:cNvPr>
          <p:cNvPicPr>
            <a:picLocks noChangeAspect="1" noChangeArrowheads="1"/>
          </p:cNvPicPr>
          <p:nvPr>
            <p:ph type="body" idx="1"/>
          </p:nvPr>
        </p:nvPicPr>
        <p:blipFill>
          <a:blip r:embed="rId4">
            <a:extLst>
              <a:ext uri="{28A0092B-C50C-407E-A947-70E740481C1C}">
                <a14:useLocalDpi xmlns:a14="http://schemas.microsoft.com/office/drawing/2010/main" val="0"/>
              </a:ext>
            </a:extLst>
          </a:blip>
          <a:srcRect/>
          <a:stretch>
            <a:fillRect/>
          </a:stretch>
        </p:blipFill>
        <p:spPr>
          <a:xfrm>
            <a:off x="2308225" y="1600200"/>
            <a:ext cx="4525963" cy="4525963"/>
          </a:xfrm>
          <a:ln w="12700">
            <a:solidFill>
              <a:schemeClr val="tx1"/>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1541</TotalTime>
  <Words>2830</Words>
  <Application>Microsoft Office PowerPoint</Application>
  <PresentationFormat>On-screen Show (4:3)</PresentationFormat>
  <Paragraphs>491</Paragraphs>
  <Slides>61</Slides>
  <Notes>28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61</vt:i4>
      </vt:variant>
    </vt:vector>
  </HeadingPairs>
  <TitlesOfParts>
    <vt:vector size="69" baseType="lpstr">
      <vt:lpstr>Arial</vt:lpstr>
      <vt:lpstr>MS PGothic</vt:lpstr>
      <vt:lpstr>Calibri</vt:lpstr>
      <vt:lpstr>Times New Roman</vt:lpstr>
      <vt:lpstr>Wingdings</vt:lpstr>
      <vt:lpstr>Default Design</vt:lpstr>
      <vt:lpstr>Microsoft Equation</vt:lpstr>
      <vt:lpstr>Equation</vt:lpstr>
      <vt:lpstr>Chemical Equilibrium </vt:lpstr>
      <vt:lpstr>A Balance of Forces Mechanical Equilibrium</vt:lpstr>
      <vt:lpstr>Question:</vt:lpstr>
      <vt:lpstr>Answer </vt:lpstr>
      <vt:lpstr>Chemical Equilibrium </vt:lpstr>
      <vt:lpstr>What We Know </vt:lpstr>
      <vt:lpstr>Chemical Equilibrium </vt:lpstr>
      <vt:lpstr>Chemical Equilibrium cont. </vt:lpstr>
      <vt:lpstr>Nitrogen dioxide, NO2 (g) </vt:lpstr>
      <vt:lpstr>Reaction of N2O4(g) and 2NO2(g) </vt:lpstr>
      <vt:lpstr>Reaching Equilibrium on the Macroscopic and Molecular Level</vt:lpstr>
      <vt:lpstr>Figure 13.1:Reaction of 2NO2(g) and N2O4(g) over time in a closed vessel</vt:lpstr>
      <vt:lpstr>Equilibrium is a Dynamic Situation</vt:lpstr>
      <vt:lpstr>PowerPoint Presentation</vt:lpstr>
      <vt:lpstr>What Just Happened?</vt:lpstr>
      <vt:lpstr>A Chemical Example of a Shift in Equilibrium </vt:lpstr>
      <vt:lpstr>Question:  Which direction would  the equilibrium shift if HCL was added to the reaction?</vt:lpstr>
      <vt:lpstr>Answer</vt:lpstr>
      <vt:lpstr>The Law of Mass Action </vt:lpstr>
      <vt:lpstr>The Law of Mass Action</vt:lpstr>
      <vt:lpstr>PowerPoint Presentation</vt:lpstr>
      <vt:lpstr>The Law of Mass Action</vt:lpstr>
      <vt:lpstr>Interactive Example 13.1 - Writing Equilibrium Expressions</vt:lpstr>
      <vt:lpstr>Interactive Example 13.1 - Solution</vt:lpstr>
      <vt:lpstr>Interactive Example 13.2 - Calculating the Values of K</vt:lpstr>
      <vt:lpstr>Interactive Example 13.2 - Calculating the Values of K (Continued)</vt:lpstr>
      <vt:lpstr>Interactive Example 13.2 - Solution (a)</vt:lpstr>
      <vt:lpstr>Interactive Example 13.2 - Solution (b)</vt:lpstr>
      <vt:lpstr>Interactive Example 13.2 - Solution (c)</vt:lpstr>
      <vt:lpstr>Interactive Example 13.2 - Solution (c) (Continued)</vt:lpstr>
      <vt:lpstr>Equilibrium Expression - Conclusions </vt:lpstr>
      <vt:lpstr>Equilibrium Expression - Conclusions (Continued)</vt:lpstr>
      <vt:lpstr>Equilibrium Position versus Equilibrium Constant </vt:lpstr>
      <vt:lpstr>FYI</vt:lpstr>
      <vt:lpstr>Question </vt:lpstr>
      <vt:lpstr>Answer</vt:lpstr>
      <vt:lpstr>Calculating Equilibrium </vt:lpstr>
      <vt:lpstr>Answer </vt:lpstr>
      <vt:lpstr>Homework</vt:lpstr>
      <vt:lpstr>K Tells US</vt:lpstr>
      <vt:lpstr>The Lingo </vt:lpstr>
      <vt:lpstr>13.3 equilibrium with pressures</vt:lpstr>
      <vt:lpstr>2H2S (g)  + 3O2 (g) ↔ 2H2O(g) + 2SO2 (g)</vt:lpstr>
      <vt:lpstr>Relationship between Kc and Kp</vt:lpstr>
      <vt:lpstr>Interactive Example 13.5 - Solution</vt:lpstr>
      <vt:lpstr>Interactive Example 13.5 - Solution (Continued)</vt:lpstr>
      <vt:lpstr>Example </vt:lpstr>
      <vt:lpstr>Find K from Kp</vt:lpstr>
      <vt:lpstr>Why do we need to know this </vt:lpstr>
      <vt:lpstr>Reaction Quotient Q </vt:lpstr>
      <vt:lpstr>Figure 13.8 -The Relationship between Reaction Quotient Q and Equilibrium Constant K</vt:lpstr>
      <vt:lpstr>Predicting the Direction of a RXN</vt:lpstr>
      <vt:lpstr>Example </vt:lpstr>
      <vt:lpstr>Steps </vt:lpstr>
      <vt:lpstr>Homework </vt:lpstr>
      <vt:lpstr>Le Chatlelier’s Principle </vt:lpstr>
      <vt:lpstr>[ Concentration ] </vt:lpstr>
      <vt:lpstr>VOLUME </vt:lpstr>
      <vt:lpstr>Temperature </vt:lpstr>
      <vt:lpstr>Think about heat like a R or P </vt:lpstr>
      <vt:lpstr>Homework</vt:lpstr>
    </vt:vector>
  </TitlesOfParts>
  <Company>Deloitte &amp; Touche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Equilibrium</dc:title>
  <dc:creator>Kay Benesh (Open)</dc:creator>
  <cp:lastModifiedBy>Windows User</cp:lastModifiedBy>
  <cp:revision>50</cp:revision>
  <dcterms:created xsi:type="dcterms:W3CDTF">2006-03-11T20:40:31Z</dcterms:created>
  <dcterms:modified xsi:type="dcterms:W3CDTF">2019-03-10T23:28:02Z</dcterms:modified>
</cp:coreProperties>
</file>