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5"/>
  </p:notesMasterIdLst>
  <p:handoutMasterIdLst>
    <p:handoutMasterId r:id="rId66"/>
  </p:handoutMasterIdLst>
  <p:sldIdLst>
    <p:sldId id="290" r:id="rId2"/>
    <p:sldId id="256" r:id="rId3"/>
    <p:sldId id="257" r:id="rId4"/>
    <p:sldId id="258" r:id="rId5"/>
    <p:sldId id="259" r:id="rId6"/>
    <p:sldId id="260" r:id="rId7"/>
    <p:sldId id="261" r:id="rId8"/>
    <p:sldId id="267" r:id="rId9"/>
    <p:sldId id="273" r:id="rId10"/>
    <p:sldId id="262" r:id="rId11"/>
    <p:sldId id="263" r:id="rId12"/>
    <p:sldId id="264" r:id="rId13"/>
    <p:sldId id="265" r:id="rId14"/>
    <p:sldId id="266" r:id="rId15"/>
    <p:sldId id="268" r:id="rId16"/>
    <p:sldId id="274" r:id="rId17"/>
    <p:sldId id="269" r:id="rId18"/>
    <p:sldId id="270" r:id="rId19"/>
    <p:sldId id="271" r:id="rId20"/>
    <p:sldId id="272" r:id="rId21"/>
    <p:sldId id="275" r:id="rId22"/>
    <p:sldId id="276" r:id="rId23"/>
    <p:sldId id="277" r:id="rId24"/>
    <p:sldId id="284" r:id="rId25"/>
    <p:sldId id="279" r:id="rId26"/>
    <p:sldId id="280" r:id="rId27"/>
    <p:sldId id="281" r:id="rId28"/>
    <p:sldId id="286" r:id="rId29"/>
    <p:sldId id="292" r:id="rId30"/>
    <p:sldId id="293" r:id="rId31"/>
    <p:sldId id="278" r:id="rId32"/>
    <p:sldId id="282" r:id="rId33"/>
    <p:sldId id="283" r:id="rId34"/>
    <p:sldId id="287" r:id="rId35"/>
    <p:sldId id="288" r:id="rId36"/>
    <p:sldId id="294" r:id="rId37"/>
    <p:sldId id="314" r:id="rId38"/>
    <p:sldId id="285" r:id="rId39"/>
    <p:sldId id="295" r:id="rId40"/>
    <p:sldId id="296" r:id="rId41"/>
    <p:sldId id="297" r:id="rId42"/>
    <p:sldId id="298" r:id="rId43"/>
    <p:sldId id="313" r:id="rId44"/>
    <p:sldId id="312" r:id="rId45"/>
    <p:sldId id="299" r:id="rId46"/>
    <p:sldId id="316" r:id="rId47"/>
    <p:sldId id="317" r:id="rId48"/>
    <p:sldId id="300" r:id="rId49"/>
    <p:sldId id="302" r:id="rId50"/>
    <p:sldId id="301" r:id="rId51"/>
    <p:sldId id="315" r:id="rId52"/>
    <p:sldId id="318" r:id="rId53"/>
    <p:sldId id="311" r:id="rId54"/>
    <p:sldId id="319" r:id="rId55"/>
    <p:sldId id="320" r:id="rId56"/>
    <p:sldId id="321" r:id="rId57"/>
    <p:sldId id="304" r:id="rId58"/>
    <p:sldId id="305" r:id="rId59"/>
    <p:sldId id="306" r:id="rId60"/>
    <p:sldId id="307" r:id="rId61"/>
    <p:sldId id="308" r:id="rId62"/>
    <p:sldId id="309" r:id="rId63"/>
    <p:sldId id="303" r:id="rId6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CCFF"/>
    <a:srgbClr val="006600"/>
    <a:srgbClr val="FF0000"/>
    <a:srgbClr val="33CC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378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en-US"/>
          </a:p>
        </p:txBody>
      </p:sp>
      <p:sp>
        <p:nvSpPr>
          <p:cNvPr id="378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CEBD889-8DDF-4C69-BB4B-16D1B48677F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235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2D4544F-9D28-40F1-A0DE-0739223FDA0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B39EF8-4B93-479D-84EF-EF1CFCA97B07}" type="slidenum">
              <a:rPr lang="en-US" altLang="en-US" smtClean="0"/>
              <a:pPr>
                <a:spcBef>
                  <a:spcPct val="0"/>
                </a:spcBef>
              </a:pPr>
              <a:t>20</a:t>
            </a:fld>
            <a:endParaRPr lang="en-US" altLang="en-US" smtClean="0"/>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Poroptional to the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5018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F2864C-EB23-4EBC-A7D9-211FF2CFBECB}" type="slidenum">
              <a:rPr lang="en-US" altLang="en-US" smtClean="0"/>
              <a:pPr/>
              <a:t>44</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D6F445D-B472-4A11-89B6-10383FF38363}" type="slidenum">
              <a:rPr lang="en-US" altLang="en-US"/>
              <a:pPr>
                <a:defRPr/>
              </a:pPr>
              <a:t>‹#›</a:t>
            </a:fld>
            <a:endParaRPr lang="en-US" altLang="en-US"/>
          </a:p>
        </p:txBody>
      </p:sp>
    </p:spTree>
    <p:extLst>
      <p:ext uri="{BB962C8B-B14F-4D97-AF65-F5344CB8AC3E}">
        <p14:creationId xmlns:p14="http://schemas.microsoft.com/office/powerpoint/2010/main" val="308871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43E0C75-66B4-4966-8158-B0E5193D1981}" type="slidenum">
              <a:rPr lang="en-US" altLang="en-US"/>
              <a:pPr>
                <a:defRPr/>
              </a:pPr>
              <a:t>‹#›</a:t>
            </a:fld>
            <a:endParaRPr lang="en-US" altLang="en-US"/>
          </a:p>
        </p:txBody>
      </p:sp>
    </p:spTree>
    <p:extLst>
      <p:ext uri="{BB962C8B-B14F-4D97-AF65-F5344CB8AC3E}">
        <p14:creationId xmlns:p14="http://schemas.microsoft.com/office/powerpoint/2010/main" val="4173893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81921CD-A485-47BA-832B-89ABC3520A29}" type="slidenum">
              <a:rPr lang="en-US" altLang="en-US"/>
              <a:pPr>
                <a:defRPr/>
              </a:pPr>
              <a:t>‹#›</a:t>
            </a:fld>
            <a:endParaRPr lang="en-US" altLang="en-US"/>
          </a:p>
        </p:txBody>
      </p:sp>
    </p:spTree>
    <p:extLst>
      <p:ext uri="{BB962C8B-B14F-4D97-AF65-F5344CB8AC3E}">
        <p14:creationId xmlns:p14="http://schemas.microsoft.com/office/powerpoint/2010/main" val="407458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E427B0-62C9-482E-98DE-FE3D2808AA71}" type="slidenum">
              <a:rPr lang="en-US" altLang="en-US"/>
              <a:pPr>
                <a:defRPr/>
              </a:pPr>
              <a:t>‹#›</a:t>
            </a:fld>
            <a:endParaRPr lang="en-US" altLang="en-US"/>
          </a:p>
        </p:txBody>
      </p:sp>
    </p:spTree>
    <p:extLst>
      <p:ext uri="{BB962C8B-B14F-4D97-AF65-F5344CB8AC3E}">
        <p14:creationId xmlns:p14="http://schemas.microsoft.com/office/powerpoint/2010/main" val="4286954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46EBC51-3A89-4272-9596-48A160FCF031}" type="slidenum">
              <a:rPr lang="en-US" altLang="en-US"/>
              <a:pPr>
                <a:defRPr/>
              </a:pPr>
              <a:t>‹#›</a:t>
            </a:fld>
            <a:endParaRPr lang="en-US" altLang="en-US"/>
          </a:p>
        </p:txBody>
      </p:sp>
    </p:spTree>
    <p:extLst>
      <p:ext uri="{BB962C8B-B14F-4D97-AF65-F5344CB8AC3E}">
        <p14:creationId xmlns:p14="http://schemas.microsoft.com/office/powerpoint/2010/main" val="324860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3619F91-CA88-4188-9C9E-5C0D30949C3D}" type="slidenum">
              <a:rPr lang="en-US" altLang="en-US"/>
              <a:pPr>
                <a:defRPr/>
              </a:pPr>
              <a:t>‹#›</a:t>
            </a:fld>
            <a:endParaRPr lang="en-US" altLang="en-US"/>
          </a:p>
        </p:txBody>
      </p:sp>
    </p:spTree>
    <p:extLst>
      <p:ext uri="{BB962C8B-B14F-4D97-AF65-F5344CB8AC3E}">
        <p14:creationId xmlns:p14="http://schemas.microsoft.com/office/powerpoint/2010/main" val="2450752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105CCCB-04D1-434E-BDF1-82C0AAB18917}" type="slidenum">
              <a:rPr lang="en-US" altLang="en-US"/>
              <a:pPr>
                <a:defRPr/>
              </a:pPr>
              <a:t>‹#›</a:t>
            </a:fld>
            <a:endParaRPr lang="en-US" altLang="en-US"/>
          </a:p>
        </p:txBody>
      </p:sp>
    </p:spTree>
    <p:extLst>
      <p:ext uri="{BB962C8B-B14F-4D97-AF65-F5344CB8AC3E}">
        <p14:creationId xmlns:p14="http://schemas.microsoft.com/office/powerpoint/2010/main" val="382850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8760DB60-9092-4D7D-B226-C14667B9E709}" type="slidenum">
              <a:rPr lang="en-US" altLang="en-US"/>
              <a:pPr>
                <a:defRPr/>
              </a:pPr>
              <a:t>‹#›</a:t>
            </a:fld>
            <a:endParaRPr lang="en-US" altLang="en-US"/>
          </a:p>
        </p:txBody>
      </p:sp>
    </p:spTree>
    <p:extLst>
      <p:ext uri="{BB962C8B-B14F-4D97-AF65-F5344CB8AC3E}">
        <p14:creationId xmlns:p14="http://schemas.microsoft.com/office/powerpoint/2010/main" val="651705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BC03547-68FA-4F79-8CF9-997A0BD4FB6B}" type="slidenum">
              <a:rPr lang="en-US" altLang="en-US"/>
              <a:pPr>
                <a:defRPr/>
              </a:pPr>
              <a:t>‹#›</a:t>
            </a:fld>
            <a:endParaRPr lang="en-US" altLang="en-US"/>
          </a:p>
        </p:txBody>
      </p:sp>
    </p:spTree>
    <p:extLst>
      <p:ext uri="{BB962C8B-B14F-4D97-AF65-F5344CB8AC3E}">
        <p14:creationId xmlns:p14="http://schemas.microsoft.com/office/powerpoint/2010/main" val="193770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532FC35-B643-46DD-898E-2B4BF00B0D85}" type="slidenum">
              <a:rPr lang="en-US" altLang="en-US"/>
              <a:pPr>
                <a:defRPr/>
              </a:pPr>
              <a:t>‹#›</a:t>
            </a:fld>
            <a:endParaRPr lang="en-US" altLang="en-US"/>
          </a:p>
        </p:txBody>
      </p:sp>
    </p:spTree>
    <p:extLst>
      <p:ext uri="{BB962C8B-B14F-4D97-AF65-F5344CB8AC3E}">
        <p14:creationId xmlns:p14="http://schemas.microsoft.com/office/powerpoint/2010/main" val="187973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662DF23-3F11-4CEF-891D-8098E9FFCE7A}" type="slidenum">
              <a:rPr lang="en-US" altLang="en-US"/>
              <a:pPr>
                <a:defRPr/>
              </a:pPr>
              <a:t>‹#›</a:t>
            </a:fld>
            <a:endParaRPr lang="en-US" altLang="en-US"/>
          </a:p>
        </p:txBody>
      </p:sp>
    </p:spTree>
    <p:extLst>
      <p:ext uri="{BB962C8B-B14F-4D97-AF65-F5344CB8AC3E}">
        <p14:creationId xmlns:p14="http://schemas.microsoft.com/office/powerpoint/2010/main" val="3911484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DF0F70C-B7C6-4BD7-965E-62F572A21A95}" type="slidenum">
              <a:rPr lang="en-US" altLang="en-US"/>
              <a:pPr>
                <a:defRPr/>
              </a:pPr>
              <a:t>‹#›</a:t>
            </a:fld>
            <a:endParaRPr lang="en-US" altLang="en-US"/>
          </a:p>
        </p:txBody>
      </p:sp>
    </p:spTree>
    <p:extLst>
      <p:ext uri="{BB962C8B-B14F-4D97-AF65-F5344CB8AC3E}">
        <p14:creationId xmlns:p14="http://schemas.microsoft.com/office/powerpoint/2010/main" val="919663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en-US"/>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3EBB9E2-037D-490F-9C06-24F9CF9BD50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hm.davidson.edu/ChemistryApplets/GasLaws/CharlesLaw.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0.wmf"/></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chemwiki.ucdavis.edu/@api/deki/files/14683/figure_1.png" TargetMode="Externa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chemwiki.ucdavis.edu/@api/deki/files/14684/figure_2.png"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videos.kightleys.com/Science/Gas/23981844_hv6H7X#!i=1877190573&amp;k=Gzvq7jB&amp;lb=1&amp;s=A" TargetMode="Externa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hm.davidson.edu/ChemistryApplets/GasLaws/BoylesLaw.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EDF3C8B-44B7-422C-B4B4-A7FD24003C7D}" type="slidenum">
              <a:rPr lang="en-US" altLang="en-US" sz="1400" smtClean="0"/>
              <a:pPr>
                <a:spcBef>
                  <a:spcPct val="0"/>
                </a:spcBef>
                <a:buFontTx/>
                <a:buNone/>
              </a:pPr>
              <a:t>1</a:t>
            </a:fld>
            <a:endParaRPr lang="en-US" altLang="en-US" sz="1400" smtClean="0"/>
          </a:p>
        </p:txBody>
      </p:sp>
      <p:sp>
        <p:nvSpPr>
          <p:cNvPr id="4099" name="Rectangle 4"/>
          <p:cNvSpPr>
            <a:spLocks noGrp="1" noChangeArrowheads="1"/>
          </p:cNvSpPr>
          <p:nvPr>
            <p:ph type="ctrTitle"/>
          </p:nvPr>
        </p:nvSpPr>
        <p:spPr/>
        <p:txBody>
          <a:bodyPr/>
          <a:lstStyle/>
          <a:p>
            <a:pPr eaLnBrk="1" hangingPunct="1"/>
            <a:r>
              <a:rPr lang="en-US" altLang="en-US" smtClean="0"/>
              <a:t>Gases</a:t>
            </a:r>
          </a:p>
        </p:txBody>
      </p:sp>
      <p:sp>
        <p:nvSpPr>
          <p:cNvPr id="4100" name="Rectangle 5"/>
          <p:cNvSpPr>
            <a:spLocks noGrp="1" noChangeArrowheads="1"/>
          </p:cNvSpPr>
          <p:nvPr>
            <p:ph type="subTitle" idx="1"/>
          </p:nvPr>
        </p:nvSpPr>
        <p:spPr/>
        <p:txBody>
          <a:bodyPr/>
          <a:lstStyle/>
          <a:p>
            <a:pPr eaLnBrk="1" hangingPunct="1"/>
            <a:r>
              <a:rPr lang="en-US" altLang="en-US" smtClean="0"/>
              <a:t>5/75 Questions in multiple choice </a:t>
            </a:r>
          </a:p>
          <a:p>
            <a:pPr eaLnBrk="1" hangingPunct="1"/>
            <a:r>
              <a:rPr lang="en-US" altLang="en-US" smtClean="0"/>
              <a:t>Almost every year in free response section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E6EE670-1DC9-450E-90A8-B29F4A6D14D8}" type="slidenum">
              <a:rPr lang="en-US" altLang="en-US" sz="1400" smtClean="0"/>
              <a:pPr>
                <a:spcBef>
                  <a:spcPct val="0"/>
                </a:spcBef>
                <a:buFontTx/>
                <a:buNone/>
              </a:pPr>
              <a:t>10</a:t>
            </a:fld>
            <a:endParaRPr lang="en-US" altLang="en-US" sz="1400" smtClean="0"/>
          </a:p>
        </p:txBody>
      </p:sp>
      <p:sp>
        <p:nvSpPr>
          <p:cNvPr id="13315" name="Rectangle 2"/>
          <p:cNvSpPr>
            <a:spLocks noGrp="1" noChangeArrowheads="1"/>
          </p:cNvSpPr>
          <p:nvPr>
            <p:ph type="title"/>
          </p:nvPr>
        </p:nvSpPr>
        <p:spPr/>
        <p:txBody>
          <a:bodyPr/>
          <a:lstStyle/>
          <a:p>
            <a:pPr eaLnBrk="1" hangingPunct="1"/>
            <a:r>
              <a:rPr lang="en-US" altLang="en-US" smtClean="0"/>
              <a:t>Example </a:t>
            </a:r>
          </a:p>
        </p:txBody>
      </p:sp>
      <p:sp>
        <p:nvSpPr>
          <p:cNvPr id="13316" name="Rectangle 3"/>
          <p:cNvSpPr>
            <a:spLocks noGrp="1" noChangeArrowheads="1"/>
          </p:cNvSpPr>
          <p:nvPr>
            <p:ph type="body" idx="1"/>
          </p:nvPr>
        </p:nvSpPr>
        <p:spPr/>
        <p:txBody>
          <a:bodyPr/>
          <a:lstStyle/>
          <a:p>
            <a:pPr eaLnBrk="1" hangingPunct="1"/>
            <a:r>
              <a:rPr lang="en-US" altLang="en-US" smtClean="0"/>
              <a:t>A 3.0L bulb containing He at 145 mmHg is connected by a value to a 2.0 L bulb containing Argon gas at 335 mmHg. Calculate the partial pressure of each gas and the total pressure after the valve between the flasks is opened. </a:t>
            </a:r>
          </a:p>
          <a:p>
            <a:pPr eaLnBrk="1" hangingPunct="1">
              <a:buFontTx/>
              <a:buNone/>
            </a:pPr>
            <a:endParaRPr lang="en-US" altLang="en-US" smtClean="0"/>
          </a:p>
          <a:p>
            <a:pPr eaLnBrk="1" hangingPunct="1"/>
            <a:endParaRPr lang="en-US" altLang="en-US" smtClean="0"/>
          </a:p>
        </p:txBody>
      </p:sp>
      <p:sp>
        <p:nvSpPr>
          <p:cNvPr id="13317" name="Oval 4"/>
          <p:cNvSpPr>
            <a:spLocks noChangeArrowheads="1"/>
          </p:cNvSpPr>
          <p:nvPr/>
        </p:nvSpPr>
        <p:spPr bwMode="auto">
          <a:xfrm>
            <a:off x="4876800" y="4876800"/>
            <a:ext cx="457200" cy="7620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18" name="Rectangle 5"/>
          <p:cNvSpPr>
            <a:spLocks noChangeArrowheads="1"/>
          </p:cNvSpPr>
          <p:nvPr/>
        </p:nvSpPr>
        <p:spPr bwMode="auto">
          <a:xfrm>
            <a:off x="3581400" y="5105400"/>
            <a:ext cx="1447800" cy="228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19" name="Oval 6"/>
          <p:cNvSpPr>
            <a:spLocks noChangeArrowheads="1"/>
          </p:cNvSpPr>
          <p:nvPr/>
        </p:nvSpPr>
        <p:spPr bwMode="auto">
          <a:xfrm>
            <a:off x="2667000" y="4800600"/>
            <a:ext cx="990600" cy="9144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20" name="Text Box 7"/>
          <p:cNvSpPr txBox="1">
            <a:spLocks noChangeArrowheads="1"/>
          </p:cNvSpPr>
          <p:nvPr/>
        </p:nvSpPr>
        <p:spPr bwMode="auto">
          <a:xfrm>
            <a:off x="2438400" y="5867400"/>
            <a:ext cx="1752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0066"/>
                </a:solidFill>
              </a:rPr>
              <a:t>3.0 L </a:t>
            </a:r>
          </a:p>
          <a:p>
            <a:pPr eaLnBrk="1" hangingPunct="1">
              <a:spcBef>
                <a:spcPct val="50000"/>
              </a:spcBef>
              <a:buFontTx/>
              <a:buNone/>
            </a:pPr>
            <a:r>
              <a:rPr lang="en-US" altLang="en-US" sz="1800" b="1">
                <a:solidFill>
                  <a:srgbClr val="FF0066"/>
                </a:solidFill>
              </a:rPr>
              <a:t>He 145 mmHg</a:t>
            </a:r>
            <a:r>
              <a:rPr lang="en-US" altLang="en-US" sz="1800"/>
              <a:t> </a:t>
            </a:r>
          </a:p>
        </p:txBody>
      </p:sp>
      <p:sp>
        <p:nvSpPr>
          <p:cNvPr id="13321" name="Text Box 8"/>
          <p:cNvSpPr txBox="1">
            <a:spLocks noChangeArrowheads="1"/>
          </p:cNvSpPr>
          <p:nvPr/>
        </p:nvSpPr>
        <p:spPr bwMode="auto">
          <a:xfrm>
            <a:off x="4800600" y="5867400"/>
            <a:ext cx="1752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33CC33"/>
                </a:solidFill>
              </a:rPr>
              <a:t>2.0 L  Ar</a:t>
            </a:r>
          </a:p>
          <a:p>
            <a:pPr eaLnBrk="1" hangingPunct="1">
              <a:spcBef>
                <a:spcPct val="50000"/>
              </a:spcBef>
              <a:buFontTx/>
              <a:buNone/>
            </a:pPr>
            <a:r>
              <a:rPr lang="en-US" altLang="en-US" sz="1800" b="1">
                <a:solidFill>
                  <a:srgbClr val="33CC33"/>
                </a:solidFill>
              </a:rPr>
              <a:t>355 mmHg</a:t>
            </a:r>
            <a:r>
              <a:rPr lang="en-US" altLang="en-US" sz="1800"/>
              <a:t> </a:t>
            </a:r>
          </a:p>
        </p:txBody>
      </p:sp>
      <p:sp>
        <p:nvSpPr>
          <p:cNvPr id="13322" name="AutoShape 9"/>
          <p:cNvSpPr>
            <a:spLocks noChangeArrowheads="1"/>
          </p:cNvSpPr>
          <p:nvPr/>
        </p:nvSpPr>
        <p:spPr bwMode="auto">
          <a:xfrm>
            <a:off x="4114800" y="4648200"/>
            <a:ext cx="228600" cy="685800"/>
          </a:xfrm>
          <a:custGeom>
            <a:avLst/>
            <a:gdLst>
              <a:gd name="T0" fmla="*/ 25604788 w 21600"/>
              <a:gd name="T1" fmla="*/ 345664631 h 21600"/>
              <a:gd name="T2" fmla="*/ 12802394 w 21600"/>
              <a:gd name="T3" fmla="*/ 691329263 h 21600"/>
              <a:gd name="T4" fmla="*/ 0 w 21600"/>
              <a:gd name="T5" fmla="*/ 345664631 h 21600"/>
              <a:gd name="T6" fmla="*/ 12802394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0917F23-05A4-4D4F-A3BE-BB2319E6612C}" type="slidenum">
              <a:rPr lang="en-US" altLang="en-US" sz="1400" smtClean="0"/>
              <a:pPr>
                <a:spcBef>
                  <a:spcPct val="0"/>
                </a:spcBef>
                <a:buFontTx/>
                <a:buNone/>
              </a:pPr>
              <a:t>11</a:t>
            </a:fld>
            <a:endParaRPr lang="en-US" altLang="en-US" sz="1400" smtClean="0"/>
          </a:p>
        </p:txBody>
      </p:sp>
      <p:sp>
        <p:nvSpPr>
          <p:cNvPr id="14339" name="Rectangle 2"/>
          <p:cNvSpPr>
            <a:spLocks noGrp="1" noChangeArrowheads="1"/>
          </p:cNvSpPr>
          <p:nvPr>
            <p:ph type="title"/>
          </p:nvPr>
        </p:nvSpPr>
        <p:spPr/>
        <p:txBody>
          <a:bodyPr/>
          <a:lstStyle/>
          <a:p>
            <a:pPr eaLnBrk="1" hangingPunct="1"/>
            <a:r>
              <a:rPr lang="en-US" altLang="en-US" smtClean="0"/>
              <a:t>Answer </a:t>
            </a:r>
          </a:p>
        </p:txBody>
      </p:sp>
      <p:sp>
        <p:nvSpPr>
          <p:cNvPr id="14340" name="Rectangle 3"/>
          <p:cNvSpPr>
            <a:spLocks noGrp="1" noChangeArrowheads="1"/>
          </p:cNvSpPr>
          <p:nvPr>
            <p:ph type="body" idx="1"/>
          </p:nvPr>
        </p:nvSpPr>
        <p:spPr>
          <a:xfrm>
            <a:off x="457200" y="1600200"/>
            <a:ext cx="8305800" cy="5029200"/>
          </a:xfrm>
        </p:spPr>
        <p:txBody>
          <a:bodyPr/>
          <a:lstStyle/>
          <a:p>
            <a:pPr eaLnBrk="1" hangingPunct="1">
              <a:buFontTx/>
              <a:buNone/>
            </a:pPr>
            <a:r>
              <a:rPr lang="en-US" altLang="en-US" smtClean="0"/>
              <a:t>First we need to find the total volume of the bulbs: </a:t>
            </a:r>
          </a:p>
          <a:p>
            <a:pPr eaLnBrk="1" hangingPunct="1">
              <a:buFontTx/>
              <a:buNone/>
            </a:pPr>
            <a:r>
              <a:rPr lang="en-US" altLang="en-US" smtClean="0">
                <a:solidFill>
                  <a:schemeClr val="accent2"/>
                </a:solidFill>
              </a:rPr>
              <a:t>              V</a:t>
            </a:r>
            <a:r>
              <a:rPr lang="en-US" altLang="en-US" baseline="-25000" smtClean="0">
                <a:solidFill>
                  <a:schemeClr val="accent2"/>
                </a:solidFill>
              </a:rPr>
              <a:t>total</a:t>
            </a:r>
            <a:r>
              <a:rPr lang="en-US" altLang="en-US" smtClean="0">
                <a:solidFill>
                  <a:schemeClr val="accent2"/>
                </a:solidFill>
              </a:rPr>
              <a:t> = V</a:t>
            </a:r>
            <a:r>
              <a:rPr lang="en-US" altLang="en-US" baseline="-25000" smtClean="0">
                <a:solidFill>
                  <a:schemeClr val="accent2"/>
                </a:solidFill>
              </a:rPr>
              <a:t>a </a:t>
            </a:r>
            <a:r>
              <a:rPr lang="en-US" altLang="en-US" smtClean="0">
                <a:solidFill>
                  <a:schemeClr val="accent2"/>
                </a:solidFill>
              </a:rPr>
              <a:t>+V</a:t>
            </a:r>
            <a:r>
              <a:rPr lang="en-US" altLang="en-US" baseline="-25000" smtClean="0">
                <a:solidFill>
                  <a:schemeClr val="accent2"/>
                </a:solidFill>
              </a:rPr>
              <a:t>b   </a:t>
            </a:r>
            <a:r>
              <a:rPr lang="en-US" altLang="en-US" smtClean="0">
                <a:solidFill>
                  <a:schemeClr val="accent2"/>
                </a:solidFill>
              </a:rPr>
              <a:t>= 3+2=5</a:t>
            </a:r>
          </a:p>
          <a:p>
            <a:pPr eaLnBrk="1" hangingPunct="1">
              <a:buFontTx/>
              <a:buNone/>
            </a:pPr>
            <a:r>
              <a:rPr lang="en-US" altLang="en-US" smtClean="0"/>
              <a:t>Next we need to do Boyles’s law twice, once for each bulb to find P of each gas.                           			P</a:t>
            </a:r>
            <a:r>
              <a:rPr lang="en-US" altLang="en-US" baseline="-25000" smtClean="0"/>
              <a:t>1</a:t>
            </a:r>
            <a:r>
              <a:rPr lang="en-US" altLang="en-US" smtClean="0"/>
              <a:t> V</a:t>
            </a:r>
            <a:r>
              <a:rPr lang="en-US" altLang="en-US" baseline="-25000" smtClean="0"/>
              <a:t>1</a:t>
            </a:r>
            <a:r>
              <a:rPr lang="en-US" altLang="en-US" smtClean="0"/>
              <a:t> = P</a:t>
            </a:r>
            <a:r>
              <a:rPr lang="en-US" altLang="en-US" baseline="-25000" smtClean="0"/>
              <a:t>2</a:t>
            </a:r>
            <a:r>
              <a:rPr lang="en-US" altLang="en-US" smtClean="0"/>
              <a:t> V</a:t>
            </a:r>
            <a:r>
              <a:rPr lang="en-US" altLang="en-US" baseline="-25000" smtClean="0"/>
              <a:t>2</a:t>
            </a:r>
            <a:r>
              <a:rPr lang="en-US" altLang="en-US" smtClean="0"/>
              <a:t> </a:t>
            </a:r>
          </a:p>
          <a:p>
            <a:pPr eaLnBrk="1" hangingPunct="1"/>
            <a:endParaRPr lang="en-US" altLang="en-US" smtClean="0"/>
          </a:p>
          <a:p>
            <a:pPr eaLnBrk="1" hangingPunct="1">
              <a:buFontTx/>
              <a:buNone/>
            </a:pPr>
            <a:r>
              <a:rPr lang="en-US" altLang="en-US" smtClean="0"/>
              <a:t>He: </a:t>
            </a:r>
            <a:r>
              <a:rPr lang="en-US" altLang="en-US" smtClean="0">
                <a:solidFill>
                  <a:srgbClr val="FF0066"/>
                </a:solidFill>
              </a:rPr>
              <a:t>145(3)</a:t>
            </a:r>
            <a:r>
              <a:rPr lang="en-US" altLang="en-US" smtClean="0"/>
              <a:t> = P</a:t>
            </a:r>
            <a:r>
              <a:rPr lang="en-US" altLang="en-US" baseline="-25000" smtClean="0"/>
              <a:t>2</a:t>
            </a:r>
            <a:r>
              <a:rPr lang="en-US" altLang="en-US" smtClean="0"/>
              <a:t> </a:t>
            </a:r>
            <a:r>
              <a:rPr lang="en-US" altLang="en-US" smtClean="0">
                <a:solidFill>
                  <a:schemeClr val="accent2"/>
                </a:solidFill>
              </a:rPr>
              <a:t>(5)</a:t>
            </a:r>
            <a:r>
              <a:rPr lang="en-US" altLang="en-US" smtClean="0"/>
              <a:t>    Ar = </a:t>
            </a:r>
            <a:r>
              <a:rPr lang="en-US" altLang="en-US" smtClean="0">
                <a:solidFill>
                  <a:srgbClr val="006600"/>
                </a:solidFill>
              </a:rPr>
              <a:t>355 (2)</a:t>
            </a:r>
            <a:r>
              <a:rPr lang="en-US" altLang="en-US" smtClean="0"/>
              <a:t> = P</a:t>
            </a:r>
            <a:r>
              <a:rPr lang="en-US" altLang="en-US" baseline="-25000" smtClean="0"/>
              <a:t>2</a:t>
            </a:r>
            <a:r>
              <a:rPr lang="en-US" altLang="en-US" smtClean="0"/>
              <a:t> </a:t>
            </a:r>
            <a:r>
              <a:rPr lang="en-US" altLang="en-US" smtClean="0">
                <a:solidFill>
                  <a:schemeClr val="accent2"/>
                </a:solidFill>
              </a:rPr>
              <a:t>(5)</a:t>
            </a:r>
            <a:r>
              <a:rPr lang="en-US" altLang="en-US" smtClean="0"/>
              <a:t> </a:t>
            </a:r>
          </a:p>
          <a:p>
            <a:pPr eaLnBrk="1" hangingPunct="1">
              <a:buFontTx/>
              <a:buNone/>
            </a:pPr>
            <a:r>
              <a:rPr lang="en-US" altLang="en-US" smtClean="0"/>
              <a:t>       </a:t>
            </a:r>
            <a:r>
              <a:rPr lang="en-US" altLang="en-US" smtClean="0">
                <a:solidFill>
                  <a:srgbClr val="FF0066"/>
                </a:solidFill>
              </a:rPr>
              <a:t>P</a:t>
            </a:r>
            <a:r>
              <a:rPr lang="en-US" altLang="en-US" baseline="-25000" smtClean="0">
                <a:solidFill>
                  <a:srgbClr val="FF0066"/>
                </a:solidFill>
              </a:rPr>
              <a:t>2</a:t>
            </a:r>
            <a:r>
              <a:rPr lang="en-US" altLang="en-US" smtClean="0">
                <a:solidFill>
                  <a:srgbClr val="FF0066"/>
                </a:solidFill>
              </a:rPr>
              <a:t> =87 mmHg</a:t>
            </a:r>
            <a:r>
              <a:rPr lang="en-US" altLang="en-US" smtClean="0"/>
              <a:t>            </a:t>
            </a:r>
            <a:r>
              <a:rPr lang="en-US" altLang="en-US" smtClean="0">
                <a:solidFill>
                  <a:srgbClr val="006600"/>
                </a:solidFill>
              </a:rPr>
              <a:t>P</a:t>
            </a:r>
            <a:r>
              <a:rPr lang="en-US" altLang="en-US" baseline="-25000" smtClean="0">
                <a:solidFill>
                  <a:srgbClr val="006600"/>
                </a:solidFill>
              </a:rPr>
              <a:t>2</a:t>
            </a:r>
            <a:r>
              <a:rPr lang="en-US" altLang="en-US" smtClean="0">
                <a:solidFill>
                  <a:srgbClr val="006600"/>
                </a:solidFill>
              </a:rPr>
              <a:t>= 142 mmHg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CF4BB0-10F7-4745-AE8F-254FBD632E88}" type="slidenum">
              <a:rPr lang="en-US" altLang="en-US" sz="1400" smtClean="0"/>
              <a:pPr>
                <a:spcBef>
                  <a:spcPct val="0"/>
                </a:spcBef>
                <a:buFontTx/>
                <a:buNone/>
              </a:pPr>
              <a:t>12</a:t>
            </a:fld>
            <a:endParaRPr lang="en-US" altLang="en-US" sz="1400" smtClean="0"/>
          </a:p>
        </p:txBody>
      </p:sp>
      <p:sp>
        <p:nvSpPr>
          <p:cNvPr id="15363" name="Rectangle 2"/>
          <p:cNvSpPr>
            <a:spLocks noGrp="1" noChangeArrowheads="1"/>
          </p:cNvSpPr>
          <p:nvPr>
            <p:ph type="title"/>
          </p:nvPr>
        </p:nvSpPr>
        <p:spPr/>
        <p:txBody>
          <a:bodyPr/>
          <a:lstStyle/>
          <a:p>
            <a:pPr eaLnBrk="1" hangingPunct="1"/>
            <a:r>
              <a:rPr lang="en-US" altLang="en-US" smtClean="0"/>
              <a:t>Answer Cont. </a:t>
            </a:r>
          </a:p>
        </p:txBody>
      </p:sp>
      <p:sp>
        <p:nvSpPr>
          <p:cNvPr id="15364" name="Rectangle 3"/>
          <p:cNvSpPr>
            <a:spLocks noGrp="1" noChangeArrowheads="1"/>
          </p:cNvSpPr>
          <p:nvPr>
            <p:ph type="body" idx="1"/>
          </p:nvPr>
        </p:nvSpPr>
        <p:spPr/>
        <p:txBody>
          <a:bodyPr/>
          <a:lstStyle/>
          <a:p>
            <a:pPr eaLnBrk="1" hangingPunct="1">
              <a:lnSpc>
                <a:spcPct val="90000"/>
              </a:lnSpc>
              <a:buFontTx/>
              <a:buNone/>
            </a:pPr>
            <a:r>
              <a:rPr lang="en-US" altLang="en-US" sz="2800" smtClean="0">
                <a:solidFill>
                  <a:srgbClr val="FF0066"/>
                </a:solidFill>
              </a:rPr>
              <a:t>He:</a:t>
            </a:r>
            <a:r>
              <a:rPr lang="en-US" altLang="en-US" sz="2800" smtClean="0"/>
              <a:t> </a:t>
            </a:r>
            <a:r>
              <a:rPr lang="en-US" altLang="en-US" sz="2800" smtClean="0">
                <a:solidFill>
                  <a:srgbClr val="FF0066"/>
                </a:solidFill>
              </a:rPr>
              <a:t>145(3)</a:t>
            </a:r>
            <a:r>
              <a:rPr lang="en-US" altLang="en-US" sz="2800" smtClean="0"/>
              <a:t> = P</a:t>
            </a:r>
            <a:r>
              <a:rPr lang="en-US" altLang="en-US" sz="2800" baseline="-25000" smtClean="0"/>
              <a:t>2</a:t>
            </a:r>
            <a:r>
              <a:rPr lang="en-US" altLang="en-US" sz="2800" smtClean="0"/>
              <a:t> </a:t>
            </a:r>
            <a:r>
              <a:rPr lang="en-US" altLang="en-US" sz="2800" smtClean="0">
                <a:solidFill>
                  <a:schemeClr val="accent2"/>
                </a:solidFill>
              </a:rPr>
              <a:t>(5)</a:t>
            </a:r>
            <a:r>
              <a:rPr lang="en-US" altLang="en-US" sz="2800" smtClean="0"/>
              <a:t>    </a:t>
            </a:r>
            <a:r>
              <a:rPr lang="en-US" altLang="en-US" sz="2800" smtClean="0">
                <a:solidFill>
                  <a:srgbClr val="006600"/>
                </a:solidFill>
              </a:rPr>
              <a:t>Ar:  355 (2)</a:t>
            </a:r>
            <a:r>
              <a:rPr lang="en-US" altLang="en-US" sz="2800" smtClean="0"/>
              <a:t> = P</a:t>
            </a:r>
            <a:r>
              <a:rPr lang="en-US" altLang="en-US" sz="2800" baseline="-25000" smtClean="0"/>
              <a:t>2</a:t>
            </a:r>
            <a:r>
              <a:rPr lang="en-US" altLang="en-US" sz="2800" smtClean="0"/>
              <a:t> </a:t>
            </a:r>
            <a:r>
              <a:rPr lang="en-US" altLang="en-US" sz="2800" smtClean="0">
                <a:solidFill>
                  <a:schemeClr val="accent2"/>
                </a:solidFill>
              </a:rPr>
              <a:t>(5)</a:t>
            </a:r>
            <a:r>
              <a:rPr lang="en-US" altLang="en-US" sz="2800" smtClean="0"/>
              <a:t> </a:t>
            </a:r>
          </a:p>
          <a:p>
            <a:pPr eaLnBrk="1" hangingPunct="1">
              <a:lnSpc>
                <a:spcPct val="90000"/>
              </a:lnSpc>
              <a:buFontTx/>
              <a:buNone/>
            </a:pPr>
            <a:r>
              <a:rPr lang="en-US" altLang="en-US" sz="2800" smtClean="0"/>
              <a:t>       </a:t>
            </a:r>
            <a:r>
              <a:rPr lang="en-US" altLang="en-US" sz="2800" smtClean="0">
                <a:solidFill>
                  <a:srgbClr val="FF0066"/>
                </a:solidFill>
              </a:rPr>
              <a:t>P</a:t>
            </a:r>
            <a:r>
              <a:rPr lang="en-US" altLang="en-US" sz="2800" baseline="-25000" smtClean="0">
                <a:solidFill>
                  <a:srgbClr val="FF0066"/>
                </a:solidFill>
              </a:rPr>
              <a:t>2</a:t>
            </a:r>
            <a:r>
              <a:rPr lang="en-US" altLang="en-US" sz="2800" smtClean="0">
                <a:solidFill>
                  <a:srgbClr val="FF0066"/>
                </a:solidFill>
              </a:rPr>
              <a:t> =87 mmHg</a:t>
            </a:r>
            <a:r>
              <a:rPr lang="en-US" altLang="en-US" sz="2800" smtClean="0"/>
              <a:t>            </a:t>
            </a:r>
            <a:r>
              <a:rPr lang="en-US" altLang="en-US" sz="2800" smtClean="0">
                <a:solidFill>
                  <a:srgbClr val="006600"/>
                </a:solidFill>
              </a:rPr>
              <a:t>P</a:t>
            </a:r>
            <a:r>
              <a:rPr lang="en-US" altLang="en-US" sz="2800" baseline="-25000" smtClean="0">
                <a:solidFill>
                  <a:srgbClr val="006600"/>
                </a:solidFill>
              </a:rPr>
              <a:t>2</a:t>
            </a:r>
            <a:r>
              <a:rPr lang="en-US" altLang="en-US" sz="2800" smtClean="0">
                <a:solidFill>
                  <a:srgbClr val="006600"/>
                </a:solidFill>
              </a:rPr>
              <a:t>= 142 mmHg</a:t>
            </a:r>
          </a:p>
          <a:p>
            <a:pPr eaLnBrk="1" hangingPunct="1">
              <a:lnSpc>
                <a:spcPct val="90000"/>
              </a:lnSpc>
              <a:buFontTx/>
              <a:buNone/>
            </a:pPr>
            <a:endParaRPr lang="en-US" altLang="en-US" sz="2800" smtClean="0">
              <a:solidFill>
                <a:srgbClr val="006600"/>
              </a:solidFill>
            </a:endParaRPr>
          </a:p>
          <a:p>
            <a:pPr eaLnBrk="1" hangingPunct="1">
              <a:lnSpc>
                <a:spcPct val="90000"/>
              </a:lnSpc>
              <a:buFontTx/>
              <a:buNone/>
            </a:pPr>
            <a:r>
              <a:rPr lang="en-US" altLang="en-US" sz="2800" smtClean="0"/>
              <a:t>Now we need to find the pressure after the valve between the two flasks is opened.</a:t>
            </a:r>
          </a:p>
          <a:p>
            <a:pPr eaLnBrk="1" hangingPunct="1">
              <a:lnSpc>
                <a:spcPct val="90000"/>
              </a:lnSpc>
              <a:buFontTx/>
              <a:buNone/>
            </a:pPr>
            <a:endParaRPr lang="en-US" altLang="en-US" sz="2800" smtClean="0"/>
          </a:p>
          <a:p>
            <a:pPr eaLnBrk="1" hangingPunct="1">
              <a:lnSpc>
                <a:spcPct val="90000"/>
              </a:lnSpc>
              <a:buFontTx/>
              <a:buNone/>
            </a:pPr>
            <a:r>
              <a:rPr lang="en-US" altLang="en-US" sz="2800" smtClean="0"/>
              <a:t>P</a:t>
            </a:r>
            <a:r>
              <a:rPr lang="en-US" altLang="en-US" sz="2800" baseline="-25000" smtClean="0"/>
              <a:t>total</a:t>
            </a:r>
            <a:r>
              <a:rPr lang="en-US" altLang="en-US" sz="2800" smtClean="0"/>
              <a:t>= </a:t>
            </a:r>
            <a:r>
              <a:rPr lang="en-US" altLang="en-US" sz="2800" smtClean="0">
                <a:solidFill>
                  <a:srgbClr val="FF0066"/>
                </a:solidFill>
              </a:rPr>
              <a:t>P</a:t>
            </a:r>
            <a:r>
              <a:rPr lang="en-US" altLang="en-US" sz="2800" baseline="-25000" smtClean="0">
                <a:solidFill>
                  <a:srgbClr val="FF0066"/>
                </a:solidFill>
              </a:rPr>
              <a:t>2He</a:t>
            </a:r>
            <a:r>
              <a:rPr lang="en-US" altLang="en-US" sz="2800" smtClean="0"/>
              <a:t> +</a:t>
            </a:r>
            <a:r>
              <a:rPr lang="en-US" altLang="en-US" sz="2800" smtClean="0">
                <a:solidFill>
                  <a:srgbClr val="006600"/>
                </a:solidFill>
              </a:rPr>
              <a:t>P</a:t>
            </a:r>
            <a:r>
              <a:rPr lang="en-US" altLang="en-US" sz="2800" baseline="-25000" smtClean="0">
                <a:solidFill>
                  <a:srgbClr val="006600"/>
                </a:solidFill>
              </a:rPr>
              <a:t>2Ar</a:t>
            </a:r>
          </a:p>
          <a:p>
            <a:pPr eaLnBrk="1" hangingPunct="1">
              <a:lnSpc>
                <a:spcPct val="90000"/>
              </a:lnSpc>
              <a:buFontTx/>
              <a:buNone/>
            </a:pPr>
            <a:r>
              <a:rPr lang="en-US" altLang="en-US" sz="2800" baseline="-25000" smtClean="0">
                <a:solidFill>
                  <a:srgbClr val="33CC33"/>
                </a:solidFill>
              </a:rPr>
              <a:t>          </a:t>
            </a:r>
            <a:r>
              <a:rPr lang="en-US" altLang="en-US" sz="2800" smtClean="0"/>
              <a:t>= </a:t>
            </a:r>
            <a:r>
              <a:rPr lang="en-US" altLang="en-US" sz="2800" smtClean="0">
                <a:solidFill>
                  <a:srgbClr val="FF0066"/>
                </a:solidFill>
              </a:rPr>
              <a:t>87</a:t>
            </a:r>
            <a:r>
              <a:rPr lang="en-US" altLang="en-US" sz="2800" smtClean="0"/>
              <a:t> + </a:t>
            </a:r>
            <a:r>
              <a:rPr lang="en-US" altLang="en-US" sz="2800" smtClean="0">
                <a:solidFill>
                  <a:srgbClr val="006600"/>
                </a:solidFill>
              </a:rPr>
              <a:t>142</a:t>
            </a:r>
          </a:p>
          <a:p>
            <a:pPr eaLnBrk="1" hangingPunct="1">
              <a:lnSpc>
                <a:spcPct val="90000"/>
              </a:lnSpc>
              <a:buFontTx/>
              <a:buNone/>
            </a:pPr>
            <a:r>
              <a:rPr lang="en-US" altLang="en-US" sz="2800" smtClean="0">
                <a:solidFill>
                  <a:srgbClr val="33CC33"/>
                </a:solidFill>
              </a:rPr>
              <a:t>       </a:t>
            </a:r>
            <a:r>
              <a:rPr lang="en-US" altLang="en-US" sz="2800" smtClean="0"/>
              <a:t>= 229 mmHg </a:t>
            </a:r>
            <a:endParaRPr lang="en-US" altLang="en-US" sz="2800" smtClean="0">
              <a:solidFill>
                <a:srgbClr val="33CC33"/>
              </a:solidFill>
            </a:endParaRPr>
          </a:p>
          <a:p>
            <a:pPr eaLnBrk="1" hangingPunct="1">
              <a:lnSpc>
                <a:spcPct val="90000"/>
              </a:lnSpc>
              <a:buFontTx/>
              <a:buNone/>
            </a:pPr>
            <a:endParaRPr lang="en-US" altLang="en-US" sz="28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1099B3A-9435-4648-9A2F-A06D71215D01}" type="slidenum">
              <a:rPr lang="en-US" altLang="en-US" sz="1400" smtClean="0"/>
              <a:pPr>
                <a:spcBef>
                  <a:spcPct val="0"/>
                </a:spcBef>
                <a:buFontTx/>
                <a:buNone/>
              </a:pPr>
              <a:t>13</a:t>
            </a:fld>
            <a:endParaRPr lang="en-US" altLang="en-US" sz="1400" smtClean="0"/>
          </a:p>
        </p:txBody>
      </p:sp>
      <p:sp>
        <p:nvSpPr>
          <p:cNvPr id="16387" name="Rectangle 2"/>
          <p:cNvSpPr>
            <a:spLocks noGrp="1" noChangeArrowheads="1"/>
          </p:cNvSpPr>
          <p:nvPr>
            <p:ph type="title"/>
          </p:nvPr>
        </p:nvSpPr>
        <p:spPr/>
        <p:txBody>
          <a:bodyPr/>
          <a:lstStyle/>
          <a:p>
            <a:pPr eaLnBrk="1" hangingPunct="1"/>
            <a:r>
              <a:rPr lang="en-US" altLang="en-US" smtClean="0"/>
              <a:t>Bonus</a:t>
            </a:r>
          </a:p>
        </p:txBody>
      </p:sp>
      <p:sp>
        <p:nvSpPr>
          <p:cNvPr id="16388" name="Rectangle 3"/>
          <p:cNvSpPr>
            <a:spLocks noGrp="1" noChangeArrowheads="1"/>
          </p:cNvSpPr>
          <p:nvPr>
            <p:ph type="body" idx="1"/>
          </p:nvPr>
        </p:nvSpPr>
        <p:spPr/>
        <p:txBody>
          <a:bodyPr/>
          <a:lstStyle/>
          <a:p>
            <a:pPr eaLnBrk="1" hangingPunct="1">
              <a:buFontTx/>
              <a:buNone/>
            </a:pPr>
            <a:r>
              <a:rPr lang="en-US" altLang="en-US" smtClean="0"/>
              <a:t>Convert 229 mmHg to atm</a:t>
            </a:r>
          </a:p>
          <a:p>
            <a:pPr eaLnBrk="1" hangingPunct="1">
              <a:buFontTx/>
              <a:buNone/>
            </a:pPr>
            <a:endParaRPr lang="en-US" altLang="en-US" smtClean="0"/>
          </a:p>
          <a:p>
            <a:pPr eaLnBrk="1" hangingPunct="1">
              <a:buFontTx/>
              <a:buNone/>
            </a:pPr>
            <a:r>
              <a:rPr lang="en-US" altLang="en-US" smtClean="0"/>
              <a:t>229 mmHg  x     </a:t>
            </a:r>
            <a:r>
              <a:rPr lang="en-US" altLang="en-US" u="sng" smtClean="0"/>
              <a:t>1 atm</a:t>
            </a:r>
            <a:r>
              <a:rPr lang="en-US" altLang="en-US" smtClean="0"/>
              <a:t>          = 0.303 atm</a:t>
            </a:r>
          </a:p>
          <a:p>
            <a:pPr eaLnBrk="1" hangingPunct="1">
              <a:buFontTx/>
              <a:buNone/>
            </a:pPr>
            <a:r>
              <a:rPr lang="en-US" altLang="en-US" smtClean="0"/>
              <a:t>                        760 mmHg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E2283E2-6D9A-431B-A7F3-40B4C9B891E3}" type="slidenum">
              <a:rPr lang="en-US" altLang="en-US" sz="1400" smtClean="0"/>
              <a:pPr>
                <a:spcBef>
                  <a:spcPct val="0"/>
                </a:spcBef>
                <a:buFontTx/>
                <a:buNone/>
              </a:pPr>
              <a:t>14</a:t>
            </a:fld>
            <a:endParaRPr lang="en-US" altLang="en-US" sz="1400" smtClean="0"/>
          </a:p>
        </p:txBody>
      </p:sp>
      <p:sp>
        <p:nvSpPr>
          <p:cNvPr id="17411" name="Rectangle 2"/>
          <p:cNvSpPr>
            <a:spLocks noGrp="1" noChangeArrowheads="1"/>
          </p:cNvSpPr>
          <p:nvPr>
            <p:ph type="title"/>
          </p:nvPr>
        </p:nvSpPr>
        <p:spPr/>
        <p:txBody>
          <a:bodyPr/>
          <a:lstStyle/>
          <a:p>
            <a:pPr eaLnBrk="1" hangingPunct="1"/>
            <a:r>
              <a:rPr lang="en-US" altLang="en-US" smtClean="0"/>
              <a:t>Charles's Law Demo</a:t>
            </a:r>
          </a:p>
        </p:txBody>
      </p:sp>
      <p:sp>
        <p:nvSpPr>
          <p:cNvPr id="17412" name="Rectangle 3"/>
          <p:cNvSpPr>
            <a:spLocks noGrp="1" noChangeArrowheads="1"/>
          </p:cNvSpPr>
          <p:nvPr>
            <p:ph type="body" idx="1"/>
          </p:nvPr>
        </p:nvSpPr>
        <p:spPr/>
        <p:txBody>
          <a:bodyPr/>
          <a:lstStyle/>
          <a:p>
            <a:pPr eaLnBrk="1" hangingPunct="1">
              <a:lnSpc>
                <a:spcPct val="90000"/>
              </a:lnSpc>
            </a:pPr>
            <a:r>
              <a:rPr lang="en-US" altLang="en-US" sz="2800" smtClean="0"/>
              <a:t>By warming the balloon up, we increase the speed of the moving gas molecules inside it.</a:t>
            </a:r>
          </a:p>
          <a:p>
            <a:pPr eaLnBrk="1" hangingPunct="1">
              <a:lnSpc>
                <a:spcPct val="90000"/>
              </a:lnSpc>
              <a:buFontTx/>
              <a:buNone/>
            </a:pPr>
            <a:endParaRPr lang="en-US" altLang="en-US" sz="2800" smtClean="0"/>
          </a:p>
          <a:p>
            <a:pPr eaLnBrk="1" hangingPunct="1">
              <a:lnSpc>
                <a:spcPct val="90000"/>
              </a:lnSpc>
            </a:pPr>
            <a:r>
              <a:rPr lang="en-US" altLang="en-US" sz="2800" smtClean="0"/>
              <a:t>This increases the rate at which the gas molecules hit the wall of the balloon. </a:t>
            </a:r>
          </a:p>
          <a:p>
            <a:pPr eaLnBrk="1" hangingPunct="1">
              <a:lnSpc>
                <a:spcPct val="90000"/>
              </a:lnSpc>
              <a:buFontTx/>
              <a:buNone/>
            </a:pPr>
            <a:endParaRPr lang="en-US" altLang="en-US" sz="2800" smtClean="0"/>
          </a:p>
          <a:p>
            <a:pPr eaLnBrk="1" hangingPunct="1">
              <a:lnSpc>
                <a:spcPct val="90000"/>
              </a:lnSpc>
            </a:pPr>
            <a:r>
              <a:rPr lang="en-US" altLang="en-US" sz="2800" smtClean="0"/>
              <a:t>Because the balloon’s skin is elastic, it expands upon this increased pushing from inside, and the volume taken up by the same mass of gas increases with temperature. </a:t>
            </a:r>
          </a:p>
          <a:p>
            <a:pPr eaLnBrk="1" hangingPunct="1">
              <a:lnSpc>
                <a:spcPct val="90000"/>
              </a:lnSpc>
              <a:buFontTx/>
              <a:buNone/>
            </a:pPr>
            <a:endParaRPr lang="en-US" altLang="en-US" sz="280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A3A906-0120-4144-ADF8-E73AF3633F20}" type="slidenum">
              <a:rPr lang="en-US" altLang="en-US" sz="1400" smtClean="0"/>
              <a:pPr>
                <a:spcBef>
                  <a:spcPct val="0"/>
                </a:spcBef>
                <a:buFontTx/>
                <a:buNone/>
              </a:pPr>
              <a:t>15</a:t>
            </a:fld>
            <a:endParaRPr lang="en-US" altLang="en-US" sz="1400" smtClean="0"/>
          </a:p>
        </p:txBody>
      </p:sp>
      <p:sp>
        <p:nvSpPr>
          <p:cNvPr id="18435" name="Rectangle 2"/>
          <p:cNvSpPr>
            <a:spLocks noGrp="1" noChangeArrowheads="1"/>
          </p:cNvSpPr>
          <p:nvPr>
            <p:ph type="title"/>
          </p:nvPr>
        </p:nvSpPr>
        <p:spPr/>
        <p:txBody>
          <a:bodyPr/>
          <a:lstStyle/>
          <a:p>
            <a:pPr eaLnBrk="1" hangingPunct="1"/>
            <a:r>
              <a:rPr lang="en-US" altLang="en-US" smtClean="0"/>
              <a:t>Charles's Law</a:t>
            </a:r>
          </a:p>
        </p:txBody>
      </p:sp>
      <p:sp>
        <p:nvSpPr>
          <p:cNvPr id="18436" name="Rectangle 3"/>
          <p:cNvSpPr>
            <a:spLocks noGrp="1" noChangeArrowheads="1"/>
          </p:cNvSpPr>
          <p:nvPr>
            <p:ph type="body" idx="1"/>
          </p:nvPr>
        </p:nvSpPr>
        <p:spPr/>
        <p:txBody>
          <a:bodyPr/>
          <a:lstStyle/>
          <a:p>
            <a:pPr eaLnBrk="1" hangingPunct="1"/>
            <a:r>
              <a:rPr lang="en-US" altLang="en-US" smtClean="0"/>
              <a:t>At constant pressure the volume of gas is direct proportional to its temperature.</a:t>
            </a:r>
          </a:p>
          <a:p>
            <a:pPr eaLnBrk="1" hangingPunct="1">
              <a:buFontTx/>
              <a:buNone/>
            </a:pPr>
            <a:r>
              <a:rPr lang="en-US" altLang="en-US" smtClean="0"/>
              <a:t>                     </a:t>
            </a:r>
            <a:r>
              <a:rPr lang="en-US" altLang="en-US" u="sng" smtClean="0"/>
              <a:t>V</a:t>
            </a:r>
            <a:r>
              <a:rPr lang="en-US" altLang="en-US" u="sng" baseline="-25000" smtClean="0"/>
              <a:t>1</a:t>
            </a:r>
            <a:r>
              <a:rPr lang="en-US" altLang="en-US" smtClean="0"/>
              <a:t>   = </a:t>
            </a:r>
            <a:r>
              <a:rPr lang="en-US" altLang="en-US" u="sng" smtClean="0"/>
              <a:t>V</a:t>
            </a:r>
            <a:r>
              <a:rPr lang="en-US" altLang="en-US" u="sng" baseline="-25000" smtClean="0"/>
              <a:t>2</a:t>
            </a:r>
          </a:p>
          <a:p>
            <a:pPr eaLnBrk="1" hangingPunct="1">
              <a:buFontTx/>
              <a:buNone/>
            </a:pPr>
            <a:r>
              <a:rPr lang="en-US" altLang="en-US" baseline="-25000" smtClean="0"/>
              <a:t>                               </a:t>
            </a:r>
            <a:r>
              <a:rPr lang="en-US" altLang="en-US" smtClean="0"/>
              <a:t>T</a:t>
            </a:r>
            <a:r>
              <a:rPr lang="en-US" altLang="en-US" baseline="-25000" smtClean="0"/>
              <a:t>1          </a:t>
            </a:r>
            <a:r>
              <a:rPr lang="en-US" altLang="en-US" smtClean="0"/>
              <a:t>T</a:t>
            </a:r>
            <a:r>
              <a:rPr lang="en-US" altLang="en-US" baseline="-25000" smtClean="0"/>
              <a:t>2</a:t>
            </a:r>
          </a:p>
          <a:p>
            <a:pPr eaLnBrk="1" hangingPunct="1"/>
            <a:endParaRPr lang="en-US" altLang="en-US" smtClean="0"/>
          </a:p>
        </p:txBody>
      </p:sp>
      <p:pic>
        <p:nvPicPr>
          <p:cNvPr id="18437" name="Picture 6" descr="FG09_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000500"/>
            <a:ext cx="48006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7"/>
          <p:cNvSpPr txBox="1">
            <a:spLocks noChangeArrowheads="1"/>
          </p:cNvSpPr>
          <p:nvPr/>
        </p:nvSpPr>
        <p:spPr bwMode="auto">
          <a:xfrm>
            <a:off x="609600" y="4495800"/>
            <a:ext cx="1447800" cy="210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300" b="1"/>
              <a:t>T ↓</a:t>
            </a:r>
            <a:endParaRPr lang="en-US" altLang="en-US" sz="3300" b="1">
              <a:cs typeface="Arial" panose="020B0604020202020204" pitchFamily="34" charset="0"/>
            </a:endParaRPr>
          </a:p>
          <a:p>
            <a:pPr eaLnBrk="1" hangingPunct="1">
              <a:spcBef>
                <a:spcPct val="50000"/>
              </a:spcBef>
              <a:buFontTx/>
              <a:buNone/>
            </a:pPr>
            <a:endParaRPr lang="en-US" altLang="en-US" sz="3300" b="1">
              <a:cs typeface="Arial" panose="020B0604020202020204" pitchFamily="34" charset="0"/>
            </a:endParaRPr>
          </a:p>
          <a:p>
            <a:pPr eaLnBrk="1" hangingPunct="1">
              <a:spcBef>
                <a:spcPct val="50000"/>
              </a:spcBef>
              <a:buFontTx/>
              <a:buNone/>
            </a:pPr>
            <a:r>
              <a:rPr lang="en-US" altLang="en-US" sz="3300" b="1">
                <a:cs typeface="Arial" panose="020B0604020202020204" pitchFamily="34" charset="0"/>
              </a:rPr>
              <a:t>V </a:t>
            </a:r>
            <a:r>
              <a:rPr lang="en-US" altLang="en-US" sz="3300" b="1"/>
              <a:t>↓</a:t>
            </a:r>
          </a:p>
        </p:txBody>
      </p:sp>
      <p:sp>
        <p:nvSpPr>
          <p:cNvPr id="18439" name="Text Box 8"/>
          <p:cNvSpPr txBox="1">
            <a:spLocks noChangeArrowheads="1"/>
          </p:cNvSpPr>
          <p:nvPr/>
        </p:nvSpPr>
        <p:spPr bwMode="auto">
          <a:xfrm>
            <a:off x="7086600" y="4343400"/>
            <a:ext cx="1447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500" b="1"/>
              <a:t>T ↑</a:t>
            </a:r>
            <a:endParaRPr lang="en-US" altLang="en-US" sz="3500" b="1">
              <a:cs typeface="Arial" panose="020B0604020202020204" pitchFamily="34" charset="0"/>
            </a:endParaRPr>
          </a:p>
          <a:p>
            <a:pPr eaLnBrk="1" hangingPunct="1">
              <a:spcBef>
                <a:spcPct val="50000"/>
              </a:spcBef>
              <a:buFontTx/>
              <a:buNone/>
            </a:pPr>
            <a:endParaRPr lang="en-US" altLang="en-US" sz="3500" b="1">
              <a:cs typeface="Arial" panose="020B0604020202020204" pitchFamily="34" charset="0"/>
            </a:endParaRPr>
          </a:p>
          <a:p>
            <a:pPr eaLnBrk="1" hangingPunct="1">
              <a:spcBef>
                <a:spcPct val="50000"/>
              </a:spcBef>
              <a:buFontTx/>
              <a:buNone/>
            </a:pPr>
            <a:r>
              <a:rPr lang="en-US" altLang="en-US" sz="3500" b="1">
                <a:cs typeface="Arial" panose="020B0604020202020204" pitchFamily="34" charset="0"/>
              </a:rPr>
              <a:t>V </a:t>
            </a:r>
            <a:r>
              <a:rPr lang="en-US" altLang="en-US" sz="3500" b="1"/>
              <a:t>↑</a:t>
            </a:r>
          </a:p>
        </p:txBody>
      </p:sp>
      <p:sp>
        <p:nvSpPr>
          <p:cNvPr id="18440" name="Text Box 9"/>
          <p:cNvSpPr txBox="1">
            <a:spLocks noChangeArrowheads="1"/>
          </p:cNvSpPr>
          <p:nvPr/>
        </p:nvSpPr>
        <p:spPr bwMode="auto">
          <a:xfrm>
            <a:off x="5562600" y="2743200"/>
            <a:ext cx="335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0000"/>
                </a:solidFill>
              </a:rPr>
              <a:t>Note: Temp is ALWAYS in Kelvin!!!!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D766611-4F97-4B09-B815-8B2980531F15}" type="slidenum">
              <a:rPr lang="en-US" altLang="en-US" sz="1400" smtClean="0"/>
              <a:pPr>
                <a:spcBef>
                  <a:spcPct val="0"/>
                </a:spcBef>
                <a:buFontTx/>
                <a:buNone/>
              </a:pPr>
              <a:t>16</a:t>
            </a:fld>
            <a:endParaRPr lang="en-US" altLang="en-US" sz="1400" smtClean="0"/>
          </a:p>
        </p:txBody>
      </p:sp>
      <p:sp>
        <p:nvSpPr>
          <p:cNvPr id="19459" name="Rectangle 2"/>
          <p:cNvSpPr>
            <a:spLocks noGrp="1" noChangeArrowheads="1"/>
          </p:cNvSpPr>
          <p:nvPr>
            <p:ph type="title"/>
          </p:nvPr>
        </p:nvSpPr>
        <p:spPr/>
        <p:txBody>
          <a:bodyPr/>
          <a:lstStyle/>
          <a:p>
            <a:pPr eaLnBrk="1" hangingPunct="1"/>
            <a:r>
              <a:rPr lang="en-US" altLang="en-US" smtClean="0"/>
              <a:t>Charles's Law Mini Lab </a:t>
            </a:r>
          </a:p>
        </p:txBody>
      </p:sp>
      <p:sp>
        <p:nvSpPr>
          <p:cNvPr id="19460" name="Rectangle 3"/>
          <p:cNvSpPr>
            <a:spLocks noGrp="1" noChangeArrowheads="1"/>
          </p:cNvSpPr>
          <p:nvPr>
            <p:ph type="body" idx="1"/>
          </p:nvPr>
        </p:nvSpPr>
        <p:spPr/>
        <p:txBody>
          <a:bodyPr/>
          <a:lstStyle/>
          <a:p>
            <a:pPr eaLnBrk="1" hangingPunct="1">
              <a:buFontTx/>
              <a:buNone/>
            </a:pPr>
            <a:r>
              <a:rPr lang="en-US" altLang="en-US" smtClean="0"/>
              <a:t> </a:t>
            </a:r>
          </a:p>
          <a:p>
            <a:pPr eaLnBrk="1" hangingPunct="1">
              <a:buFontTx/>
              <a:buNone/>
            </a:pPr>
            <a:endParaRPr lang="en-US" altLang="en-US" smtClean="0"/>
          </a:p>
          <a:p>
            <a:pPr eaLnBrk="1" hangingPunct="1">
              <a:buFontTx/>
              <a:buNone/>
            </a:pPr>
            <a:endParaRPr lang="en-US" altLang="en-US" smtClean="0"/>
          </a:p>
          <a:p>
            <a:pPr eaLnBrk="1" hangingPunct="1">
              <a:buFontTx/>
              <a:buNone/>
            </a:pPr>
            <a:r>
              <a:rPr lang="en-US" altLang="en-US" smtClean="0"/>
              <a:t>                       </a:t>
            </a:r>
            <a:r>
              <a:rPr lang="en-US" altLang="en-US" smtClean="0">
                <a:hlinkClick r:id="rId2"/>
              </a:rPr>
              <a:t>Mini Lab</a:t>
            </a:r>
            <a:endParaRPr lang="en-US" altLang="en-US"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5D66D29-E979-4D2C-ACEA-6DEB4DE58573}" type="slidenum">
              <a:rPr lang="en-US" altLang="en-US" sz="1400" smtClean="0"/>
              <a:pPr>
                <a:spcBef>
                  <a:spcPct val="0"/>
                </a:spcBef>
                <a:buFontTx/>
                <a:buNone/>
              </a:pPr>
              <a:t>17</a:t>
            </a:fld>
            <a:endParaRPr lang="en-US" altLang="en-US" sz="1400" smtClean="0"/>
          </a:p>
        </p:txBody>
      </p:sp>
      <p:sp>
        <p:nvSpPr>
          <p:cNvPr id="20483" name="Rectangle 2"/>
          <p:cNvSpPr>
            <a:spLocks noGrp="1" noChangeArrowheads="1"/>
          </p:cNvSpPr>
          <p:nvPr>
            <p:ph type="title"/>
          </p:nvPr>
        </p:nvSpPr>
        <p:spPr/>
        <p:txBody>
          <a:bodyPr/>
          <a:lstStyle/>
          <a:p>
            <a:pPr eaLnBrk="1" hangingPunct="1"/>
            <a:r>
              <a:rPr lang="en-US" altLang="en-US" smtClean="0"/>
              <a:t> Graphical Explanation </a:t>
            </a:r>
          </a:p>
        </p:txBody>
      </p:sp>
      <p:sp>
        <p:nvSpPr>
          <p:cNvPr id="20484" name="Rectangle 3"/>
          <p:cNvSpPr>
            <a:spLocks noGrp="1" noChangeArrowheads="1"/>
          </p:cNvSpPr>
          <p:nvPr>
            <p:ph type="body" idx="1"/>
          </p:nvPr>
        </p:nvSpPr>
        <p:spPr/>
        <p:txBody>
          <a:bodyPr/>
          <a:lstStyle/>
          <a:p>
            <a:pPr eaLnBrk="1" hangingPunct="1">
              <a:buFontTx/>
              <a:buNone/>
            </a:pPr>
            <a:endParaRPr lang="en-US" altLang="en-US" smtClean="0"/>
          </a:p>
        </p:txBody>
      </p:sp>
      <p:pic>
        <p:nvPicPr>
          <p:cNvPr id="20485" name="Picture 5" descr="FG09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14600"/>
            <a:ext cx="68580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EC3C66F-FB9F-4024-9584-41C6D10AE62F}" type="slidenum">
              <a:rPr lang="en-US" altLang="en-US" sz="1400" smtClean="0"/>
              <a:pPr>
                <a:spcBef>
                  <a:spcPct val="0"/>
                </a:spcBef>
                <a:buFontTx/>
                <a:buNone/>
              </a:pPr>
              <a:t>18</a:t>
            </a:fld>
            <a:endParaRPr lang="en-US" altLang="en-US" sz="1400" smtClean="0"/>
          </a:p>
        </p:txBody>
      </p:sp>
      <p:sp>
        <p:nvSpPr>
          <p:cNvPr id="21507" name="Rectangle 2"/>
          <p:cNvSpPr>
            <a:spLocks noGrp="1" noChangeArrowheads="1"/>
          </p:cNvSpPr>
          <p:nvPr>
            <p:ph type="title"/>
          </p:nvPr>
        </p:nvSpPr>
        <p:spPr/>
        <p:txBody>
          <a:bodyPr/>
          <a:lstStyle/>
          <a:p>
            <a:pPr eaLnBrk="1" hangingPunct="1"/>
            <a:r>
              <a:rPr lang="en-US" altLang="en-US" smtClean="0"/>
              <a:t>Charles's Law Example </a:t>
            </a:r>
          </a:p>
        </p:txBody>
      </p:sp>
      <p:sp>
        <p:nvSpPr>
          <p:cNvPr id="21508" name="Rectangle 3"/>
          <p:cNvSpPr>
            <a:spLocks noGrp="1" noChangeArrowheads="1"/>
          </p:cNvSpPr>
          <p:nvPr>
            <p:ph type="body" idx="1"/>
          </p:nvPr>
        </p:nvSpPr>
        <p:spPr/>
        <p:txBody>
          <a:bodyPr/>
          <a:lstStyle/>
          <a:p>
            <a:pPr eaLnBrk="1" hangingPunct="1">
              <a:buFontTx/>
              <a:buNone/>
            </a:pPr>
            <a:r>
              <a:rPr lang="en-US" altLang="en-US" smtClean="0"/>
              <a:t>A balloon is filled to a volume of </a:t>
            </a:r>
          </a:p>
          <a:p>
            <a:pPr eaLnBrk="1" hangingPunct="1">
              <a:buFontTx/>
              <a:buNone/>
            </a:pPr>
            <a:r>
              <a:rPr lang="en-US" altLang="en-US" smtClean="0"/>
              <a:t>7.00 x 10</a:t>
            </a:r>
            <a:r>
              <a:rPr lang="en-US" altLang="en-US" baseline="30000" smtClean="0"/>
              <a:t>2</a:t>
            </a:r>
            <a:r>
              <a:rPr lang="en-US" altLang="en-US" smtClean="0"/>
              <a:t>ml at a temperature of 20.0</a:t>
            </a:r>
            <a:r>
              <a:rPr lang="en-US" altLang="en-US" smtClean="0">
                <a:cs typeface="Arial" panose="020B0604020202020204" pitchFamily="34" charset="0"/>
              </a:rPr>
              <a:t>◦</a:t>
            </a:r>
            <a:r>
              <a:rPr lang="en-US" altLang="en-US" smtClean="0"/>
              <a:t>C. The balloon is then cooled at a constant pressure to a temperature of 1.0x10</a:t>
            </a:r>
            <a:r>
              <a:rPr lang="en-US" altLang="en-US" baseline="30000" smtClean="0"/>
              <a:t>2</a:t>
            </a:r>
            <a:r>
              <a:rPr lang="en-US" altLang="en-US" smtClean="0"/>
              <a:t>K. </a:t>
            </a:r>
          </a:p>
          <a:p>
            <a:pPr eaLnBrk="1" hangingPunct="1">
              <a:buFontTx/>
              <a:buNone/>
            </a:pPr>
            <a:r>
              <a:rPr lang="en-US" altLang="en-US" smtClean="0"/>
              <a:t>What is the final volume of the balloon?</a:t>
            </a:r>
          </a:p>
          <a:p>
            <a:pPr eaLnBrk="1" hangingPunct="1">
              <a:buFontTx/>
              <a:buNone/>
            </a:pPr>
            <a:endParaRPr lang="en-US" altLang="en-US" smtClean="0"/>
          </a:p>
          <a:p>
            <a:pPr eaLnBrk="1" hangingPunct="1">
              <a:buFontTx/>
              <a:buNone/>
            </a:pPr>
            <a:r>
              <a:rPr lang="en-US" altLang="en-US" smtClean="0"/>
              <a:t> </a:t>
            </a:r>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54791D8-D808-4E39-82E6-93E534F9DB30}" type="slidenum">
              <a:rPr lang="en-US" altLang="en-US" sz="1400" smtClean="0"/>
              <a:pPr>
                <a:spcBef>
                  <a:spcPct val="0"/>
                </a:spcBef>
                <a:buFontTx/>
                <a:buNone/>
              </a:pPr>
              <a:t>19</a:t>
            </a:fld>
            <a:endParaRPr lang="en-US" altLang="en-US" sz="1400" smtClean="0"/>
          </a:p>
        </p:txBody>
      </p:sp>
      <p:sp>
        <p:nvSpPr>
          <p:cNvPr id="22531" name="Rectangle 2"/>
          <p:cNvSpPr>
            <a:spLocks noGrp="1" noChangeArrowheads="1"/>
          </p:cNvSpPr>
          <p:nvPr>
            <p:ph type="title"/>
          </p:nvPr>
        </p:nvSpPr>
        <p:spPr/>
        <p:txBody>
          <a:bodyPr/>
          <a:lstStyle/>
          <a:p>
            <a:pPr eaLnBrk="1" hangingPunct="1"/>
            <a:r>
              <a:rPr lang="en-US" altLang="en-US" smtClean="0"/>
              <a:t>Answer </a:t>
            </a:r>
          </a:p>
        </p:txBody>
      </p:sp>
      <p:sp>
        <p:nvSpPr>
          <p:cNvPr id="22532" name="Rectangle 3"/>
          <p:cNvSpPr>
            <a:spLocks noGrp="1" noChangeArrowheads="1"/>
          </p:cNvSpPr>
          <p:nvPr>
            <p:ph type="body" idx="1"/>
          </p:nvPr>
        </p:nvSpPr>
        <p:spPr/>
        <p:txBody>
          <a:bodyPr/>
          <a:lstStyle/>
          <a:p>
            <a:pPr eaLnBrk="1" hangingPunct="1">
              <a:buFontTx/>
              <a:buNone/>
            </a:pPr>
            <a:r>
              <a:rPr lang="en-US" altLang="en-US" smtClean="0"/>
              <a:t>20C + 273 = 293 K </a:t>
            </a:r>
          </a:p>
          <a:p>
            <a:pPr eaLnBrk="1" hangingPunct="1">
              <a:buFontTx/>
              <a:buNone/>
            </a:pPr>
            <a:endParaRPr lang="en-US" altLang="en-US" smtClean="0"/>
          </a:p>
          <a:p>
            <a:pPr eaLnBrk="1" hangingPunct="1">
              <a:buFontTx/>
              <a:buNone/>
            </a:pPr>
            <a:endParaRPr lang="en-US" altLang="en-US" smtClean="0"/>
          </a:p>
          <a:p>
            <a:pPr eaLnBrk="1" hangingPunct="1">
              <a:buFontTx/>
              <a:buNone/>
            </a:pPr>
            <a:r>
              <a:rPr lang="en-US" altLang="en-US" u="sng" smtClean="0"/>
              <a:t>7.00 x 10</a:t>
            </a:r>
            <a:r>
              <a:rPr lang="en-US" altLang="en-US" u="sng" baseline="30000" smtClean="0"/>
              <a:t>2</a:t>
            </a:r>
            <a:r>
              <a:rPr lang="en-US" altLang="en-US" u="sng" smtClean="0"/>
              <a:t>ml</a:t>
            </a:r>
            <a:r>
              <a:rPr lang="en-US" altLang="en-US" smtClean="0"/>
              <a:t>   =       </a:t>
            </a:r>
            <a:r>
              <a:rPr lang="en-US" altLang="en-US" u="sng" smtClean="0"/>
              <a:t>V</a:t>
            </a:r>
            <a:r>
              <a:rPr lang="en-US" altLang="en-US" u="sng" baseline="-25000" smtClean="0"/>
              <a:t>2</a:t>
            </a:r>
            <a:endParaRPr lang="en-US" altLang="en-US" u="sng" smtClean="0"/>
          </a:p>
          <a:p>
            <a:pPr eaLnBrk="1" hangingPunct="1">
              <a:buFontTx/>
              <a:buNone/>
            </a:pPr>
            <a:r>
              <a:rPr lang="en-US" altLang="en-US" smtClean="0"/>
              <a:t>293 K                 1.0x10</a:t>
            </a:r>
            <a:r>
              <a:rPr lang="en-US" altLang="en-US" baseline="30000" smtClean="0"/>
              <a:t>2</a:t>
            </a:r>
            <a:r>
              <a:rPr lang="en-US" altLang="en-US" smtClean="0"/>
              <a:t>K. </a:t>
            </a:r>
          </a:p>
          <a:p>
            <a:pPr eaLnBrk="1" hangingPunct="1">
              <a:buFontTx/>
              <a:buNone/>
            </a:pPr>
            <a:endParaRPr lang="en-US" altLang="en-US" smtClean="0"/>
          </a:p>
          <a:p>
            <a:pPr eaLnBrk="1" hangingPunct="1">
              <a:buFontTx/>
              <a:buNone/>
            </a:pPr>
            <a:r>
              <a:rPr lang="en-US" altLang="en-US" smtClean="0"/>
              <a:t>V</a:t>
            </a:r>
            <a:r>
              <a:rPr lang="en-US" altLang="en-US" baseline="-25000" smtClean="0"/>
              <a:t>2</a:t>
            </a:r>
            <a:r>
              <a:rPr lang="en-US" altLang="en-US" smtClean="0"/>
              <a:t>= 238.9 ml </a:t>
            </a:r>
          </a:p>
          <a:p>
            <a:pPr eaLnBrk="1" hangingPunct="1">
              <a:buFontTx/>
              <a:buNone/>
            </a:pPr>
            <a:endParaRPr lang="en-US" altLang="en-US" smtClean="0"/>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E9FED63-8858-41C9-9003-56CA3C6EBE94}" type="slidenum">
              <a:rPr lang="en-US" altLang="en-US" sz="1400" smtClean="0"/>
              <a:pPr>
                <a:spcBef>
                  <a:spcPct val="0"/>
                </a:spcBef>
                <a:buFontTx/>
                <a:buNone/>
              </a:pPr>
              <a:t>2</a:t>
            </a:fld>
            <a:endParaRPr lang="en-US" altLang="en-US" sz="1400" smtClean="0"/>
          </a:p>
        </p:txBody>
      </p:sp>
      <p:sp>
        <p:nvSpPr>
          <p:cNvPr id="5123" name="Rectangle 4"/>
          <p:cNvSpPr>
            <a:spLocks noGrp="1" noChangeArrowheads="1"/>
          </p:cNvSpPr>
          <p:nvPr>
            <p:ph type="title"/>
          </p:nvPr>
        </p:nvSpPr>
        <p:spPr/>
        <p:txBody>
          <a:bodyPr/>
          <a:lstStyle/>
          <a:p>
            <a:pPr eaLnBrk="1" hangingPunct="1"/>
            <a:r>
              <a:rPr lang="en-US" altLang="en-US" smtClean="0"/>
              <a:t>5.1 Gas Pressure	 </a:t>
            </a:r>
          </a:p>
        </p:txBody>
      </p:sp>
      <p:sp>
        <p:nvSpPr>
          <p:cNvPr id="5124" name="Rectangle 5"/>
          <p:cNvSpPr>
            <a:spLocks noGrp="1" noChangeArrowheads="1"/>
          </p:cNvSpPr>
          <p:nvPr>
            <p:ph type="body" idx="1"/>
          </p:nvPr>
        </p:nvSpPr>
        <p:spPr/>
        <p:txBody>
          <a:bodyPr/>
          <a:lstStyle/>
          <a:p>
            <a:pPr eaLnBrk="1" hangingPunct="1">
              <a:lnSpc>
                <a:spcPct val="90000"/>
              </a:lnSpc>
            </a:pPr>
            <a:r>
              <a:rPr lang="en-US" altLang="en-US" smtClean="0"/>
              <a:t>Gases exert pressure on any surface they come in contact with. </a:t>
            </a:r>
          </a:p>
          <a:p>
            <a:pPr eaLnBrk="1" hangingPunct="1">
              <a:lnSpc>
                <a:spcPct val="90000"/>
              </a:lnSpc>
            </a:pPr>
            <a:endParaRPr lang="en-US" altLang="en-US" smtClean="0"/>
          </a:p>
          <a:p>
            <a:pPr eaLnBrk="1" hangingPunct="1">
              <a:lnSpc>
                <a:spcPct val="90000"/>
              </a:lnSpc>
            </a:pPr>
            <a:r>
              <a:rPr lang="en-US" altLang="en-US" smtClean="0"/>
              <a:t>Pressure is related to the number of collisions the gas molecules have with wall of a container per unit of area per unit of time. </a:t>
            </a:r>
          </a:p>
          <a:p>
            <a:pPr eaLnBrk="1" hangingPunct="1">
              <a:lnSpc>
                <a:spcPct val="90000"/>
              </a:lnSpc>
            </a:pPr>
            <a:endParaRPr lang="en-US" altLang="en-US" smtClean="0"/>
          </a:p>
          <a:p>
            <a:pPr eaLnBrk="1" hangingPunct="1">
              <a:lnSpc>
                <a:spcPct val="90000"/>
              </a:lnSpc>
            </a:pPr>
            <a:r>
              <a:rPr lang="en-US" altLang="en-US" smtClean="0"/>
              <a:t>Pressure = Force / Area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C7D7B47-C39B-461B-A56C-24E3D67978B2}" type="slidenum">
              <a:rPr lang="en-US" altLang="en-US" sz="1400" smtClean="0"/>
              <a:pPr>
                <a:spcBef>
                  <a:spcPct val="0"/>
                </a:spcBef>
                <a:buFontTx/>
                <a:buNone/>
              </a:pPr>
              <a:t>20</a:t>
            </a:fld>
            <a:endParaRPr lang="en-US" altLang="en-US" sz="1400" smtClean="0"/>
          </a:p>
        </p:txBody>
      </p:sp>
      <p:sp>
        <p:nvSpPr>
          <p:cNvPr id="23555" name="Rectangle 2"/>
          <p:cNvSpPr>
            <a:spLocks noGrp="1" noChangeArrowheads="1"/>
          </p:cNvSpPr>
          <p:nvPr>
            <p:ph type="title"/>
          </p:nvPr>
        </p:nvSpPr>
        <p:spPr/>
        <p:txBody>
          <a:bodyPr/>
          <a:lstStyle/>
          <a:p>
            <a:pPr eaLnBrk="1" hangingPunct="1"/>
            <a:r>
              <a:rPr lang="en-US" altLang="en-US" smtClean="0"/>
              <a:t>Avogadro’s Law </a:t>
            </a:r>
          </a:p>
        </p:txBody>
      </p:sp>
      <p:sp>
        <p:nvSpPr>
          <p:cNvPr id="23556" name="Rectangle 3"/>
          <p:cNvSpPr>
            <a:spLocks noGrp="1" noChangeArrowheads="1"/>
          </p:cNvSpPr>
          <p:nvPr>
            <p:ph type="body" idx="1"/>
          </p:nvPr>
        </p:nvSpPr>
        <p:spPr/>
        <p:txBody>
          <a:bodyPr/>
          <a:lstStyle/>
          <a:p>
            <a:pPr eaLnBrk="1" hangingPunct="1"/>
            <a:r>
              <a:rPr lang="en-US" altLang="en-US" smtClean="0"/>
              <a:t>Equal volumes of gas at the same temperature and pressure contain equal numbers of moles. </a:t>
            </a:r>
          </a:p>
          <a:p>
            <a:pPr eaLnBrk="1" hangingPunct="1"/>
            <a:endParaRPr lang="en-US" altLang="en-US" smtClean="0"/>
          </a:p>
          <a:p>
            <a:pPr eaLnBrk="1" hangingPunct="1"/>
            <a:r>
              <a:rPr lang="en-US" altLang="en-US" smtClean="0"/>
              <a:t>If temperature and Pressure are constant Volume of a gas is directly proportional to the number of moles. </a:t>
            </a:r>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50BBBC5-82D8-4047-BA0A-A0685C10DB73}" type="slidenum">
              <a:rPr lang="en-US" altLang="en-US" sz="1400" smtClean="0"/>
              <a:pPr>
                <a:spcBef>
                  <a:spcPct val="0"/>
                </a:spcBef>
                <a:buFontTx/>
                <a:buNone/>
              </a:pPr>
              <a:t>21</a:t>
            </a:fld>
            <a:endParaRPr lang="en-US" altLang="en-US" sz="1400" smtClean="0"/>
          </a:p>
        </p:txBody>
      </p:sp>
      <p:sp>
        <p:nvSpPr>
          <p:cNvPr id="25603" name="Rectangle 2"/>
          <p:cNvSpPr>
            <a:spLocks noGrp="1" noChangeArrowheads="1"/>
          </p:cNvSpPr>
          <p:nvPr>
            <p:ph type="title"/>
          </p:nvPr>
        </p:nvSpPr>
        <p:spPr/>
        <p:txBody>
          <a:bodyPr/>
          <a:lstStyle/>
          <a:p>
            <a:pPr eaLnBrk="1" hangingPunct="1"/>
            <a:r>
              <a:rPr lang="en-US" altLang="en-US" smtClean="0"/>
              <a:t>Avogadro’s Law </a:t>
            </a:r>
          </a:p>
        </p:txBody>
      </p:sp>
      <p:pic>
        <p:nvPicPr>
          <p:cNvPr id="25604" name="Picture 5" descr="FG09_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71600"/>
            <a:ext cx="538162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6"/>
          <p:cNvSpPr txBox="1">
            <a:spLocks noChangeArrowheads="1"/>
          </p:cNvSpPr>
          <p:nvPr/>
        </p:nvSpPr>
        <p:spPr bwMode="auto">
          <a:xfrm>
            <a:off x="457200" y="1524000"/>
            <a:ext cx="1143000"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500" b="1"/>
              <a:t>V </a:t>
            </a:r>
            <a:r>
              <a:rPr lang="en-US" altLang="en-US" sz="3500" b="1">
                <a:cs typeface="Arial" panose="020B0604020202020204" pitchFamily="34" charset="0"/>
              </a:rPr>
              <a:t>↓</a:t>
            </a:r>
          </a:p>
          <a:p>
            <a:pPr eaLnBrk="1" hangingPunct="1">
              <a:spcBef>
                <a:spcPct val="50000"/>
              </a:spcBef>
              <a:buFontTx/>
              <a:buNone/>
            </a:pPr>
            <a:endParaRPr lang="en-US" altLang="en-US" sz="3500" b="1">
              <a:cs typeface="Arial" panose="020B0604020202020204" pitchFamily="34" charset="0"/>
            </a:endParaRPr>
          </a:p>
          <a:p>
            <a:pPr eaLnBrk="1" hangingPunct="1">
              <a:spcBef>
                <a:spcPct val="50000"/>
              </a:spcBef>
              <a:buFontTx/>
              <a:buNone/>
            </a:pPr>
            <a:endParaRPr lang="en-US" altLang="en-US" sz="3500" b="1">
              <a:cs typeface="Arial" panose="020B0604020202020204" pitchFamily="34" charset="0"/>
            </a:endParaRPr>
          </a:p>
          <a:p>
            <a:pPr eaLnBrk="1" hangingPunct="1">
              <a:spcBef>
                <a:spcPct val="50000"/>
              </a:spcBef>
              <a:buFontTx/>
              <a:buNone/>
            </a:pPr>
            <a:r>
              <a:rPr lang="en-US" altLang="en-US" sz="3500" b="1">
                <a:cs typeface="Arial" panose="020B0604020202020204" pitchFamily="34" charset="0"/>
              </a:rPr>
              <a:t>n </a:t>
            </a:r>
            <a:r>
              <a:rPr lang="en-US" altLang="en-US" sz="3500" b="1"/>
              <a:t>↓</a:t>
            </a:r>
          </a:p>
        </p:txBody>
      </p:sp>
      <p:sp>
        <p:nvSpPr>
          <p:cNvPr id="25606" name="Text Box 7"/>
          <p:cNvSpPr txBox="1">
            <a:spLocks noChangeArrowheads="1"/>
          </p:cNvSpPr>
          <p:nvPr/>
        </p:nvSpPr>
        <p:spPr bwMode="auto">
          <a:xfrm>
            <a:off x="7162800" y="1676400"/>
            <a:ext cx="11430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500" b="1"/>
              <a:t>V </a:t>
            </a:r>
            <a:r>
              <a:rPr lang="en-US" altLang="en-US" sz="3500" b="1">
                <a:cs typeface="Arial" panose="020B0604020202020204" pitchFamily="34" charset="0"/>
              </a:rPr>
              <a:t>↑</a:t>
            </a:r>
          </a:p>
          <a:p>
            <a:pPr eaLnBrk="1" hangingPunct="1">
              <a:spcBef>
                <a:spcPct val="50000"/>
              </a:spcBef>
              <a:buFontTx/>
              <a:buNone/>
            </a:pPr>
            <a:endParaRPr lang="en-US" altLang="en-US" sz="3500" b="1">
              <a:cs typeface="Arial" panose="020B0604020202020204" pitchFamily="34" charset="0"/>
            </a:endParaRPr>
          </a:p>
          <a:p>
            <a:pPr eaLnBrk="1" hangingPunct="1">
              <a:spcBef>
                <a:spcPct val="50000"/>
              </a:spcBef>
              <a:buFontTx/>
              <a:buNone/>
            </a:pPr>
            <a:r>
              <a:rPr lang="en-US" altLang="en-US" sz="3500" b="1">
                <a:cs typeface="Arial" panose="020B0604020202020204" pitchFamily="34" charset="0"/>
              </a:rPr>
              <a:t>n </a:t>
            </a:r>
            <a:r>
              <a:rPr lang="en-US" altLang="en-US" sz="3500" b="1"/>
              <a:t>↑</a:t>
            </a:r>
          </a:p>
        </p:txBody>
      </p:sp>
      <p:sp>
        <p:nvSpPr>
          <p:cNvPr id="25607" name="Text Box 9"/>
          <p:cNvSpPr txBox="1">
            <a:spLocks noChangeArrowheads="1"/>
          </p:cNvSpPr>
          <p:nvPr/>
        </p:nvSpPr>
        <p:spPr bwMode="auto">
          <a:xfrm>
            <a:off x="1371600" y="4670425"/>
            <a:ext cx="64008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a:t>At constant temperature and Pressure the  Volume of a gas is directly proportional to the number of moles. </a:t>
            </a:r>
          </a:p>
          <a:p>
            <a:pPr eaLnBrk="1" hangingPunct="1">
              <a:spcBef>
                <a:spcPct val="50000"/>
              </a:spcBef>
              <a:buFontTx/>
              <a:buNone/>
            </a:pPr>
            <a:r>
              <a:rPr lang="en-US" altLang="en-US" sz="2500"/>
              <a:t>                            </a:t>
            </a:r>
            <a:r>
              <a:rPr lang="en-US" altLang="en-US" sz="2500" u="sng"/>
              <a:t>V</a:t>
            </a:r>
            <a:r>
              <a:rPr lang="en-US" altLang="en-US" sz="2500" u="sng" baseline="-25000"/>
              <a:t>1</a:t>
            </a:r>
            <a:r>
              <a:rPr lang="en-US" altLang="en-US" sz="2500" u="sng"/>
              <a:t> </a:t>
            </a:r>
            <a:r>
              <a:rPr lang="en-US" altLang="en-US" sz="2500"/>
              <a:t> = </a:t>
            </a:r>
            <a:r>
              <a:rPr lang="en-US" altLang="en-US" sz="2500" u="sng"/>
              <a:t>V</a:t>
            </a:r>
            <a:r>
              <a:rPr lang="en-US" altLang="en-US" sz="2500" u="sng" baseline="-25000"/>
              <a:t>2</a:t>
            </a:r>
            <a:r>
              <a:rPr lang="en-US" altLang="en-US" sz="2500"/>
              <a:t/>
            </a:r>
            <a:br>
              <a:rPr lang="en-US" altLang="en-US" sz="2500"/>
            </a:br>
            <a:r>
              <a:rPr lang="en-US" altLang="en-US" sz="2500"/>
              <a:t>                            n</a:t>
            </a:r>
            <a:r>
              <a:rPr lang="en-US" altLang="en-US" sz="2500" baseline="-25000"/>
              <a:t>1 </a:t>
            </a:r>
            <a:r>
              <a:rPr lang="en-US" altLang="en-US" sz="2500"/>
              <a:t>    n</a:t>
            </a:r>
            <a:r>
              <a:rPr lang="en-US" altLang="en-US" sz="2500" baseline="-25000"/>
              <a:t>2</a:t>
            </a:r>
            <a:endParaRPr lang="en-US" altLang="en-US" sz="25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E455C3-5FC7-4154-B62E-8DC4654705E1}" type="slidenum">
              <a:rPr lang="en-US" altLang="en-US" sz="1400" smtClean="0"/>
              <a:pPr>
                <a:spcBef>
                  <a:spcPct val="0"/>
                </a:spcBef>
                <a:buFontTx/>
                <a:buNone/>
              </a:pPr>
              <a:t>22</a:t>
            </a:fld>
            <a:endParaRPr lang="en-US" altLang="en-US" sz="1400" smtClean="0"/>
          </a:p>
        </p:txBody>
      </p:sp>
      <p:sp>
        <p:nvSpPr>
          <p:cNvPr id="26627" name="Rectangle 2"/>
          <p:cNvSpPr>
            <a:spLocks noGrp="1" noChangeArrowheads="1"/>
          </p:cNvSpPr>
          <p:nvPr>
            <p:ph type="title"/>
          </p:nvPr>
        </p:nvSpPr>
        <p:spPr/>
        <p:txBody>
          <a:bodyPr/>
          <a:lstStyle/>
          <a:p>
            <a:pPr eaLnBrk="1" hangingPunct="1"/>
            <a:r>
              <a:rPr lang="en-US" altLang="en-US" smtClean="0"/>
              <a:t>Example </a:t>
            </a:r>
          </a:p>
        </p:txBody>
      </p:sp>
      <p:sp>
        <p:nvSpPr>
          <p:cNvPr id="26628" name="Rectangle 3"/>
          <p:cNvSpPr>
            <a:spLocks noGrp="1" noChangeArrowheads="1"/>
          </p:cNvSpPr>
          <p:nvPr>
            <p:ph type="body" idx="1"/>
          </p:nvPr>
        </p:nvSpPr>
        <p:spPr/>
        <p:txBody>
          <a:bodyPr/>
          <a:lstStyle/>
          <a:p>
            <a:pPr eaLnBrk="1" hangingPunct="1"/>
            <a:r>
              <a:rPr lang="en-US" altLang="en-US" smtClean="0"/>
              <a:t>How many liters of O</a:t>
            </a:r>
            <a:r>
              <a:rPr lang="en-US" altLang="en-US" baseline="-25000" smtClean="0"/>
              <a:t>2</a:t>
            </a:r>
            <a:r>
              <a:rPr lang="en-US" altLang="en-US" smtClean="0"/>
              <a:t> gas are required to prepare 100 L of CO</a:t>
            </a:r>
            <a:r>
              <a:rPr lang="en-US" altLang="en-US" baseline="-25000" smtClean="0"/>
              <a:t>2</a:t>
            </a:r>
            <a:r>
              <a:rPr lang="en-US" altLang="en-US" smtClean="0"/>
              <a:t> gas by the following reaction. </a:t>
            </a:r>
          </a:p>
          <a:p>
            <a:pPr eaLnBrk="1" hangingPunct="1"/>
            <a:endParaRPr lang="en-US" altLang="en-US" smtClean="0"/>
          </a:p>
          <a:p>
            <a:pPr eaLnBrk="1" hangingPunct="1">
              <a:buFontTx/>
              <a:buNone/>
            </a:pPr>
            <a:r>
              <a:rPr lang="en-US" altLang="en-US" smtClean="0"/>
              <a:t>2 CO</a:t>
            </a:r>
            <a:r>
              <a:rPr lang="en-US" altLang="en-US" baseline="-25000" smtClean="0"/>
              <a:t> </a:t>
            </a:r>
            <a:r>
              <a:rPr lang="en-US" altLang="en-US" smtClean="0"/>
              <a:t>(g)</a:t>
            </a:r>
            <a:r>
              <a:rPr lang="en-US" altLang="en-US" baseline="-25000" smtClean="0"/>
              <a:t> </a:t>
            </a:r>
            <a:r>
              <a:rPr lang="en-US" altLang="en-US" smtClean="0"/>
              <a:t>+ O</a:t>
            </a:r>
            <a:r>
              <a:rPr lang="en-US" altLang="en-US" baseline="-25000" smtClean="0"/>
              <a:t>2 </a:t>
            </a:r>
            <a:r>
              <a:rPr lang="en-US" altLang="en-US" smtClean="0"/>
              <a:t>(g)                      </a:t>
            </a:r>
            <a:r>
              <a:rPr lang="en-US" altLang="en-US" baseline="-25000" smtClean="0"/>
              <a:t> </a:t>
            </a:r>
            <a:r>
              <a:rPr lang="en-US" altLang="en-US" smtClean="0"/>
              <a:t>2</a:t>
            </a:r>
            <a:r>
              <a:rPr lang="en-US" altLang="en-US" baseline="-25000" smtClean="0"/>
              <a:t>  </a:t>
            </a:r>
            <a:r>
              <a:rPr lang="en-US" altLang="en-US" smtClean="0"/>
              <a:t>CO</a:t>
            </a:r>
            <a:r>
              <a:rPr lang="en-US" altLang="en-US" baseline="-25000" smtClean="0"/>
              <a:t>2</a:t>
            </a:r>
            <a:r>
              <a:rPr lang="en-US" altLang="en-US" smtClean="0"/>
              <a:t> (g)</a:t>
            </a:r>
            <a:r>
              <a:rPr lang="en-US" altLang="en-US" baseline="-25000" smtClean="0"/>
              <a:t>   </a:t>
            </a:r>
          </a:p>
        </p:txBody>
      </p:sp>
      <p:sp>
        <p:nvSpPr>
          <p:cNvPr id="26629" name="Line 4"/>
          <p:cNvSpPr>
            <a:spLocks noChangeShapeType="1"/>
          </p:cNvSpPr>
          <p:nvPr/>
        </p:nvSpPr>
        <p:spPr bwMode="auto">
          <a:xfrm>
            <a:off x="4419600" y="4038600"/>
            <a:ext cx="13716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05010E2-F27D-4CD8-B25A-B0638AD03CA4}" type="slidenum">
              <a:rPr lang="en-US" altLang="en-US" sz="1400" smtClean="0"/>
              <a:pPr>
                <a:spcBef>
                  <a:spcPct val="0"/>
                </a:spcBef>
                <a:buFontTx/>
                <a:buNone/>
              </a:pPr>
              <a:t>23</a:t>
            </a:fld>
            <a:endParaRPr lang="en-US" altLang="en-US" sz="1400" smtClean="0"/>
          </a:p>
        </p:txBody>
      </p:sp>
      <p:sp>
        <p:nvSpPr>
          <p:cNvPr id="27651" name="Rectangle 2"/>
          <p:cNvSpPr>
            <a:spLocks noGrp="1" noChangeArrowheads="1"/>
          </p:cNvSpPr>
          <p:nvPr>
            <p:ph type="title"/>
          </p:nvPr>
        </p:nvSpPr>
        <p:spPr/>
        <p:txBody>
          <a:bodyPr/>
          <a:lstStyle/>
          <a:p>
            <a:pPr eaLnBrk="1" hangingPunct="1"/>
            <a:r>
              <a:rPr lang="en-US" altLang="en-US" smtClean="0"/>
              <a:t>Answer </a:t>
            </a:r>
          </a:p>
        </p:txBody>
      </p:sp>
      <p:sp>
        <p:nvSpPr>
          <p:cNvPr id="27652" name="Rectangle 3"/>
          <p:cNvSpPr>
            <a:spLocks noGrp="1" noChangeArrowheads="1"/>
          </p:cNvSpPr>
          <p:nvPr>
            <p:ph type="body" idx="1"/>
          </p:nvPr>
        </p:nvSpPr>
        <p:spPr/>
        <p:txBody>
          <a:bodyPr/>
          <a:lstStyle/>
          <a:p>
            <a:pPr marL="609600" indent="-609600" eaLnBrk="1" hangingPunct="1">
              <a:spcBef>
                <a:spcPct val="50000"/>
              </a:spcBef>
              <a:buFontTx/>
              <a:buNone/>
            </a:pPr>
            <a:r>
              <a:rPr lang="en-US" altLang="en-US" smtClean="0"/>
              <a:t>                              </a:t>
            </a:r>
            <a:r>
              <a:rPr lang="en-US" altLang="en-US" u="sng" smtClean="0"/>
              <a:t>V1 </a:t>
            </a:r>
            <a:r>
              <a:rPr lang="en-US" altLang="en-US" smtClean="0"/>
              <a:t> = </a:t>
            </a:r>
            <a:r>
              <a:rPr lang="en-US" altLang="en-US" u="sng" smtClean="0"/>
              <a:t>V2</a:t>
            </a:r>
            <a:r>
              <a:rPr lang="en-US" altLang="en-US" smtClean="0"/>
              <a:t/>
            </a:r>
            <a:br>
              <a:rPr lang="en-US" altLang="en-US" smtClean="0"/>
            </a:br>
            <a:r>
              <a:rPr lang="en-US" altLang="en-US" smtClean="0"/>
              <a:t>                         n1     n2</a:t>
            </a:r>
          </a:p>
          <a:p>
            <a:pPr marL="609600" indent="-609600" eaLnBrk="1" hangingPunct="1">
              <a:spcBef>
                <a:spcPct val="50000"/>
              </a:spcBef>
              <a:buFontTx/>
              <a:buNone/>
            </a:pPr>
            <a:endParaRPr lang="en-US" altLang="en-US" smtClean="0"/>
          </a:p>
          <a:p>
            <a:pPr marL="609600" indent="-609600" eaLnBrk="1" hangingPunct="1">
              <a:spcBef>
                <a:spcPct val="50000"/>
              </a:spcBef>
              <a:buFontTx/>
              <a:buNone/>
            </a:pPr>
            <a:r>
              <a:rPr lang="en-US" altLang="en-US" u="sng" smtClean="0"/>
              <a:t>100</a:t>
            </a:r>
            <a:r>
              <a:rPr lang="en-US" altLang="en-US" smtClean="0"/>
              <a:t> = </a:t>
            </a:r>
            <a:r>
              <a:rPr lang="en-US" altLang="en-US" u="sng" smtClean="0"/>
              <a:t>V</a:t>
            </a:r>
            <a:r>
              <a:rPr lang="en-US" altLang="en-US" u="sng" baseline="-25000" smtClean="0"/>
              <a:t>2</a:t>
            </a:r>
            <a:endParaRPr lang="en-US" altLang="en-US" smtClean="0"/>
          </a:p>
          <a:p>
            <a:pPr marL="609600" indent="-609600" eaLnBrk="1" hangingPunct="1">
              <a:spcBef>
                <a:spcPct val="50000"/>
              </a:spcBef>
              <a:buFontTx/>
              <a:buAutoNum type="arabicPlain" startAt="2"/>
            </a:pPr>
            <a:r>
              <a:rPr lang="en-US" altLang="en-US" smtClean="0"/>
              <a:t>1 </a:t>
            </a:r>
          </a:p>
          <a:p>
            <a:pPr marL="609600" indent="-609600" eaLnBrk="1" hangingPunct="1">
              <a:spcBef>
                <a:spcPct val="50000"/>
              </a:spcBef>
              <a:buFontTx/>
              <a:buNone/>
            </a:pPr>
            <a:r>
              <a:rPr lang="en-US" altLang="en-US" smtClean="0"/>
              <a:t>V</a:t>
            </a:r>
            <a:r>
              <a:rPr lang="en-US" altLang="en-US" baseline="-25000" smtClean="0"/>
              <a:t>2</a:t>
            </a:r>
            <a:r>
              <a:rPr lang="en-US" altLang="en-US" smtClean="0"/>
              <a:t>= 50L </a:t>
            </a:r>
          </a:p>
          <a:p>
            <a:pPr marL="609600" indent="-609600"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5D409DF-2698-4025-804E-25DBEC6953DB}" type="slidenum">
              <a:rPr lang="en-US" altLang="en-US" sz="1400" smtClean="0"/>
              <a:pPr>
                <a:spcBef>
                  <a:spcPct val="0"/>
                </a:spcBef>
                <a:buFontTx/>
                <a:buNone/>
              </a:pPr>
              <a:t>24</a:t>
            </a:fld>
            <a:endParaRPr lang="en-US" altLang="en-US" sz="1400" smtClean="0"/>
          </a:p>
        </p:txBody>
      </p:sp>
      <p:sp>
        <p:nvSpPr>
          <p:cNvPr id="28675" name="Rectangle 2"/>
          <p:cNvSpPr>
            <a:spLocks noGrp="1" noChangeArrowheads="1"/>
          </p:cNvSpPr>
          <p:nvPr>
            <p:ph type="title"/>
          </p:nvPr>
        </p:nvSpPr>
        <p:spPr/>
        <p:txBody>
          <a:bodyPr/>
          <a:lstStyle/>
          <a:p>
            <a:pPr eaLnBrk="1" hangingPunct="1"/>
            <a:r>
              <a:rPr lang="en-US" altLang="en-US" smtClean="0"/>
              <a:t>Homework </a:t>
            </a:r>
          </a:p>
        </p:txBody>
      </p:sp>
      <p:sp>
        <p:nvSpPr>
          <p:cNvPr id="28676" name="Rectangle 3"/>
          <p:cNvSpPr>
            <a:spLocks noGrp="1" noChangeArrowheads="1"/>
          </p:cNvSpPr>
          <p:nvPr>
            <p:ph type="body" idx="1"/>
          </p:nvPr>
        </p:nvSpPr>
        <p:spPr/>
        <p:txBody>
          <a:bodyPr/>
          <a:lstStyle/>
          <a:p>
            <a:pPr eaLnBrk="1" hangingPunct="1">
              <a:buFontTx/>
              <a:buNone/>
            </a:pPr>
            <a:endParaRPr lang="en-US" altLang="en-US" smtClean="0"/>
          </a:p>
          <a:p>
            <a:pPr eaLnBrk="1" hangingPunct="1">
              <a:buFontTx/>
              <a:buNone/>
            </a:pPr>
            <a:endParaRPr lang="en-US" altLang="en-US" smtClean="0"/>
          </a:p>
          <a:p>
            <a:pPr eaLnBrk="1" hangingPunct="1">
              <a:buFontTx/>
              <a:buNone/>
            </a:pPr>
            <a:r>
              <a:rPr lang="en-US" altLang="en-US" smtClean="0"/>
              <a:t>Write out the formulas for</a:t>
            </a:r>
          </a:p>
          <a:p>
            <a:pPr eaLnBrk="1" hangingPunct="1">
              <a:buFontTx/>
              <a:buNone/>
            </a:pPr>
            <a:r>
              <a:rPr lang="en-US" altLang="en-US" smtClean="0"/>
              <a:t>Boyle, Charles's, and Avogadro 5 times each </a:t>
            </a:r>
          </a:p>
          <a:p>
            <a:pPr eaLnBrk="1" hangingPunct="1">
              <a:buFontTx/>
              <a:buNone/>
            </a:pPr>
            <a:r>
              <a:rPr lang="en-US" altLang="en-US" smtClean="0"/>
              <a:t>Then do problems</a:t>
            </a:r>
          </a:p>
          <a:p>
            <a:pPr eaLnBrk="1" hangingPunct="1">
              <a:buFontTx/>
              <a:buNone/>
            </a:pPr>
            <a:r>
              <a:rPr lang="en-US" altLang="en-US" smtClean="0"/>
              <a:t>Pg: 232-233    23, 29, 31, 32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CBFAAFF-4A2C-4285-A765-8D5D8DA8142E}" type="slidenum">
              <a:rPr lang="en-US" altLang="en-US" sz="1400" smtClean="0"/>
              <a:pPr>
                <a:spcBef>
                  <a:spcPct val="0"/>
                </a:spcBef>
                <a:buFontTx/>
                <a:buNone/>
              </a:pPr>
              <a:t>25</a:t>
            </a:fld>
            <a:endParaRPr lang="en-US" altLang="en-US" sz="1400" smtClean="0"/>
          </a:p>
        </p:txBody>
      </p:sp>
      <p:sp>
        <p:nvSpPr>
          <p:cNvPr id="29699" name="Rectangle 2"/>
          <p:cNvSpPr>
            <a:spLocks noGrp="1" noChangeArrowheads="1"/>
          </p:cNvSpPr>
          <p:nvPr>
            <p:ph type="title"/>
          </p:nvPr>
        </p:nvSpPr>
        <p:spPr/>
        <p:txBody>
          <a:bodyPr/>
          <a:lstStyle/>
          <a:p>
            <a:pPr eaLnBrk="1" hangingPunct="1"/>
            <a:r>
              <a:rPr lang="en-US" altLang="en-US" smtClean="0"/>
              <a:t>Combined Gas Law </a:t>
            </a:r>
          </a:p>
        </p:txBody>
      </p:sp>
      <p:sp>
        <p:nvSpPr>
          <p:cNvPr id="29700" name="Rectangle 3"/>
          <p:cNvSpPr>
            <a:spLocks noGrp="1" noChangeArrowheads="1"/>
          </p:cNvSpPr>
          <p:nvPr>
            <p:ph type="body" sz="half" idx="1"/>
          </p:nvPr>
        </p:nvSpPr>
        <p:spPr/>
        <p:txBody>
          <a:bodyPr/>
          <a:lstStyle/>
          <a:p>
            <a:pPr eaLnBrk="1" hangingPunct="1"/>
            <a:r>
              <a:rPr lang="en-US" altLang="en-US" sz="2800" smtClean="0"/>
              <a:t>This is used when nothing is constant in an experiment. </a:t>
            </a:r>
          </a:p>
          <a:p>
            <a:pPr eaLnBrk="1" hangingPunct="1">
              <a:buFontTx/>
              <a:buNone/>
            </a:pPr>
            <a:r>
              <a:rPr lang="en-US" altLang="en-US" sz="2800" smtClean="0"/>
              <a:t>   </a:t>
            </a:r>
            <a:r>
              <a:rPr lang="en-US" altLang="en-US" sz="2800" u="sng" smtClean="0"/>
              <a:t>P</a:t>
            </a:r>
            <a:r>
              <a:rPr lang="en-US" altLang="en-US" sz="2800" u="sng" baseline="-25000" smtClean="0"/>
              <a:t>1</a:t>
            </a:r>
            <a:r>
              <a:rPr lang="en-US" altLang="en-US" sz="2800" u="sng" smtClean="0"/>
              <a:t>V</a:t>
            </a:r>
            <a:r>
              <a:rPr lang="en-US" altLang="en-US" sz="2800" u="sng" baseline="-25000" smtClean="0"/>
              <a:t>1</a:t>
            </a:r>
            <a:r>
              <a:rPr lang="en-US" altLang="en-US" sz="2800" smtClean="0"/>
              <a:t>     =  </a:t>
            </a:r>
            <a:r>
              <a:rPr lang="en-US" altLang="en-US" sz="2800" u="sng" smtClean="0"/>
              <a:t>P</a:t>
            </a:r>
            <a:r>
              <a:rPr lang="en-US" altLang="en-US" sz="2800" u="sng" baseline="-25000" smtClean="0"/>
              <a:t>2</a:t>
            </a:r>
            <a:r>
              <a:rPr lang="en-US" altLang="en-US" sz="2800" u="sng" smtClean="0"/>
              <a:t>V</a:t>
            </a:r>
            <a:r>
              <a:rPr lang="en-US" altLang="en-US" sz="2800" baseline="-25000" smtClean="0"/>
              <a:t>                              </a:t>
            </a:r>
            <a:r>
              <a:rPr lang="en-US" altLang="en-US" sz="2800" smtClean="0"/>
              <a:t>T</a:t>
            </a:r>
            <a:r>
              <a:rPr lang="en-US" altLang="en-US" sz="2800" baseline="-25000" smtClean="0"/>
              <a:t>1</a:t>
            </a:r>
            <a:r>
              <a:rPr lang="en-US" altLang="en-US" sz="2800" smtClean="0"/>
              <a:t>             T</a:t>
            </a:r>
            <a:r>
              <a:rPr lang="en-US" altLang="en-US" sz="2800" baseline="-25000" smtClean="0"/>
              <a:t>2</a:t>
            </a:r>
          </a:p>
          <a:p>
            <a:pPr eaLnBrk="1" hangingPunct="1">
              <a:buFontTx/>
              <a:buNone/>
            </a:pPr>
            <a:endParaRPr lang="en-US" altLang="en-US" sz="2800" baseline="-25000" smtClean="0"/>
          </a:p>
          <a:p>
            <a:pPr eaLnBrk="1" hangingPunct="1">
              <a:buFontTx/>
              <a:buNone/>
            </a:pPr>
            <a:r>
              <a:rPr lang="en-US" altLang="en-US" sz="2800" smtClean="0"/>
              <a:t>P = atm </a:t>
            </a:r>
          </a:p>
          <a:p>
            <a:pPr eaLnBrk="1" hangingPunct="1">
              <a:buFontTx/>
              <a:buNone/>
            </a:pPr>
            <a:r>
              <a:rPr lang="en-US" altLang="en-US" sz="2800" smtClean="0"/>
              <a:t>V = L </a:t>
            </a:r>
          </a:p>
          <a:p>
            <a:pPr eaLnBrk="1" hangingPunct="1">
              <a:buFontTx/>
              <a:buNone/>
            </a:pPr>
            <a:r>
              <a:rPr lang="en-US" altLang="en-US" sz="2800" smtClean="0"/>
              <a:t>T = K</a:t>
            </a:r>
          </a:p>
        </p:txBody>
      </p:sp>
      <p:graphicFrame>
        <p:nvGraphicFramePr>
          <p:cNvPr id="29735" name="Group 39"/>
          <p:cNvGraphicFramePr>
            <a:graphicFrameLocks noGrp="1"/>
          </p:cNvGraphicFramePr>
          <p:nvPr>
            <p:ph sz="half" idx="2"/>
          </p:nvPr>
        </p:nvGraphicFramePr>
        <p:xfrm>
          <a:off x="4572000" y="2743200"/>
          <a:ext cx="4038600" cy="3087688"/>
        </p:xfrm>
        <a:graphic>
          <a:graphicData uri="http://schemas.openxmlformats.org/drawingml/2006/table">
            <a:tbl>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53341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sng" strike="noStrike" cap="none" normalizeH="0" baseline="0" smtClean="0">
                          <a:ln>
                            <a:noFill/>
                          </a:ln>
                          <a:solidFill>
                            <a:schemeClr val="tx1"/>
                          </a:solidFill>
                          <a:effectLst/>
                          <a:latin typeface="Arial" charset="0"/>
                        </a:rPr>
                        <a:t>P</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sng" strike="noStrike" cap="none" normalizeH="0" baseline="0" smtClean="0">
                          <a:ln>
                            <a:noFill/>
                          </a:ln>
                          <a:solidFill>
                            <a:schemeClr val="tx1"/>
                          </a:solidFill>
                          <a:effectLst/>
                          <a:latin typeface="Arial" charset="0"/>
                        </a:rPr>
                        <a:t>V</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sng" strike="noStrike" cap="none" normalizeH="0" baseline="0" smtClean="0">
                          <a:ln>
                            <a:noFill/>
                          </a:ln>
                          <a:solidFill>
                            <a:schemeClr val="tx1"/>
                          </a:solidFill>
                          <a:effectLst/>
                          <a:latin typeface="Arial" charset="0"/>
                        </a:rPr>
                        <a:t>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201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rPr>
                        <a:t>CONSTANT</a:t>
                      </a:r>
                      <a:r>
                        <a:rPr kumimoji="0" lang="en-US" altLang="en-US" sz="2800" b="0" i="0" u="none" strike="noStrike" cap="none" normalizeH="0" baseline="0" smtClean="0">
                          <a:ln>
                            <a:noFill/>
                          </a:ln>
                          <a:solidFill>
                            <a:schemeClr val="tx1"/>
                          </a:solidFill>
                          <a:effectLst/>
                          <a:latin typeface="Arial" charset="0"/>
                        </a:rPr>
                        <a:t>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cs typeface="Arial" charset="0"/>
                        </a:rPr>
                        <a: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cs typeface="Arial" charset="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1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cs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cs typeface="Arial" charset="0"/>
                        </a:rPr>
                        <a: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rPr>
                        <a:t>CONSTANT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024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rPr>
                        <a:t>CONSTANT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1A7CD20-BC9D-4D49-9643-0EAF270AE40E}" type="slidenum">
              <a:rPr lang="en-US" altLang="en-US" sz="1400" smtClean="0"/>
              <a:pPr>
                <a:spcBef>
                  <a:spcPct val="0"/>
                </a:spcBef>
                <a:buFontTx/>
                <a:buNone/>
              </a:pPr>
              <a:t>26</a:t>
            </a:fld>
            <a:endParaRPr lang="en-US" altLang="en-US" sz="1400" smtClean="0"/>
          </a:p>
        </p:txBody>
      </p:sp>
      <p:sp>
        <p:nvSpPr>
          <p:cNvPr id="30723" name="Rectangle 2"/>
          <p:cNvSpPr>
            <a:spLocks noGrp="1" noChangeArrowheads="1"/>
          </p:cNvSpPr>
          <p:nvPr>
            <p:ph type="title"/>
          </p:nvPr>
        </p:nvSpPr>
        <p:spPr/>
        <p:txBody>
          <a:bodyPr/>
          <a:lstStyle/>
          <a:p>
            <a:pPr eaLnBrk="1" hangingPunct="1"/>
            <a:r>
              <a:rPr lang="en-US" altLang="en-US" smtClean="0"/>
              <a:t>Example</a:t>
            </a:r>
          </a:p>
        </p:txBody>
      </p:sp>
      <p:sp>
        <p:nvSpPr>
          <p:cNvPr id="30724" name="Rectangle 3"/>
          <p:cNvSpPr>
            <a:spLocks noGrp="1" noChangeArrowheads="1"/>
          </p:cNvSpPr>
          <p:nvPr>
            <p:ph type="body" idx="1"/>
          </p:nvPr>
        </p:nvSpPr>
        <p:spPr/>
        <p:txBody>
          <a:bodyPr/>
          <a:lstStyle/>
          <a:p>
            <a:pPr eaLnBrk="1" hangingPunct="1">
              <a:buFontTx/>
              <a:buNone/>
            </a:pPr>
            <a:r>
              <a:rPr lang="en-US" altLang="en-US" smtClean="0"/>
              <a:t>A gas is contained in a cylinder with a temperature of 281 K and a volume of 2.1 ml at a pressure of 6.4 atm. The gas is heated to a new temperature of 298 K and  the pressure decreases to 1 atm.</a:t>
            </a:r>
          </a:p>
          <a:p>
            <a:pPr eaLnBrk="1" hangingPunct="1">
              <a:buFontTx/>
              <a:buNone/>
            </a:pPr>
            <a:r>
              <a:rPr lang="en-US" altLang="en-US" smtClean="0"/>
              <a:t>What is the new volume of the gas.  </a:t>
            </a:r>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77FE0D7-DD43-42DB-BD24-2BCB7E4CE246}" type="slidenum">
              <a:rPr lang="en-US" altLang="en-US" sz="1400" smtClean="0"/>
              <a:pPr>
                <a:spcBef>
                  <a:spcPct val="0"/>
                </a:spcBef>
                <a:buFontTx/>
                <a:buNone/>
              </a:pPr>
              <a:t>27</a:t>
            </a:fld>
            <a:endParaRPr lang="en-US" altLang="en-US" sz="1400" smtClean="0"/>
          </a:p>
        </p:txBody>
      </p:sp>
      <p:sp>
        <p:nvSpPr>
          <p:cNvPr id="31747" name="Rectangle 2"/>
          <p:cNvSpPr>
            <a:spLocks noGrp="1" noChangeArrowheads="1"/>
          </p:cNvSpPr>
          <p:nvPr>
            <p:ph type="title"/>
          </p:nvPr>
        </p:nvSpPr>
        <p:spPr/>
        <p:txBody>
          <a:bodyPr/>
          <a:lstStyle/>
          <a:p>
            <a:pPr eaLnBrk="1" hangingPunct="1"/>
            <a:r>
              <a:rPr lang="en-US" altLang="en-US" smtClean="0"/>
              <a:t>Answer </a:t>
            </a:r>
          </a:p>
        </p:txBody>
      </p:sp>
      <p:sp>
        <p:nvSpPr>
          <p:cNvPr id="31748" name="Rectangle 3"/>
          <p:cNvSpPr>
            <a:spLocks noGrp="1" noChangeArrowheads="1"/>
          </p:cNvSpPr>
          <p:nvPr>
            <p:ph type="body" idx="1"/>
          </p:nvPr>
        </p:nvSpPr>
        <p:spPr/>
        <p:txBody>
          <a:bodyPr/>
          <a:lstStyle/>
          <a:p>
            <a:pPr eaLnBrk="1" hangingPunct="1">
              <a:buFontTx/>
              <a:buNone/>
            </a:pPr>
            <a:r>
              <a:rPr lang="en-US" altLang="en-US" sz="2800" smtClean="0"/>
              <a:t>              </a:t>
            </a:r>
            <a:r>
              <a:rPr lang="en-US" altLang="en-US" sz="2800" u="sng" smtClean="0"/>
              <a:t> P</a:t>
            </a:r>
            <a:r>
              <a:rPr lang="en-US" altLang="en-US" sz="2800" u="sng" baseline="-25000" smtClean="0"/>
              <a:t>1</a:t>
            </a:r>
            <a:r>
              <a:rPr lang="en-US" altLang="en-US" sz="2800" u="sng" smtClean="0"/>
              <a:t>V</a:t>
            </a:r>
            <a:r>
              <a:rPr lang="en-US" altLang="en-US" sz="2800" u="sng" baseline="-25000" smtClean="0"/>
              <a:t>1</a:t>
            </a:r>
            <a:r>
              <a:rPr lang="en-US" altLang="en-US" sz="2800" smtClean="0"/>
              <a:t>     =  </a:t>
            </a:r>
            <a:r>
              <a:rPr lang="en-US" altLang="en-US" sz="2800" u="sng" smtClean="0"/>
              <a:t>P</a:t>
            </a:r>
            <a:r>
              <a:rPr lang="en-US" altLang="en-US" sz="2800" u="sng" baseline="-25000" smtClean="0"/>
              <a:t>2</a:t>
            </a:r>
            <a:r>
              <a:rPr lang="en-US" altLang="en-US" sz="2800" u="sng" smtClean="0"/>
              <a:t>V</a:t>
            </a:r>
            <a:r>
              <a:rPr lang="en-US" altLang="en-US" sz="2800" u="sng" baseline="-25000" smtClean="0"/>
              <a:t>2</a:t>
            </a:r>
            <a:endParaRPr lang="en-US" altLang="en-US" sz="2800" baseline="-25000" smtClean="0"/>
          </a:p>
          <a:p>
            <a:pPr eaLnBrk="1" hangingPunct="1">
              <a:buFontTx/>
              <a:buNone/>
            </a:pPr>
            <a:r>
              <a:rPr lang="en-US" altLang="en-US" sz="2800" baseline="-25000" smtClean="0"/>
              <a:t>                         </a:t>
            </a:r>
            <a:r>
              <a:rPr lang="en-US" altLang="en-US" sz="2800" smtClean="0"/>
              <a:t>T</a:t>
            </a:r>
            <a:r>
              <a:rPr lang="en-US" altLang="en-US" sz="2800" baseline="-25000" smtClean="0"/>
              <a:t>1</a:t>
            </a:r>
            <a:r>
              <a:rPr lang="en-US" altLang="en-US" sz="2800" smtClean="0"/>
              <a:t>             T</a:t>
            </a:r>
            <a:r>
              <a:rPr lang="en-US" altLang="en-US" sz="2800" baseline="-25000" smtClean="0"/>
              <a:t>2</a:t>
            </a:r>
          </a:p>
          <a:p>
            <a:pPr eaLnBrk="1" hangingPunct="1">
              <a:buFontTx/>
              <a:buNone/>
            </a:pPr>
            <a:endParaRPr lang="en-US" altLang="en-US" sz="2800" baseline="-25000" smtClean="0"/>
          </a:p>
          <a:p>
            <a:pPr eaLnBrk="1" hangingPunct="1">
              <a:buFontTx/>
              <a:buNone/>
            </a:pPr>
            <a:r>
              <a:rPr lang="en-US" altLang="en-US" sz="2800" smtClean="0"/>
              <a:t>P</a:t>
            </a:r>
            <a:r>
              <a:rPr lang="en-US" altLang="en-US" sz="2800" baseline="-25000" smtClean="0"/>
              <a:t>1</a:t>
            </a:r>
            <a:r>
              <a:rPr lang="en-US" altLang="en-US" sz="2800" smtClean="0"/>
              <a:t>= 6.4atm </a:t>
            </a:r>
          </a:p>
          <a:p>
            <a:pPr eaLnBrk="1" hangingPunct="1">
              <a:buFontTx/>
              <a:buNone/>
            </a:pPr>
            <a:r>
              <a:rPr lang="en-US" altLang="en-US" sz="2800" smtClean="0"/>
              <a:t>V</a:t>
            </a:r>
            <a:r>
              <a:rPr lang="en-US" altLang="en-US" sz="2800" baseline="-25000" smtClean="0"/>
              <a:t>1</a:t>
            </a:r>
            <a:r>
              <a:rPr lang="en-US" altLang="en-US" sz="2800" smtClean="0"/>
              <a:t> = 2.1 ml</a:t>
            </a:r>
          </a:p>
          <a:p>
            <a:pPr eaLnBrk="1" hangingPunct="1">
              <a:buFontTx/>
              <a:buNone/>
            </a:pPr>
            <a:r>
              <a:rPr lang="en-US" altLang="en-US" sz="2800" smtClean="0"/>
              <a:t>T</a:t>
            </a:r>
            <a:r>
              <a:rPr lang="en-US" altLang="en-US" sz="2800" baseline="-25000" smtClean="0"/>
              <a:t>1</a:t>
            </a:r>
            <a:r>
              <a:rPr lang="en-US" altLang="en-US" sz="2800" smtClean="0"/>
              <a:t> = 281 k</a:t>
            </a:r>
          </a:p>
          <a:p>
            <a:pPr eaLnBrk="1" hangingPunct="1">
              <a:buFontTx/>
              <a:buNone/>
            </a:pPr>
            <a:r>
              <a:rPr lang="en-US" altLang="en-US" sz="2800" smtClean="0"/>
              <a:t>P</a:t>
            </a:r>
            <a:r>
              <a:rPr lang="en-US" altLang="en-US" sz="2800" baseline="-25000" smtClean="0"/>
              <a:t>2</a:t>
            </a:r>
            <a:r>
              <a:rPr lang="en-US" altLang="en-US" sz="2800" smtClean="0"/>
              <a:t>= 1 atm </a:t>
            </a:r>
          </a:p>
          <a:p>
            <a:pPr eaLnBrk="1" hangingPunct="1">
              <a:buFontTx/>
              <a:buNone/>
            </a:pPr>
            <a:r>
              <a:rPr lang="en-US" altLang="en-US" sz="2800" smtClean="0"/>
              <a:t>V</a:t>
            </a:r>
            <a:r>
              <a:rPr lang="en-US" altLang="en-US" sz="2800" baseline="-25000" smtClean="0"/>
              <a:t>2</a:t>
            </a:r>
            <a:r>
              <a:rPr lang="en-US" altLang="en-US" sz="2800" smtClean="0"/>
              <a:t>= ?</a:t>
            </a:r>
          </a:p>
          <a:p>
            <a:pPr eaLnBrk="1" hangingPunct="1">
              <a:buFontTx/>
              <a:buNone/>
            </a:pPr>
            <a:r>
              <a:rPr lang="en-US" altLang="en-US" sz="2800" smtClean="0"/>
              <a:t>T</a:t>
            </a:r>
            <a:r>
              <a:rPr lang="en-US" altLang="en-US" sz="2800" baseline="-25000" smtClean="0"/>
              <a:t>2</a:t>
            </a:r>
            <a:r>
              <a:rPr lang="en-US" altLang="en-US" sz="2800" smtClean="0"/>
              <a:t> = 298 K </a:t>
            </a:r>
          </a:p>
          <a:p>
            <a:pPr eaLnBrk="1" hangingPunct="1"/>
            <a:endParaRPr lang="en-US" altLang="en-US" sz="2800" smtClean="0"/>
          </a:p>
        </p:txBody>
      </p:sp>
      <p:sp>
        <p:nvSpPr>
          <p:cNvPr id="31749" name="Text Box 4"/>
          <p:cNvSpPr txBox="1">
            <a:spLocks noChangeArrowheads="1"/>
          </p:cNvSpPr>
          <p:nvPr/>
        </p:nvSpPr>
        <p:spPr bwMode="auto">
          <a:xfrm>
            <a:off x="4191000" y="3200400"/>
            <a:ext cx="37338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u="sng"/>
              <a:t>6.4 (2.1) </a:t>
            </a:r>
            <a:r>
              <a:rPr lang="en-US" altLang="en-US" sz="2500"/>
              <a:t> = </a:t>
            </a:r>
            <a:r>
              <a:rPr lang="en-US" altLang="en-US" sz="2500" u="sng"/>
              <a:t>1 (V</a:t>
            </a:r>
            <a:r>
              <a:rPr lang="en-US" altLang="en-US" sz="2500" u="sng" baseline="-25000"/>
              <a:t>2</a:t>
            </a:r>
            <a:r>
              <a:rPr lang="en-US" altLang="en-US" sz="2500" u="sng"/>
              <a:t>)</a:t>
            </a:r>
          </a:p>
          <a:p>
            <a:pPr eaLnBrk="1" hangingPunct="1">
              <a:spcBef>
                <a:spcPct val="50000"/>
              </a:spcBef>
              <a:buFontTx/>
              <a:buNone/>
            </a:pPr>
            <a:r>
              <a:rPr lang="en-US" altLang="en-US" sz="2500"/>
              <a:t>  281             298 </a:t>
            </a:r>
          </a:p>
          <a:p>
            <a:pPr eaLnBrk="1" hangingPunct="1">
              <a:spcBef>
                <a:spcPct val="50000"/>
              </a:spcBef>
              <a:buFontTx/>
              <a:buNone/>
            </a:pPr>
            <a:endParaRPr lang="en-US" altLang="en-US" sz="2500"/>
          </a:p>
          <a:p>
            <a:pPr eaLnBrk="1" hangingPunct="1">
              <a:spcBef>
                <a:spcPct val="50000"/>
              </a:spcBef>
              <a:buFontTx/>
              <a:buNone/>
            </a:pPr>
            <a:r>
              <a:rPr lang="en-US" altLang="en-US" sz="2500"/>
              <a:t>V</a:t>
            </a:r>
            <a:r>
              <a:rPr lang="en-US" altLang="en-US" sz="2500" baseline="-25000"/>
              <a:t>2</a:t>
            </a:r>
            <a:r>
              <a:rPr lang="en-US" altLang="en-US" sz="2500"/>
              <a:t> = 14ml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5E2866-08BF-4CDC-BC0A-2ACADB410F53}" type="slidenum">
              <a:rPr lang="en-US" altLang="en-US" sz="1400" smtClean="0"/>
              <a:pPr>
                <a:spcBef>
                  <a:spcPct val="0"/>
                </a:spcBef>
                <a:buFontTx/>
                <a:buNone/>
              </a:pPr>
              <a:t>28</a:t>
            </a:fld>
            <a:endParaRPr lang="en-US" altLang="en-US" sz="1400" smtClean="0"/>
          </a:p>
        </p:txBody>
      </p:sp>
      <p:sp>
        <p:nvSpPr>
          <p:cNvPr id="32771" name="Rectangle 2"/>
          <p:cNvSpPr>
            <a:spLocks noGrp="1" noChangeArrowheads="1"/>
          </p:cNvSpPr>
          <p:nvPr>
            <p:ph type="title"/>
          </p:nvPr>
        </p:nvSpPr>
        <p:spPr/>
        <p:txBody>
          <a:bodyPr/>
          <a:lstStyle/>
          <a:p>
            <a:pPr eaLnBrk="1" hangingPunct="1"/>
            <a:r>
              <a:rPr lang="en-US" altLang="en-US" smtClean="0"/>
              <a:t>STP </a:t>
            </a:r>
          </a:p>
        </p:txBody>
      </p:sp>
      <p:sp>
        <p:nvSpPr>
          <p:cNvPr id="32772" name="Rectangle 3"/>
          <p:cNvSpPr>
            <a:spLocks noGrp="1" noChangeArrowheads="1"/>
          </p:cNvSpPr>
          <p:nvPr>
            <p:ph type="body" idx="1"/>
          </p:nvPr>
        </p:nvSpPr>
        <p:spPr/>
        <p:txBody>
          <a:bodyPr/>
          <a:lstStyle/>
          <a:p>
            <a:pPr eaLnBrk="1" hangingPunct="1"/>
            <a:r>
              <a:rPr lang="en-US" altLang="en-US" sz="2800" smtClean="0"/>
              <a:t>Standard Temperature and Pressure </a:t>
            </a:r>
          </a:p>
          <a:p>
            <a:pPr eaLnBrk="1" hangingPunct="1"/>
            <a:endParaRPr lang="en-US" altLang="en-US" sz="2800" smtClean="0"/>
          </a:p>
          <a:p>
            <a:pPr eaLnBrk="1" hangingPunct="1"/>
            <a:r>
              <a:rPr lang="en-US" altLang="en-US" sz="2800" smtClean="0"/>
              <a:t>P = 1 atm = 760 torr</a:t>
            </a:r>
          </a:p>
          <a:p>
            <a:pPr eaLnBrk="1" hangingPunct="1"/>
            <a:r>
              <a:rPr lang="en-US" altLang="en-US" sz="2800" smtClean="0"/>
              <a:t>T = 273 K ,  (0</a:t>
            </a:r>
            <a:r>
              <a:rPr lang="en-US" altLang="en-US" sz="2800" baseline="30000" smtClean="0"/>
              <a:t>0</a:t>
            </a:r>
            <a:r>
              <a:rPr lang="en-US" altLang="en-US" sz="2800" smtClean="0"/>
              <a:t>C) </a:t>
            </a:r>
          </a:p>
          <a:p>
            <a:pPr eaLnBrk="1" hangingPunct="1"/>
            <a:r>
              <a:rPr lang="en-US" altLang="en-US" sz="2800" smtClean="0"/>
              <a:t>The volume occupied by 1mole of ideal gas at STP = 22.4 L </a:t>
            </a:r>
          </a:p>
          <a:p>
            <a:pPr eaLnBrk="1" hangingPunct="1"/>
            <a:endParaRPr lang="en-US" altLang="en-US" sz="2800" smtClean="0"/>
          </a:p>
          <a:p>
            <a:pPr eaLnBrk="1" hangingPunct="1"/>
            <a:r>
              <a:rPr lang="en-US" altLang="en-US" sz="2800" smtClean="0"/>
              <a:t>Trick: they won’t always give you 1 mole of gas!!!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023F57F-1A80-4429-8B5A-DBC33BEA2721}" type="slidenum">
              <a:rPr lang="en-US" altLang="en-US" sz="1400" smtClean="0"/>
              <a:pPr>
                <a:spcBef>
                  <a:spcPct val="0"/>
                </a:spcBef>
                <a:buFontTx/>
                <a:buNone/>
              </a:pPr>
              <a:t>29</a:t>
            </a:fld>
            <a:endParaRPr lang="en-US" altLang="en-US" sz="1400" smtClean="0"/>
          </a:p>
        </p:txBody>
      </p:sp>
      <p:sp>
        <p:nvSpPr>
          <p:cNvPr id="33795" name="Rectangle 2"/>
          <p:cNvSpPr>
            <a:spLocks noGrp="1" noChangeArrowheads="1"/>
          </p:cNvSpPr>
          <p:nvPr>
            <p:ph type="title"/>
          </p:nvPr>
        </p:nvSpPr>
        <p:spPr/>
        <p:txBody>
          <a:bodyPr/>
          <a:lstStyle/>
          <a:p>
            <a:pPr eaLnBrk="1" hangingPunct="1"/>
            <a:r>
              <a:rPr lang="en-US" altLang="en-US" smtClean="0"/>
              <a:t>STP Question </a:t>
            </a:r>
          </a:p>
        </p:txBody>
      </p:sp>
      <p:sp>
        <p:nvSpPr>
          <p:cNvPr id="33796" name="Rectangle 3"/>
          <p:cNvSpPr>
            <a:spLocks noGrp="1" noChangeArrowheads="1"/>
          </p:cNvSpPr>
          <p:nvPr>
            <p:ph type="body" idx="1"/>
          </p:nvPr>
        </p:nvSpPr>
        <p:spPr/>
        <p:txBody>
          <a:bodyPr/>
          <a:lstStyle/>
          <a:p>
            <a:pPr eaLnBrk="1" hangingPunct="1"/>
            <a:r>
              <a:rPr lang="en-US" altLang="en-US" smtClean="0"/>
              <a:t>What would be the volume at STP of   4.06 L of nitrogen gas, at 715 torr and 28</a:t>
            </a:r>
            <a:r>
              <a:rPr lang="en-US" altLang="en-US" smtClean="0">
                <a:cs typeface="Arial" panose="020B0604020202020204" pitchFamily="34" charset="0"/>
              </a:rPr>
              <a:t>ºC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11F4B06-57E6-485A-B229-4BFEF970CDB3}" type="slidenum">
              <a:rPr lang="en-US" altLang="en-US" sz="1400" smtClean="0"/>
              <a:pPr>
                <a:spcBef>
                  <a:spcPct val="0"/>
                </a:spcBef>
                <a:buFontTx/>
                <a:buNone/>
              </a:pPr>
              <a:t>3</a:t>
            </a:fld>
            <a:endParaRPr lang="en-US" altLang="en-US" sz="1400" smtClean="0"/>
          </a:p>
        </p:txBody>
      </p:sp>
      <p:sp>
        <p:nvSpPr>
          <p:cNvPr id="6147" name="Rectangle 3"/>
          <p:cNvSpPr>
            <a:spLocks noGrp="1" noChangeArrowheads="1"/>
          </p:cNvSpPr>
          <p:nvPr>
            <p:ph type="body" idx="1"/>
          </p:nvPr>
        </p:nvSpPr>
        <p:spPr>
          <a:xfrm>
            <a:off x="457200" y="304800"/>
            <a:ext cx="5486400" cy="5821363"/>
          </a:xfrm>
        </p:spPr>
        <p:txBody>
          <a:bodyPr/>
          <a:lstStyle/>
          <a:p>
            <a:pPr eaLnBrk="1" hangingPunct="1">
              <a:lnSpc>
                <a:spcPct val="90000"/>
              </a:lnSpc>
            </a:pPr>
            <a:r>
              <a:rPr lang="en-US" altLang="en-US" smtClean="0"/>
              <a:t>The force of impact of a single collision is too small to be sensed. Taken all together, this large number of impacts of gas molecules exerts a large force on a surface</a:t>
            </a:r>
          </a:p>
          <a:p>
            <a:pPr eaLnBrk="1" hangingPunct="1">
              <a:lnSpc>
                <a:spcPct val="90000"/>
              </a:lnSpc>
              <a:buFontTx/>
              <a:buNone/>
            </a:pPr>
            <a:endParaRPr lang="en-US" altLang="en-US" smtClean="0"/>
          </a:p>
          <a:p>
            <a:pPr eaLnBrk="1" hangingPunct="1">
              <a:lnSpc>
                <a:spcPct val="90000"/>
              </a:lnSpc>
            </a:pPr>
            <a:r>
              <a:rPr lang="en-US" altLang="en-US" smtClean="0"/>
              <a:t>The larger the number of collisions per area of enclosure, the larger the pressure: </a:t>
            </a:r>
          </a:p>
        </p:txBody>
      </p:sp>
      <p:pic>
        <p:nvPicPr>
          <p:cNvPr id="6148" name="Picture 5" descr="Imag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62200"/>
            <a:ext cx="252412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52B8E3A-9B6A-49DF-94AF-954AAE70BF92}" type="slidenum">
              <a:rPr lang="en-US" altLang="en-US" sz="1400" smtClean="0"/>
              <a:pPr>
                <a:spcBef>
                  <a:spcPct val="0"/>
                </a:spcBef>
                <a:buFontTx/>
                <a:buNone/>
              </a:pPr>
              <a:t>30</a:t>
            </a:fld>
            <a:endParaRPr lang="en-US" altLang="en-US" sz="1400" smtClean="0"/>
          </a:p>
        </p:txBody>
      </p:sp>
      <p:sp>
        <p:nvSpPr>
          <p:cNvPr id="34819" name="Rectangle 2"/>
          <p:cNvSpPr>
            <a:spLocks noGrp="1" noChangeArrowheads="1"/>
          </p:cNvSpPr>
          <p:nvPr>
            <p:ph type="title"/>
          </p:nvPr>
        </p:nvSpPr>
        <p:spPr/>
        <p:txBody>
          <a:bodyPr/>
          <a:lstStyle/>
          <a:p>
            <a:pPr eaLnBrk="1" hangingPunct="1"/>
            <a:r>
              <a:rPr lang="en-US" altLang="en-US" smtClean="0"/>
              <a:t>Answer</a:t>
            </a:r>
          </a:p>
        </p:txBody>
      </p:sp>
      <p:sp>
        <p:nvSpPr>
          <p:cNvPr id="34820" name="Rectangle 3"/>
          <p:cNvSpPr>
            <a:spLocks noGrp="1" noChangeArrowheads="1"/>
          </p:cNvSpPr>
          <p:nvPr>
            <p:ph type="body" idx="1"/>
          </p:nvPr>
        </p:nvSpPr>
        <p:spPr/>
        <p:txBody>
          <a:bodyPr/>
          <a:lstStyle/>
          <a:p>
            <a:pPr eaLnBrk="1" hangingPunct="1"/>
            <a:r>
              <a:rPr lang="en-US" altLang="en-US" smtClean="0"/>
              <a:t>P</a:t>
            </a:r>
            <a:r>
              <a:rPr lang="en-US" altLang="en-US" baseline="-25000" smtClean="0"/>
              <a:t>1</a:t>
            </a:r>
            <a:r>
              <a:rPr lang="en-US" altLang="en-US" smtClean="0"/>
              <a:t>V</a:t>
            </a:r>
            <a:r>
              <a:rPr lang="en-US" altLang="en-US" baseline="-25000" smtClean="0"/>
              <a:t>1</a:t>
            </a:r>
            <a:r>
              <a:rPr lang="en-US" altLang="en-US" smtClean="0"/>
              <a:t>/T</a:t>
            </a:r>
            <a:r>
              <a:rPr lang="en-US" altLang="en-US" baseline="-25000" smtClean="0"/>
              <a:t>1</a:t>
            </a:r>
            <a:r>
              <a:rPr lang="en-US" altLang="en-US" smtClean="0"/>
              <a:t>  = P</a:t>
            </a:r>
            <a:r>
              <a:rPr lang="en-US" altLang="en-US" baseline="-25000" smtClean="0"/>
              <a:t>2</a:t>
            </a:r>
            <a:r>
              <a:rPr lang="en-US" altLang="en-US" smtClean="0"/>
              <a:t>V</a:t>
            </a:r>
            <a:r>
              <a:rPr lang="en-US" altLang="en-US" baseline="-25000" smtClean="0"/>
              <a:t>2</a:t>
            </a:r>
            <a:r>
              <a:rPr lang="en-US" altLang="en-US" smtClean="0"/>
              <a:t>/T</a:t>
            </a:r>
            <a:r>
              <a:rPr lang="en-US" altLang="en-US" baseline="-25000" smtClean="0"/>
              <a:t>2</a:t>
            </a:r>
          </a:p>
          <a:p>
            <a:pPr eaLnBrk="1" hangingPunct="1">
              <a:buFontTx/>
              <a:buNone/>
            </a:pPr>
            <a:endParaRPr lang="en-US" altLang="en-US" smtClean="0"/>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081B41E-AF17-47CE-AEDB-A942A449CDC9}" type="slidenum">
              <a:rPr lang="en-US" altLang="en-US" sz="1400" smtClean="0"/>
              <a:pPr>
                <a:spcBef>
                  <a:spcPct val="0"/>
                </a:spcBef>
                <a:buFontTx/>
                <a:buNone/>
              </a:pPr>
              <a:t>31</a:t>
            </a:fld>
            <a:endParaRPr lang="en-US" altLang="en-US" sz="1400" smtClean="0"/>
          </a:p>
        </p:txBody>
      </p:sp>
      <p:sp>
        <p:nvSpPr>
          <p:cNvPr id="35843" name="Rectangle 2"/>
          <p:cNvSpPr>
            <a:spLocks noGrp="1" noChangeArrowheads="1"/>
          </p:cNvSpPr>
          <p:nvPr>
            <p:ph type="title"/>
          </p:nvPr>
        </p:nvSpPr>
        <p:spPr/>
        <p:txBody>
          <a:bodyPr/>
          <a:lstStyle/>
          <a:p>
            <a:pPr eaLnBrk="1" hangingPunct="1"/>
            <a:r>
              <a:rPr lang="en-US" altLang="en-US" smtClean="0"/>
              <a:t>Ideal Gas Law  10.4 </a:t>
            </a:r>
          </a:p>
        </p:txBody>
      </p:sp>
      <p:sp>
        <p:nvSpPr>
          <p:cNvPr id="35844" name="Rectangle 3"/>
          <p:cNvSpPr>
            <a:spLocks noGrp="1" noChangeArrowheads="1"/>
          </p:cNvSpPr>
          <p:nvPr>
            <p:ph type="body" idx="1"/>
          </p:nvPr>
        </p:nvSpPr>
        <p:spPr/>
        <p:txBody>
          <a:bodyPr/>
          <a:lstStyle/>
          <a:p>
            <a:pPr eaLnBrk="1" hangingPunct="1">
              <a:buFontTx/>
              <a:buNone/>
            </a:pPr>
            <a:r>
              <a:rPr lang="en-US" altLang="en-US" sz="2800" u="sng" smtClean="0"/>
              <a:t>Ideal gas:</a:t>
            </a:r>
            <a:r>
              <a:rPr lang="en-US" altLang="en-US" sz="2800" smtClean="0"/>
              <a:t> a hypothetical gas whose pressure (atm), volume (L), and temperature (K) behave as predicted every time. (Perfect like each and everyone of you!) </a:t>
            </a:r>
          </a:p>
          <a:p>
            <a:pPr eaLnBrk="1" hangingPunct="1">
              <a:buFontTx/>
              <a:buNone/>
            </a:pPr>
            <a:endParaRPr lang="en-US" altLang="en-US" sz="2800" smtClean="0"/>
          </a:p>
          <a:p>
            <a:pPr eaLnBrk="1" hangingPunct="1">
              <a:buFontTx/>
              <a:buNone/>
            </a:pPr>
            <a:r>
              <a:rPr lang="en-US" altLang="en-US" sz="2800" smtClean="0"/>
              <a:t>Ideal Gas Law:       PV = nRT </a:t>
            </a:r>
          </a:p>
          <a:p>
            <a:pPr eaLnBrk="1" hangingPunct="1">
              <a:buFontTx/>
              <a:buNone/>
            </a:pPr>
            <a:endParaRPr lang="en-US" altLang="en-US" sz="2800" smtClean="0"/>
          </a:p>
          <a:p>
            <a:pPr eaLnBrk="1" hangingPunct="1">
              <a:buFontTx/>
              <a:buNone/>
            </a:pPr>
            <a:r>
              <a:rPr lang="en-US" altLang="en-US" sz="2800" smtClean="0"/>
              <a:t>gas constant:</a:t>
            </a:r>
          </a:p>
          <a:p>
            <a:pPr eaLnBrk="1" hangingPunct="1">
              <a:buFontTx/>
              <a:buNone/>
            </a:pPr>
            <a:r>
              <a:rPr lang="en-US" altLang="en-US" sz="2800" smtClean="0"/>
              <a:t>R=  0.0821 L x Atm/mol x 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8E4DB09-7B07-4260-AAE4-E91A387D6684}" type="slidenum">
              <a:rPr lang="en-US" altLang="en-US" sz="1400" smtClean="0"/>
              <a:pPr>
                <a:spcBef>
                  <a:spcPct val="0"/>
                </a:spcBef>
                <a:buFontTx/>
                <a:buNone/>
              </a:pPr>
              <a:t>32</a:t>
            </a:fld>
            <a:endParaRPr lang="en-US" altLang="en-US" sz="1400" smtClean="0"/>
          </a:p>
        </p:txBody>
      </p:sp>
      <p:sp>
        <p:nvSpPr>
          <p:cNvPr id="36867" name="Rectangle 2"/>
          <p:cNvSpPr>
            <a:spLocks noGrp="1" noChangeArrowheads="1"/>
          </p:cNvSpPr>
          <p:nvPr>
            <p:ph type="title"/>
          </p:nvPr>
        </p:nvSpPr>
        <p:spPr/>
        <p:txBody>
          <a:bodyPr/>
          <a:lstStyle/>
          <a:p>
            <a:pPr eaLnBrk="1" hangingPunct="1"/>
            <a:r>
              <a:rPr lang="en-US" altLang="en-US" smtClean="0"/>
              <a:t>Example </a:t>
            </a:r>
          </a:p>
        </p:txBody>
      </p:sp>
      <p:sp>
        <p:nvSpPr>
          <p:cNvPr id="36868" name="Rectangle 3"/>
          <p:cNvSpPr>
            <a:spLocks noGrp="1" noChangeArrowheads="1"/>
          </p:cNvSpPr>
          <p:nvPr>
            <p:ph type="body" idx="1"/>
          </p:nvPr>
        </p:nvSpPr>
        <p:spPr/>
        <p:txBody>
          <a:bodyPr/>
          <a:lstStyle/>
          <a:p>
            <a:pPr eaLnBrk="1" hangingPunct="1"/>
            <a:r>
              <a:rPr lang="en-US" altLang="en-US" smtClean="0"/>
              <a:t>A 50.0L cylinder of acetylene C</a:t>
            </a:r>
            <a:r>
              <a:rPr lang="en-US" altLang="en-US" baseline="-25000" smtClean="0"/>
              <a:t>2</a:t>
            </a:r>
            <a:r>
              <a:rPr lang="en-US" altLang="en-US" smtClean="0"/>
              <a:t>H</a:t>
            </a:r>
            <a:r>
              <a:rPr lang="en-US" altLang="en-US" baseline="-25000" smtClean="0"/>
              <a:t>2</a:t>
            </a:r>
            <a:r>
              <a:rPr lang="en-US" altLang="en-US" smtClean="0"/>
              <a:t> has a pressure of 17.1 atm at 21C . What is the mass of acetylene in the cylinder. </a:t>
            </a:r>
          </a:p>
          <a:p>
            <a:pPr eaLnBrk="1" hangingPunct="1"/>
            <a:endParaRPr lang="en-US" alt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27D50F-5F19-4788-8642-40AC25A86398}" type="slidenum">
              <a:rPr lang="en-US" altLang="en-US" sz="1400" smtClean="0"/>
              <a:pPr>
                <a:spcBef>
                  <a:spcPct val="0"/>
                </a:spcBef>
                <a:buFontTx/>
                <a:buNone/>
              </a:pPr>
              <a:t>33</a:t>
            </a:fld>
            <a:endParaRPr lang="en-US" altLang="en-US" sz="1400" smtClean="0"/>
          </a:p>
        </p:txBody>
      </p:sp>
      <p:sp>
        <p:nvSpPr>
          <p:cNvPr id="37891" name="Rectangle 2"/>
          <p:cNvSpPr>
            <a:spLocks noGrp="1" noChangeArrowheads="1"/>
          </p:cNvSpPr>
          <p:nvPr>
            <p:ph type="title"/>
          </p:nvPr>
        </p:nvSpPr>
        <p:spPr/>
        <p:txBody>
          <a:bodyPr/>
          <a:lstStyle/>
          <a:p>
            <a:pPr eaLnBrk="1" hangingPunct="1"/>
            <a:r>
              <a:rPr lang="en-US" altLang="en-US" smtClean="0"/>
              <a:t>Answer </a:t>
            </a:r>
          </a:p>
        </p:txBody>
      </p:sp>
      <p:sp>
        <p:nvSpPr>
          <p:cNvPr id="37892" name="Rectangle 3"/>
          <p:cNvSpPr>
            <a:spLocks noGrp="1" noChangeArrowheads="1"/>
          </p:cNvSpPr>
          <p:nvPr>
            <p:ph type="body" idx="1"/>
          </p:nvPr>
        </p:nvSpPr>
        <p:spPr/>
        <p:txBody>
          <a:bodyPr/>
          <a:lstStyle/>
          <a:p>
            <a:pPr eaLnBrk="1" hangingPunct="1">
              <a:lnSpc>
                <a:spcPct val="90000"/>
              </a:lnSpc>
              <a:buFontTx/>
              <a:buNone/>
            </a:pPr>
            <a:r>
              <a:rPr lang="en-US" altLang="en-US" sz="2800" smtClean="0"/>
              <a:t>                          PV = nRT</a:t>
            </a:r>
          </a:p>
          <a:p>
            <a:pPr eaLnBrk="1" hangingPunct="1">
              <a:lnSpc>
                <a:spcPct val="90000"/>
              </a:lnSpc>
              <a:buFontTx/>
              <a:buNone/>
            </a:pPr>
            <a:endParaRPr lang="en-US" altLang="en-US" sz="2800" smtClean="0"/>
          </a:p>
          <a:p>
            <a:pPr eaLnBrk="1" hangingPunct="1">
              <a:lnSpc>
                <a:spcPct val="90000"/>
              </a:lnSpc>
              <a:buFontTx/>
              <a:buNone/>
            </a:pPr>
            <a:r>
              <a:rPr lang="en-US" altLang="en-US" sz="2800" smtClean="0"/>
              <a:t>21 + 273 = 294 K</a:t>
            </a:r>
          </a:p>
          <a:p>
            <a:pPr eaLnBrk="1" hangingPunct="1">
              <a:lnSpc>
                <a:spcPct val="90000"/>
              </a:lnSpc>
              <a:buFontTx/>
              <a:buNone/>
            </a:pPr>
            <a:r>
              <a:rPr lang="en-US" altLang="en-US" sz="2800" smtClean="0"/>
              <a:t>                     17.1 (50.0) = n (0.0821) (294)</a:t>
            </a:r>
          </a:p>
          <a:p>
            <a:pPr eaLnBrk="1" hangingPunct="1">
              <a:lnSpc>
                <a:spcPct val="90000"/>
              </a:lnSpc>
              <a:buFontTx/>
              <a:buNone/>
            </a:pPr>
            <a:r>
              <a:rPr lang="en-US" altLang="en-US" sz="2800" smtClean="0"/>
              <a:t>                                   n = 35.4 mol </a:t>
            </a:r>
          </a:p>
          <a:p>
            <a:pPr eaLnBrk="1" hangingPunct="1">
              <a:lnSpc>
                <a:spcPct val="90000"/>
              </a:lnSpc>
              <a:buFontTx/>
              <a:buNone/>
            </a:pPr>
            <a:r>
              <a:rPr lang="en-US" altLang="en-US" sz="2800" smtClean="0"/>
              <a:t>Need answer in grams </a:t>
            </a:r>
          </a:p>
          <a:p>
            <a:pPr eaLnBrk="1" hangingPunct="1">
              <a:lnSpc>
                <a:spcPct val="90000"/>
              </a:lnSpc>
              <a:buFontTx/>
              <a:buNone/>
            </a:pPr>
            <a:endParaRPr lang="en-US" altLang="en-US" sz="2800" smtClean="0"/>
          </a:p>
          <a:p>
            <a:pPr eaLnBrk="1" hangingPunct="1">
              <a:lnSpc>
                <a:spcPct val="90000"/>
              </a:lnSpc>
            </a:pPr>
            <a:r>
              <a:rPr lang="en-US" altLang="en-US" sz="2800" smtClean="0"/>
              <a:t>35.4 C</a:t>
            </a:r>
            <a:r>
              <a:rPr lang="en-US" altLang="en-US" sz="2800" baseline="-25000" smtClean="0"/>
              <a:t>2</a:t>
            </a:r>
            <a:r>
              <a:rPr lang="en-US" altLang="en-US" sz="2800" smtClean="0"/>
              <a:t>H</a:t>
            </a:r>
            <a:r>
              <a:rPr lang="en-US" altLang="en-US" sz="2800" baseline="-25000" smtClean="0"/>
              <a:t>2   </a:t>
            </a:r>
            <a:r>
              <a:rPr lang="en-US" altLang="en-US" sz="2800" smtClean="0"/>
              <a:t>x </a:t>
            </a:r>
            <a:r>
              <a:rPr lang="en-US" altLang="en-US" sz="2800" u="sng" smtClean="0"/>
              <a:t>26g C</a:t>
            </a:r>
            <a:r>
              <a:rPr lang="en-US" altLang="en-US" sz="2800" u="sng" baseline="-25000" smtClean="0"/>
              <a:t>2</a:t>
            </a:r>
            <a:r>
              <a:rPr lang="en-US" altLang="en-US" sz="2800" u="sng" smtClean="0"/>
              <a:t>H</a:t>
            </a:r>
            <a:r>
              <a:rPr lang="en-US" altLang="en-US" sz="2800" u="sng" baseline="-25000" smtClean="0"/>
              <a:t>2 </a:t>
            </a:r>
            <a:r>
              <a:rPr lang="en-US" altLang="en-US" sz="2800" baseline="-25000" smtClean="0"/>
              <a:t>       </a:t>
            </a:r>
            <a:r>
              <a:rPr lang="en-US" altLang="en-US" sz="2800" smtClean="0"/>
              <a:t>= 920 g C</a:t>
            </a:r>
            <a:r>
              <a:rPr lang="en-US" altLang="en-US" sz="2800" baseline="-25000" smtClean="0"/>
              <a:t>2</a:t>
            </a:r>
            <a:r>
              <a:rPr lang="en-US" altLang="en-US" sz="2800" smtClean="0"/>
              <a:t>H</a:t>
            </a:r>
            <a:r>
              <a:rPr lang="en-US" altLang="en-US" sz="2800" baseline="-25000" smtClean="0"/>
              <a:t>2</a:t>
            </a:r>
            <a:endParaRPr lang="en-US" altLang="en-US" sz="2800" u="sng" smtClean="0"/>
          </a:p>
          <a:p>
            <a:pPr eaLnBrk="1" hangingPunct="1">
              <a:lnSpc>
                <a:spcPct val="90000"/>
              </a:lnSpc>
              <a:buFontTx/>
              <a:buNone/>
            </a:pPr>
            <a:r>
              <a:rPr lang="en-US" altLang="en-US" sz="2800" smtClean="0"/>
              <a:t>                        1 mol C</a:t>
            </a:r>
            <a:r>
              <a:rPr lang="en-US" altLang="en-US" sz="2800" baseline="-25000" smtClean="0"/>
              <a:t>2</a:t>
            </a:r>
            <a:r>
              <a:rPr lang="en-US" altLang="en-US" sz="2800" smtClean="0"/>
              <a:t>H</a:t>
            </a:r>
            <a:r>
              <a:rPr lang="en-US" altLang="en-US" sz="2800" baseline="-25000" smtClean="0"/>
              <a:t>2</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723696-6A9B-401F-8AA3-0A2289B36D19}" type="slidenum">
              <a:rPr lang="en-US" altLang="en-US" sz="1400" smtClean="0"/>
              <a:pPr>
                <a:spcBef>
                  <a:spcPct val="0"/>
                </a:spcBef>
                <a:buFontTx/>
                <a:buNone/>
              </a:pPr>
              <a:t>34</a:t>
            </a:fld>
            <a:endParaRPr lang="en-US" altLang="en-US" sz="1400" smtClean="0"/>
          </a:p>
        </p:txBody>
      </p:sp>
      <p:sp>
        <p:nvSpPr>
          <p:cNvPr id="38915" name="Rectangle 2"/>
          <p:cNvSpPr>
            <a:spLocks noGrp="1" noChangeArrowheads="1"/>
          </p:cNvSpPr>
          <p:nvPr>
            <p:ph type="title"/>
          </p:nvPr>
        </p:nvSpPr>
        <p:spPr/>
        <p:txBody>
          <a:bodyPr/>
          <a:lstStyle/>
          <a:p>
            <a:pPr eaLnBrk="1" hangingPunct="1"/>
            <a:r>
              <a:rPr lang="en-US" altLang="en-US" smtClean="0"/>
              <a:t>A short Way to do that </a:t>
            </a:r>
          </a:p>
        </p:txBody>
      </p:sp>
      <p:sp>
        <p:nvSpPr>
          <p:cNvPr id="38916" name="Rectangle 3"/>
          <p:cNvSpPr>
            <a:spLocks noGrp="1" noChangeArrowheads="1"/>
          </p:cNvSpPr>
          <p:nvPr>
            <p:ph type="body" idx="1"/>
          </p:nvPr>
        </p:nvSpPr>
        <p:spPr/>
        <p:txBody>
          <a:bodyPr/>
          <a:lstStyle/>
          <a:p>
            <a:pPr eaLnBrk="1" hangingPunct="1"/>
            <a:r>
              <a:rPr lang="en-US" altLang="en-US" smtClean="0"/>
              <a:t>mw = </a:t>
            </a:r>
            <a:r>
              <a:rPr lang="en-US" altLang="en-US" u="sng" smtClean="0">
                <a:solidFill>
                  <a:srgbClr val="FF0066"/>
                </a:solidFill>
              </a:rPr>
              <a:t>m</a:t>
            </a:r>
            <a:r>
              <a:rPr lang="en-US" altLang="en-US" u="sng" smtClean="0"/>
              <a:t>RT</a:t>
            </a:r>
          </a:p>
          <a:p>
            <a:pPr eaLnBrk="1" hangingPunct="1">
              <a:buFontTx/>
              <a:buNone/>
            </a:pPr>
            <a:r>
              <a:rPr lang="en-US" altLang="en-US" smtClean="0"/>
              <a:t>              </a:t>
            </a:r>
            <a:r>
              <a:rPr lang="en-US" altLang="en-US" smtClean="0">
                <a:solidFill>
                  <a:srgbClr val="FF0066"/>
                </a:solidFill>
              </a:rPr>
              <a:t>V</a:t>
            </a:r>
            <a:r>
              <a:rPr lang="en-US" altLang="en-US" smtClean="0"/>
              <a:t>P</a:t>
            </a:r>
          </a:p>
          <a:p>
            <a:pPr eaLnBrk="1" hangingPunct="1">
              <a:buFontTx/>
              <a:buNone/>
            </a:pPr>
            <a:endParaRPr lang="en-US" altLang="en-US" smtClean="0"/>
          </a:p>
          <a:p>
            <a:pPr eaLnBrk="1" hangingPunct="1">
              <a:buFontTx/>
              <a:buNone/>
            </a:pPr>
            <a:r>
              <a:rPr lang="en-US" altLang="en-US" smtClean="0"/>
              <a:t>An unknown gas weighs 34g and occupies 6.7L at a pressure of 2 atm at temperature of 245K.What is its average molecular weight.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E3D5CEA-010A-47D6-B31B-E5D13F9318E8}" type="slidenum">
              <a:rPr lang="en-US" altLang="en-US" sz="1400" smtClean="0"/>
              <a:pPr>
                <a:spcBef>
                  <a:spcPct val="0"/>
                </a:spcBef>
                <a:buFontTx/>
                <a:buNone/>
              </a:pPr>
              <a:t>35</a:t>
            </a:fld>
            <a:endParaRPr lang="en-US" altLang="en-US" sz="1400" smtClean="0"/>
          </a:p>
        </p:txBody>
      </p:sp>
      <p:sp>
        <p:nvSpPr>
          <p:cNvPr id="39939" name="Rectangle 2"/>
          <p:cNvSpPr>
            <a:spLocks noGrp="1" noChangeArrowheads="1"/>
          </p:cNvSpPr>
          <p:nvPr>
            <p:ph type="title"/>
          </p:nvPr>
        </p:nvSpPr>
        <p:spPr/>
        <p:txBody>
          <a:bodyPr/>
          <a:lstStyle/>
          <a:p>
            <a:pPr eaLnBrk="1" hangingPunct="1"/>
            <a:r>
              <a:rPr lang="en-US" altLang="en-US" smtClean="0"/>
              <a:t>Answer</a:t>
            </a:r>
          </a:p>
        </p:txBody>
      </p:sp>
      <p:sp>
        <p:nvSpPr>
          <p:cNvPr id="39940" name="Rectangle 3"/>
          <p:cNvSpPr>
            <a:spLocks noGrp="1" noChangeArrowheads="1"/>
          </p:cNvSpPr>
          <p:nvPr>
            <p:ph type="body" idx="1"/>
          </p:nvPr>
        </p:nvSpPr>
        <p:spPr/>
        <p:txBody>
          <a:bodyPr/>
          <a:lstStyle/>
          <a:p>
            <a:pPr eaLnBrk="1" hangingPunct="1"/>
            <a:r>
              <a:rPr lang="en-US" altLang="en-US" smtClean="0"/>
              <a:t>51 g/mol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7F66148-BEBA-42B7-B480-2B8F34837DF0}" type="slidenum">
              <a:rPr lang="en-US" altLang="en-US" sz="1400" smtClean="0"/>
              <a:pPr>
                <a:spcBef>
                  <a:spcPct val="0"/>
                </a:spcBef>
                <a:buFontTx/>
                <a:buNone/>
              </a:pPr>
              <a:t>36</a:t>
            </a:fld>
            <a:endParaRPr lang="en-US" altLang="en-US" sz="1400" smtClean="0"/>
          </a:p>
        </p:txBody>
      </p:sp>
      <p:sp>
        <p:nvSpPr>
          <p:cNvPr id="40963" name="Rectangle 2"/>
          <p:cNvSpPr>
            <a:spLocks noGrp="1" noChangeArrowheads="1"/>
          </p:cNvSpPr>
          <p:nvPr>
            <p:ph type="title"/>
          </p:nvPr>
        </p:nvSpPr>
        <p:spPr/>
        <p:txBody>
          <a:bodyPr/>
          <a:lstStyle/>
          <a:p>
            <a:pPr eaLnBrk="1" hangingPunct="1"/>
            <a:r>
              <a:rPr lang="en-US" altLang="en-US" sz="4000" smtClean="0"/>
              <a:t>Dalton’s Law of Partial Pressures </a:t>
            </a:r>
          </a:p>
        </p:txBody>
      </p:sp>
      <p:sp>
        <p:nvSpPr>
          <p:cNvPr id="40964" name="Rectangle 3"/>
          <p:cNvSpPr>
            <a:spLocks noGrp="1" noChangeArrowheads="1"/>
          </p:cNvSpPr>
          <p:nvPr>
            <p:ph type="body" idx="1"/>
          </p:nvPr>
        </p:nvSpPr>
        <p:spPr/>
        <p:txBody>
          <a:bodyPr/>
          <a:lstStyle/>
          <a:p>
            <a:pPr eaLnBrk="1" hangingPunct="1"/>
            <a:r>
              <a:rPr lang="en-US" altLang="en-US" smtClean="0"/>
              <a:t>The total pressure of a mixture of gases is the sum of the pressure of all of the gases. </a:t>
            </a:r>
          </a:p>
          <a:p>
            <a:pPr eaLnBrk="1" hangingPunct="1">
              <a:buFontTx/>
              <a:buNone/>
            </a:pPr>
            <a:endParaRPr lang="en-US" altLang="en-US" smtClean="0"/>
          </a:p>
          <a:p>
            <a:pPr eaLnBrk="1" hangingPunct="1"/>
            <a:r>
              <a:rPr lang="en-US" altLang="en-US" smtClean="0"/>
              <a:t>P</a:t>
            </a:r>
            <a:r>
              <a:rPr lang="en-US" altLang="en-US" baseline="-25000" smtClean="0"/>
              <a:t>total</a:t>
            </a:r>
            <a:r>
              <a:rPr lang="en-US" altLang="en-US" smtClean="0"/>
              <a:t> = P</a:t>
            </a:r>
            <a:r>
              <a:rPr lang="en-US" altLang="en-US" baseline="-25000" smtClean="0"/>
              <a:t>1</a:t>
            </a:r>
            <a:r>
              <a:rPr lang="en-US" altLang="en-US" smtClean="0"/>
              <a:t> + P</a:t>
            </a:r>
            <a:r>
              <a:rPr lang="en-US" altLang="en-US" baseline="-25000" smtClean="0"/>
              <a:t>2</a:t>
            </a:r>
            <a:r>
              <a:rPr lang="en-US" altLang="en-US" smtClean="0"/>
              <a:t>+ P</a:t>
            </a:r>
            <a:r>
              <a:rPr lang="en-US" altLang="en-US" baseline="-25000" smtClean="0"/>
              <a:t>3</a:t>
            </a:r>
            <a:r>
              <a:rPr lang="en-US" altLang="en-US" smtClean="0"/>
              <a:t> ……</a:t>
            </a:r>
          </a:p>
          <a:p>
            <a:pPr eaLnBrk="1" hangingPunct="1">
              <a:buFontTx/>
              <a:buNone/>
            </a:pPr>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2313111-7A0F-4585-8534-7E7A5FA3E19A}" type="slidenum">
              <a:rPr lang="en-US" altLang="en-US" sz="1400" smtClean="0"/>
              <a:pPr>
                <a:spcBef>
                  <a:spcPct val="0"/>
                </a:spcBef>
                <a:buFontTx/>
                <a:buNone/>
              </a:pPr>
              <a:t>37</a:t>
            </a:fld>
            <a:endParaRPr lang="en-US" altLang="en-US" sz="1400" smtClean="0"/>
          </a:p>
        </p:txBody>
      </p:sp>
      <p:sp>
        <p:nvSpPr>
          <p:cNvPr id="41987" name="Rectangle 2"/>
          <p:cNvSpPr>
            <a:spLocks noGrp="1" noChangeArrowheads="1"/>
          </p:cNvSpPr>
          <p:nvPr>
            <p:ph type="title"/>
          </p:nvPr>
        </p:nvSpPr>
        <p:spPr/>
        <p:txBody>
          <a:bodyPr/>
          <a:lstStyle/>
          <a:p>
            <a:pPr eaLnBrk="1" hangingPunct="1"/>
            <a:endParaRPr lang="en-US" altLang="en-US" smtClean="0"/>
          </a:p>
        </p:txBody>
      </p:sp>
      <p:sp>
        <p:nvSpPr>
          <p:cNvPr id="41988" name="Rectangle 3"/>
          <p:cNvSpPr>
            <a:spLocks noGrp="1" noChangeArrowheads="1"/>
          </p:cNvSpPr>
          <p:nvPr>
            <p:ph type="body" idx="1"/>
          </p:nvPr>
        </p:nvSpPr>
        <p:spPr/>
        <p:txBody>
          <a:bodyPr/>
          <a:lstStyle/>
          <a:p>
            <a:pPr eaLnBrk="1" hangingPunct="1">
              <a:lnSpc>
                <a:spcPct val="90000"/>
              </a:lnSpc>
            </a:pPr>
            <a:r>
              <a:rPr lang="en-US" altLang="en-US" sz="2800" smtClean="0"/>
              <a:t>Partial pressure of a gas is directly proportional to the number of moles of gas. </a:t>
            </a:r>
          </a:p>
          <a:p>
            <a:pPr eaLnBrk="1" hangingPunct="1">
              <a:lnSpc>
                <a:spcPct val="90000"/>
              </a:lnSpc>
            </a:pPr>
            <a:endParaRPr lang="en-US" altLang="en-US" sz="2800" smtClean="0"/>
          </a:p>
          <a:p>
            <a:pPr eaLnBrk="1" hangingPunct="1">
              <a:lnSpc>
                <a:spcPct val="90000"/>
              </a:lnSpc>
              <a:buFontTx/>
              <a:buNone/>
            </a:pPr>
            <a:r>
              <a:rPr lang="en-US" altLang="en-US" sz="2800" smtClean="0"/>
              <a:t>   EX: if 25% of a gas mixture is He, then the partial pressure due to the He will be 25% of the total pressure</a:t>
            </a:r>
          </a:p>
          <a:p>
            <a:pPr eaLnBrk="1" hangingPunct="1">
              <a:lnSpc>
                <a:spcPct val="90000"/>
              </a:lnSpc>
              <a:buFontTx/>
              <a:buNone/>
            </a:pPr>
            <a:endParaRPr lang="en-US" altLang="en-US" sz="2800" smtClean="0"/>
          </a:p>
          <a:p>
            <a:pPr eaLnBrk="1" hangingPunct="1">
              <a:lnSpc>
                <a:spcPct val="90000"/>
              </a:lnSpc>
              <a:buFontTx/>
              <a:buNone/>
            </a:pPr>
            <a:r>
              <a:rPr lang="en-US" altLang="en-US" sz="2800" smtClean="0"/>
              <a:t>P</a:t>
            </a:r>
            <a:r>
              <a:rPr lang="en-US" altLang="en-US" sz="2800" baseline="-25000" smtClean="0"/>
              <a:t>a </a:t>
            </a:r>
            <a:r>
              <a:rPr lang="en-US" altLang="en-US" sz="2800" smtClean="0"/>
              <a:t>= (P</a:t>
            </a:r>
            <a:r>
              <a:rPr lang="en-US" altLang="en-US" sz="2800" baseline="-25000" smtClean="0"/>
              <a:t>total</a:t>
            </a:r>
            <a:r>
              <a:rPr lang="en-US" altLang="en-US" sz="2800" smtClean="0"/>
              <a:t>) (X</a:t>
            </a:r>
            <a:r>
              <a:rPr lang="en-US" altLang="en-US" sz="2800" baseline="-25000" smtClean="0"/>
              <a:t>a</a:t>
            </a:r>
            <a:r>
              <a:rPr lang="en-US" altLang="en-US" sz="2800" smtClean="0"/>
              <a:t>) </a:t>
            </a:r>
          </a:p>
          <a:p>
            <a:pPr eaLnBrk="1" hangingPunct="1">
              <a:lnSpc>
                <a:spcPct val="90000"/>
              </a:lnSpc>
              <a:buFontTx/>
              <a:buNone/>
            </a:pPr>
            <a:endParaRPr lang="en-US" altLang="en-US" sz="2800" baseline="-25000" smtClean="0"/>
          </a:p>
          <a:p>
            <a:pPr eaLnBrk="1" hangingPunct="1">
              <a:lnSpc>
                <a:spcPct val="90000"/>
              </a:lnSpc>
              <a:buFontTx/>
              <a:buNone/>
            </a:pPr>
            <a:r>
              <a:rPr lang="en-US" altLang="en-US" sz="2800" smtClean="0"/>
              <a:t>X</a:t>
            </a:r>
            <a:r>
              <a:rPr lang="en-US" altLang="en-US" sz="2800" baseline="-25000" smtClean="0"/>
              <a:t>a</a:t>
            </a:r>
            <a:r>
              <a:rPr lang="en-US" altLang="en-US" sz="2800" smtClean="0"/>
              <a:t> = moles of gas A / total moles of the gas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3DF3B4B-6A76-40E2-8248-9A181A54965B}" type="slidenum">
              <a:rPr lang="en-US" altLang="en-US" sz="1400" smtClean="0"/>
              <a:pPr>
                <a:spcBef>
                  <a:spcPct val="0"/>
                </a:spcBef>
                <a:buFontTx/>
                <a:buNone/>
              </a:pPr>
              <a:t>38</a:t>
            </a:fld>
            <a:endParaRPr lang="en-US" altLang="en-US" sz="1400" smtClean="0"/>
          </a:p>
        </p:txBody>
      </p:sp>
      <p:sp>
        <p:nvSpPr>
          <p:cNvPr id="43011" name="Rectangle 2"/>
          <p:cNvSpPr>
            <a:spLocks noGrp="1" noChangeArrowheads="1"/>
          </p:cNvSpPr>
          <p:nvPr>
            <p:ph type="title"/>
          </p:nvPr>
        </p:nvSpPr>
        <p:spPr/>
        <p:txBody>
          <a:bodyPr/>
          <a:lstStyle/>
          <a:p>
            <a:pPr eaLnBrk="1" hangingPunct="1"/>
            <a:r>
              <a:rPr lang="en-US" altLang="en-US" smtClean="0"/>
              <a:t>Homework</a:t>
            </a:r>
          </a:p>
        </p:txBody>
      </p:sp>
      <p:sp>
        <p:nvSpPr>
          <p:cNvPr id="43012" name="Rectangle 3"/>
          <p:cNvSpPr>
            <a:spLocks noGrp="1" noChangeArrowheads="1"/>
          </p:cNvSpPr>
          <p:nvPr>
            <p:ph type="body" idx="1"/>
          </p:nvPr>
        </p:nvSpPr>
        <p:spPr/>
        <p:txBody>
          <a:bodyPr/>
          <a:lstStyle/>
          <a:p>
            <a:pPr eaLnBrk="1" hangingPunct="1">
              <a:buFontTx/>
              <a:buNone/>
            </a:pPr>
            <a:r>
              <a:rPr lang="en-US" altLang="en-US" smtClean="0"/>
              <a:t>Pg 233: 45,47,56,61,69</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13672B4-1C5D-49CB-A956-53C1AA62222E}" type="slidenum">
              <a:rPr lang="en-US" altLang="en-US" sz="1400" smtClean="0"/>
              <a:pPr>
                <a:spcBef>
                  <a:spcPct val="0"/>
                </a:spcBef>
                <a:buFontTx/>
                <a:buNone/>
              </a:pPr>
              <a:t>39</a:t>
            </a:fld>
            <a:endParaRPr lang="en-US" altLang="en-US" sz="1400" smtClean="0"/>
          </a:p>
        </p:txBody>
      </p:sp>
      <p:sp>
        <p:nvSpPr>
          <p:cNvPr id="44035" name="Rectangle 2"/>
          <p:cNvSpPr>
            <a:spLocks noGrp="1" noChangeArrowheads="1"/>
          </p:cNvSpPr>
          <p:nvPr>
            <p:ph type="title"/>
          </p:nvPr>
        </p:nvSpPr>
        <p:spPr/>
        <p:txBody>
          <a:bodyPr/>
          <a:lstStyle/>
          <a:p>
            <a:pPr eaLnBrk="1" hangingPunct="1"/>
            <a:r>
              <a:rPr lang="en-US" altLang="en-US" smtClean="0"/>
              <a:t>Mole Fraction (X</a:t>
            </a:r>
            <a:r>
              <a:rPr lang="en-US" altLang="en-US" baseline="-25000" smtClean="0"/>
              <a:t>1</a:t>
            </a:r>
            <a:r>
              <a:rPr lang="en-US" altLang="en-US" smtClean="0"/>
              <a:t>) </a:t>
            </a:r>
          </a:p>
        </p:txBody>
      </p:sp>
      <p:sp>
        <p:nvSpPr>
          <p:cNvPr id="44036" name="Rectangle 3"/>
          <p:cNvSpPr>
            <a:spLocks noGrp="1" noChangeArrowheads="1"/>
          </p:cNvSpPr>
          <p:nvPr>
            <p:ph type="body" idx="1"/>
          </p:nvPr>
        </p:nvSpPr>
        <p:spPr/>
        <p:txBody>
          <a:bodyPr/>
          <a:lstStyle/>
          <a:p>
            <a:pPr eaLnBrk="1" hangingPunct="1"/>
            <a:r>
              <a:rPr lang="en-US" altLang="en-US" smtClean="0"/>
              <a:t>The ratio of the number of moles of a given component in a mixture to the total number of moles in the mixture. </a:t>
            </a:r>
          </a:p>
          <a:p>
            <a:pPr eaLnBrk="1" hangingPunct="1"/>
            <a:endParaRPr lang="en-US" altLang="en-US" smtClean="0"/>
          </a:p>
          <a:p>
            <a:pPr eaLnBrk="1" hangingPunct="1">
              <a:buFontTx/>
              <a:buNone/>
            </a:pPr>
            <a:r>
              <a:rPr lang="en-US" altLang="en-US" smtClean="0"/>
              <a:t>                   X</a:t>
            </a:r>
            <a:r>
              <a:rPr lang="en-US" altLang="en-US" baseline="-25000" smtClean="0"/>
              <a:t>1</a:t>
            </a:r>
            <a:r>
              <a:rPr lang="en-US" altLang="en-US" smtClean="0"/>
              <a:t> =        </a:t>
            </a:r>
            <a:r>
              <a:rPr lang="en-US" altLang="en-US" u="sng" smtClean="0"/>
              <a:t>n</a:t>
            </a:r>
            <a:r>
              <a:rPr lang="en-US" altLang="en-US" u="sng" baseline="-25000" smtClean="0"/>
              <a:t>1  </a:t>
            </a:r>
          </a:p>
          <a:p>
            <a:pPr eaLnBrk="1" hangingPunct="1">
              <a:buFontTx/>
              <a:buNone/>
            </a:pPr>
            <a:r>
              <a:rPr lang="en-US" altLang="en-US" baseline="-25000" smtClean="0"/>
              <a:t>                                                </a:t>
            </a:r>
            <a:r>
              <a:rPr lang="en-US" altLang="en-US" smtClean="0"/>
              <a:t>n</a:t>
            </a:r>
            <a:r>
              <a:rPr lang="en-US" altLang="en-US" baseline="-25000" smtClean="0"/>
              <a:t>1</a:t>
            </a:r>
            <a:r>
              <a:rPr lang="en-US" altLang="en-US" smtClean="0"/>
              <a:t> +n</a:t>
            </a:r>
            <a:r>
              <a:rPr lang="en-US" altLang="en-US" baseline="-25000" smtClean="0"/>
              <a:t>2</a:t>
            </a:r>
            <a:r>
              <a:rPr lang="en-US" altLang="en-US" smtClean="0"/>
              <a:t> +n</a:t>
            </a:r>
            <a:r>
              <a:rPr lang="en-US" altLang="en-US" baseline="-25000" smtClean="0"/>
              <a:t>3</a:t>
            </a:r>
          </a:p>
          <a:p>
            <a:pPr eaLnBrk="1" hangingPunct="1">
              <a:buFontTx/>
              <a:buNone/>
            </a:pPr>
            <a:endParaRPr lang="en-US" altLang="en-US" baseline="-25000" smtClean="0"/>
          </a:p>
          <a:p>
            <a:pPr eaLnBrk="1" hangingPunct="1">
              <a:buFontTx/>
              <a:buNone/>
            </a:pPr>
            <a:r>
              <a:rPr lang="en-US" altLang="en-US" smtClean="0"/>
              <a:t>n = moles  = PV/RT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068A9E2-A79C-45B6-A4AD-740A2759F7BD}" type="slidenum">
              <a:rPr lang="en-US" altLang="en-US" sz="1400" smtClean="0"/>
              <a:pPr>
                <a:spcBef>
                  <a:spcPct val="0"/>
                </a:spcBef>
                <a:buFontTx/>
                <a:buNone/>
              </a:pPr>
              <a:t>4</a:t>
            </a:fld>
            <a:endParaRPr lang="en-US" altLang="en-US" sz="1400" smtClean="0"/>
          </a:p>
        </p:txBody>
      </p:sp>
      <p:sp>
        <p:nvSpPr>
          <p:cNvPr id="7171" name="Rectangle 2"/>
          <p:cNvSpPr>
            <a:spLocks noGrp="1" noChangeArrowheads="1"/>
          </p:cNvSpPr>
          <p:nvPr>
            <p:ph type="title"/>
          </p:nvPr>
        </p:nvSpPr>
        <p:spPr/>
        <p:txBody>
          <a:bodyPr/>
          <a:lstStyle/>
          <a:p>
            <a:pPr eaLnBrk="1" hangingPunct="1"/>
            <a:r>
              <a:rPr lang="en-US" altLang="en-US" smtClean="0"/>
              <a:t>Units for Pressure </a:t>
            </a:r>
          </a:p>
        </p:txBody>
      </p:sp>
      <p:sp>
        <p:nvSpPr>
          <p:cNvPr id="7172" name="Rectangle 3"/>
          <p:cNvSpPr>
            <a:spLocks noGrp="1" noChangeArrowheads="1"/>
          </p:cNvSpPr>
          <p:nvPr>
            <p:ph type="body" idx="1"/>
          </p:nvPr>
        </p:nvSpPr>
        <p:spPr>
          <a:ln>
            <a:solidFill>
              <a:schemeClr val="folHlink"/>
            </a:solidFill>
            <a:miter lim="800000"/>
            <a:headEnd/>
            <a:tailEnd/>
          </a:ln>
        </p:spPr>
        <p:txBody>
          <a:bodyPr/>
          <a:lstStyle/>
          <a:p>
            <a:pPr eaLnBrk="1" hangingPunct="1">
              <a:lnSpc>
                <a:spcPct val="80000"/>
              </a:lnSpc>
            </a:pPr>
            <a:r>
              <a:rPr lang="en-US" altLang="en-US" sz="2800" smtClean="0"/>
              <a:t>The SI-unit of pressure is Pascal [Pa]</a:t>
            </a:r>
          </a:p>
          <a:p>
            <a:pPr eaLnBrk="1" hangingPunct="1">
              <a:lnSpc>
                <a:spcPct val="80000"/>
              </a:lnSpc>
              <a:buFontTx/>
              <a:buNone/>
            </a:pPr>
            <a:r>
              <a:rPr lang="en-US" altLang="en-US" sz="2800" smtClean="0"/>
              <a:t>Atmospheres (atm)</a:t>
            </a:r>
          </a:p>
          <a:p>
            <a:pPr eaLnBrk="1" hangingPunct="1">
              <a:lnSpc>
                <a:spcPct val="80000"/>
              </a:lnSpc>
              <a:buFontTx/>
              <a:buNone/>
            </a:pPr>
            <a:r>
              <a:rPr lang="en-US" altLang="en-US" sz="2800" smtClean="0"/>
              <a:t>Millimeters of Mercury (mmHg)</a:t>
            </a:r>
          </a:p>
          <a:p>
            <a:pPr eaLnBrk="1" hangingPunct="1">
              <a:lnSpc>
                <a:spcPct val="80000"/>
              </a:lnSpc>
              <a:buFontTx/>
              <a:buNone/>
            </a:pPr>
            <a:r>
              <a:rPr lang="en-US" altLang="en-US" sz="2800" smtClean="0"/>
              <a:t>Torr (torr)</a:t>
            </a:r>
          </a:p>
          <a:p>
            <a:pPr eaLnBrk="1" hangingPunct="1">
              <a:lnSpc>
                <a:spcPct val="80000"/>
              </a:lnSpc>
              <a:buFontTx/>
              <a:buNone/>
            </a:pPr>
            <a:r>
              <a:rPr lang="en-US" altLang="en-US" sz="2800" smtClean="0"/>
              <a:t>Pressure per square inch (Psi) = lbs/in</a:t>
            </a:r>
            <a:r>
              <a:rPr lang="en-US" altLang="en-US" sz="2800" baseline="30000" smtClean="0"/>
              <a:t>2</a:t>
            </a:r>
          </a:p>
          <a:p>
            <a:pPr eaLnBrk="1" hangingPunct="1">
              <a:lnSpc>
                <a:spcPct val="80000"/>
              </a:lnSpc>
              <a:buFontTx/>
              <a:buNone/>
            </a:pPr>
            <a:endParaRPr lang="en-US" altLang="en-US" sz="2800" smtClean="0"/>
          </a:p>
          <a:p>
            <a:pPr eaLnBrk="1" hangingPunct="1">
              <a:lnSpc>
                <a:spcPct val="80000"/>
              </a:lnSpc>
              <a:buFontTx/>
              <a:buNone/>
            </a:pPr>
            <a:r>
              <a:rPr lang="en-US" altLang="en-US" sz="2800" b="1" smtClean="0">
                <a:solidFill>
                  <a:schemeClr val="accent2"/>
                </a:solidFill>
              </a:rPr>
              <a:t>1atm = 760 mmHg = 760 torr </a:t>
            </a:r>
          </a:p>
          <a:p>
            <a:pPr eaLnBrk="1" hangingPunct="1">
              <a:lnSpc>
                <a:spcPct val="80000"/>
              </a:lnSpc>
              <a:buFontTx/>
              <a:buNone/>
            </a:pPr>
            <a:r>
              <a:rPr lang="en-US" altLang="en-US" sz="2800" b="1" smtClean="0">
                <a:solidFill>
                  <a:schemeClr val="accent2"/>
                </a:solidFill>
              </a:rPr>
              <a:t>1atm = 76cmHg</a:t>
            </a:r>
          </a:p>
          <a:p>
            <a:pPr eaLnBrk="1" hangingPunct="1">
              <a:lnSpc>
                <a:spcPct val="80000"/>
              </a:lnSpc>
              <a:buFontTx/>
              <a:buNone/>
            </a:pPr>
            <a:r>
              <a:rPr lang="en-US" altLang="en-US" sz="2800" b="1" smtClean="0">
                <a:solidFill>
                  <a:schemeClr val="accent2"/>
                </a:solidFill>
              </a:rPr>
              <a:t>1 atm = 1.013 x10</a:t>
            </a:r>
            <a:r>
              <a:rPr lang="en-US" altLang="en-US" sz="2800" b="1" baseline="30000" smtClean="0">
                <a:solidFill>
                  <a:schemeClr val="accent2"/>
                </a:solidFill>
              </a:rPr>
              <a:t>5</a:t>
            </a:r>
            <a:r>
              <a:rPr lang="en-US" altLang="en-US" sz="2800" b="1" smtClean="0">
                <a:solidFill>
                  <a:schemeClr val="accent2"/>
                </a:solidFill>
              </a:rPr>
              <a:t> Pa </a:t>
            </a:r>
          </a:p>
          <a:p>
            <a:pPr eaLnBrk="1" hangingPunct="1">
              <a:lnSpc>
                <a:spcPct val="80000"/>
              </a:lnSpc>
              <a:buFontTx/>
              <a:buNone/>
            </a:pPr>
            <a:r>
              <a:rPr lang="en-US" altLang="en-US" sz="2800" b="1" smtClean="0">
                <a:solidFill>
                  <a:schemeClr val="accent2"/>
                </a:solidFill>
              </a:rPr>
              <a:t>1 atm = 14.69 psi</a:t>
            </a:r>
          </a:p>
          <a:p>
            <a:pPr eaLnBrk="1" hangingPunct="1">
              <a:lnSpc>
                <a:spcPct val="80000"/>
              </a:lnSpc>
              <a:buFontTx/>
              <a:buNone/>
            </a:pPr>
            <a:endParaRPr lang="en-US" altLang="en-US" sz="2800" b="1" smtClean="0">
              <a:solidFill>
                <a:schemeClr val="accent2"/>
              </a:solidFill>
            </a:endParaRPr>
          </a:p>
          <a:p>
            <a:pPr eaLnBrk="1" hangingPunct="1">
              <a:lnSpc>
                <a:spcPct val="80000"/>
              </a:lnSpc>
            </a:pPr>
            <a:endParaRPr lang="en-US" altLang="en-US" sz="2800" smtClean="0"/>
          </a:p>
          <a:p>
            <a:pPr eaLnBrk="1" hangingPunct="1">
              <a:lnSpc>
                <a:spcPct val="80000"/>
              </a:lnSpc>
            </a:pPr>
            <a:endParaRPr lang="en-US" altLang="en-US" sz="28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64422C-064C-4434-BC5E-D7BBC3D5823B}" type="slidenum">
              <a:rPr lang="en-US" altLang="en-US" sz="1400" smtClean="0"/>
              <a:pPr>
                <a:spcBef>
                  <a:spcPct val="0"/>
                </a:spcBef>
                <a:buFontTx/>
                <a:buNone/>
              </a:pPr>
              <a:t>40</a:t>
            </a:fld>
            <a:endParaRPr lang="en-US" altLang="en-US" sz="1400" smtClean="0"/>
          </a:p>
        </p:txBody>
      </p:sp>
      <p:sp>
        <p:nvSpPr>
          <p:cNvPr id="45059" name="Rectangle 6"/>
          <p:cNvSpPr>
            <a:spLocks noGrp="1" noChangeArrowheads="1"/>
          </p:cNvSpPr>
          <p:nvPr>
            <p:ph type="title"/>
          </p:nvPr>
        </p:nvSpPr>
        <p:spPr/>
        <p:txBody>
          <a:bodyPr/>
          <a:lstStyle/>
          <a:p>
            <a:pPr eaLnBrk="1" hangingPunct="1"/>
            <a:r>
              <a:rPr lang="en-US" altLang="en-US" smtClean="0"/>
              <a:t>Kinetic Molecular Theory</a:t>
            </a:r>
          </a:p>
        </p:txBody>
      </p:sp>
      <p:sp>
        <p:nvSpPr>
          <p:cNvPr id="45060" name="Rectangle 8"/>
          <p:cNvSpPr>
            <a:spLocks noGrp="1" noChangeArrowheads="1"/>
          </p:cNvSpPr>
          <p:nvPr>
            <p:ph type="body" idx="1"/>
          </p:nvPr>
        </p:nvSpPr>
        <p:spPr/>
        <p:txBody>
          <a:bodyPr/>
          <a:lstStyle/>
          <a:p>
            <a:pPr eaLnBrk="1" hangingPunct="1"/>
            <a:r>
              <a:rPr lang="en-US" altLang="en-US" sz="2800" smtClean="0"/>
              <a:t>Gases consist of large numbers of molecules that are continuously in random motion.</a:t>
            </a:r>
          </a:p>
          <a:p>
            <a:pPr eaLnBrk="1" hangingPunct="1">
              <a:buFontTx/>
              <a:buNone/>
            </a:pPr>
            <a:endParaRPr lang="en-US" altLang="en-US" sz="2800" smtClean="0"/>
          </a:p>
          <a:p>
            <a:pPr eaLnBrk="1" hangingPunct="1"/>
            <a:r>
              <a:rPr lang="en-US" altLang="en-US" sz="2800" smtClean="0"/>
              <a:t>The volume of a molecule of gas is negligible, compared to total volume of gas. </a:t>
            </a:r>
          </a:p>
          <a:p>
            <a:pPr eaLnBrk="1" hangingPunct="1">
              <a:buFontTx/>
              <a:buNone/>
            </a:pPr>
            <a:endParaRPr lang="en-US" altLang="en-US" sz="2800" smtClean="0"/>
          </a:p>
          <a:p>
            <a:pPr eaLnBrk="1" hangingPunct="1"/>
            <a:r>
              <a:rPr lang="en-US" altLang="en-US" sz="2800" smtClean="0"/>
              <a:t>Attractive and repulsive forces between gas molecules are negligible.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811774C-D8A3-4781-A1AD-5E27A3A56E15}" type="slidenum">
              <a:rPr lang="en-US" altLang="en-US" sz="1400" smtClean="0"/>
              <a:pPr>
                <a:spcBef>
                  <a:spcPct val="0"/>
                </a:spcBef>
                <a:buFontTx/>
                <a:buNone/>
              </a:pPr>
              <a:t>41</a:t>
            </a:fld>
            <a:endParaRPr lang="en-US" altLang="en-US" sz="1400" smtClean="0"/>
          </a:p>
        </p:txBody>
      </p:sp>
      <p:sp>
        <p:nvSpPr>
          <p:cNvPr id="46083" name="Rectangle 2"/>
          <p:cNvSpPr>
            <a:spLocks noGrp="1" noChangeArrowheads="1"/>
          </p:cNvSpPr>
          <p:nvPr>
            <p:ph type="title"/>
          </p:nvPr>
        </p:nvSpPr>
        <p:spPr/>
        <p:txBody>
          <a:bodyPr/>
          <a:lstStyle/>
          <a:p>
            <a:pPr eaLnBrk="1" hangingPunct="1"/>
            <a:r>
              <a:rPr lang="en-US" altLang="en-US" smtClean="0"/>
              <a:t>Kinetic Molecular Theory</a:t>
            </a:r>
          </a:p>
        </p:txBody>
      </p:sp>
      <p:sp>
        <p:nvSpPr>
          <p:cNvPr id="46084" name="Rectangle 3"/>
          <p:cNvSpPr>
            <a:spLocks noGrp="1" noChangeArrowheads="1"/>
          </p:cNvSpPr>
          <p:nvPr>
            <p:ph type="body" idx="1"/>
          </p:nvPr>
        </p:nvSpPr>
        <p:spPr/>
        <p:txBody>
          <a:bodyPr/>
          <a:lstStyle/>
          <a:p>
            <a:pPr eaLnBrk="1" hangingPunct="1"/>
            <a:r>
              <a:rPr lang="en-US" altLang="en-US" smtClean="0"/>
              <a:t>Average kinetic energy of gas is constant at constant temperature. </a:t>
            </a:r>
          </a:p>
          <a:p>
            <a:pPr eaLnBrk="1" hangingPunct="1"/>
            <a:endParaRPr lang="en-US" altLang="en-US" smtClean="0"/>
          </a:p>
          <a:p>
            <a:pPr eaLnBrk="1" hangingPunct="1"/>
            <a:r>
              <a:rPr lang="en-US" altLang="en-US" smtClean="0"/>
              <a:t>The average kinetic energy of a collection of gas particles is assumed to be directly proportional to the Kelvin temperature of the gas.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E355093-2BD3-4128-921B-D681C4E09738}" type="slidenum">
              <a:rPr lang="en-US" altLang="en-US" sz="1400" smtClean="0"/>
              <a:pPr>
                <a:spcBef>
                  <a:spcPct val="0"/>
                </a:spcBef>
                <a:buFontTx/>
                <a:buNone/>
              </a:pPr>
              <a:t>42</a:t>
            </a:fld>
            <a:endParaRPr lang="en-US" altLang="en-US" sz="1400" smtClean="0"/>
          </a:p>
        </p:txBody>
      </p:sp>
      <p:sp>
        <p:nvSpPr>
          <p:cNvPr id="47107" name="Rectangle 2"/>
          <p:cNvSpPr>
            <a:spLocks noGrp="1" noChangeArrowheads="1"/>
          </p:cNvSpPr>
          <p:nvPr>
            <p:ph type="title"/>
          </p:nvPr>
        </p:nvSpPr>
        <p:spPr/>
        <p:txBody>
          <a:bodyPr/>
          <a:lstStyle/>
          <a:p>
            <a:pPr eaLnBrk="1" hangingPunct="1"/>
            <a:r>
              <a:rPr lang="en-US" altLang="en-US" smtClean="0"/>
              <a:t>Kinetic Molecular Theory</a:t>
            </a:r>
          </a:p>
        </p:txBody>
      </p:sp>
      <p:sp>
        <p:nvSpPr>
          <p:cNvPr id="47108" name="Rectangle 3"/>
          <p:cNvSpPr>
            <a:spLocks noGrp="1" noChangeArrowheads="1"/>
          </p:cNvSpPr>
          <p:nvPr>
            <p:ph type="body" idx="1"/>
          </p:nvPr>
        </p:nvSpPr>
        <p:spPr/>
        <p:txBody>
          <a:bodyPr/>
          <a:lstStyle/>
          <a:p>
            <a:pPr eaLnBrk="1" hangingPunct="1"/>
            <a:r>
              <a:rPr lang="en-US" altLang="en-US" sz="2800" smtClean="0"/>
              <a:t>The theory gives us an understating of both pressure and temperature at a molecular level. </a:t>
            </a:r>
          </a:p>
          <a:p>
            <a:pPr eaLnBrk="1" hangingPunct="1"/>
            <a:endParaRPr lang="en-US" altLang="en-US" sz="2800" smtClean="0"/>
          </a:p>
          <a:p>
            <a:pPr eaLnBrk="1" hangingPunct="1"/>
            <a:r>
              <a:rPr lang="en-US" altLang="en-US" sz="2800" smtClean="0"/>
              <a:t>As temp increases K.E increases. </a:t>
            </a:r>
          </a:p>
          <a:p>
            <a:pPr eaLnBrk="1" hangingPunct="1"/>
            <a:endParaRPr lang="en-US" altLang="en-US" sz="2800" smtClean="0"/>
          </a:p>
          <a:p>
            <a:pPr eaLnBrk="1" hangingPunct="1"/>
            <a:r>
              <a:rPr lang="en-US" altLang="en-US" sz="2800" smtClean="0"/>
              <a:t>If temp doubles K.E doubles</a:t>
            </a:r>
          </a:p>
          <a:p>
            <a:pPr eaLnBrk="1" hangingPunct="1"/>
            <a:endParaRPr lang="en-US" altLang="en-US" sz="2800" smtClean="0"/>
          </a:p>
          <a:p>
            <a:pPr eaLnBrk="1" hangingPunct="1"/>
            <a:r>
              <a:rPr lang="en-US" altLang="en-US" sz="2800" smtClean="0"/>
              <a:t>The greater the temperature the greater the average kinetic energy of the gas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2A3630-120A-4CB6-BF70-AE42FBD6869C}" type="slidenum">
              <a:rPr lang="en-US" altLang="en-US" sz="1400" smtClean="0"/>
              <a:pPr>
                <a:spcBef>
                  <a:spcPct val="0"/>
                </a:spcBef>
                <a:buFontTx/>
                <a:buNone/>
              </a:pPr>
              <a:t>43</a:t>
            </a:fld>
            <a:endParaRPr lang="en-US" altLang="en-US" sz="1400" smtClean="0"/>
          </a:p>
        </p:txBody>
      </p:sp>
      <p:sp>
        <p:nvSpPr>
          <p:cNvPr id="48131" name="Rectangle 2"/>
          <p:cNvSpPr>
            <a:spLocks noGrp="1" noChangeArrowheads="1"/>
          </p:cNvSpPr>
          <p:nvPr>
            <p:ph type="title"/>
          </p:nvPr>
        </p:nvSpPr>
        <p:spPr/>
        <p:txBody>
          <a:bodyPr/>
          <a:lstStyle/>
          <a:p>
            <a:pPr eaLnBrk="1" hangingPunct="1"/>
            <a:r>
              <a:rPr lang="en-US" altLang="en-US" smtClean="0"/>
              <a:t>KMT</a:t>
            </a:r>
          </a:p>
        </p:txBody>
      </p:sp>
      <p:sp>
        <p:nvSpPr>
          <p:cNvPr id="48132" name="Rectangle 3"/>
          <p:cNvSpPr>
            <a:spLocks noGrp="1" noChangeArrowheads="1"/>
          </p:cNvSpPr>
          <p:nvPr>
            <p:ph type="body" idx="1"/>
          </p:nvPr>
        </p:nvSpPr>
        <p:spPr/>
        <p:txBody>
          <a:bodyPr/>
          <a:lstStyle/>
          <a:p>
            <a:pPr eaLnBrk="1" hangingPunct="1">
              <a:lnSpc>
                <a:spcPct val="90000"/>
              </a:lnSpc>
            </a:pPr>
            <a:r>
              <a:rPr lang="en-US" altLang="en-US" smtClean="0"/>
              <a:t>If several gases are present in a sample at a given temp, all of the gases, regardless of identify will have the same average kinetic molecular energy. </a:t>
            </a:r>
          </a:p>
          <a:p>
            <a:pPr eaLnBrk="1" hangingPunct="1">
              <a:lnSpc>
                <a:spcPct val="90000"/>
              </a:lnSpc>
            </a:pPr>
            <a:endParaRPr lang="en-US" altLang="en-US" smtClean="0"/>
          </a:p>
          <a:p>
            <a:pPr eaLnBrk="1" hangingPunct="1">
              <a:lnSpc>
                <a:spcPct val="90000"/>
              </a:lnSpc>
            </a:pPr>
            <a:r>
              <a:rPr lang="en-US" altLang="en-US" smtClean="0"/>
              <a:t>There are no forces of attraction  between gas molecules in an ideal gas.</a:t>
            </a:r>
          </a:p>
          <a:p>
            <a:pPr eaLnBrk="1" hangingPunct="1">
              <a:lnSpc>
                <a:spcPct val="90000"/>
              </a:lnSpc>
              <a:buFontTx/>
              <a:buNone/>
            </a:pPr>
            <a:r>
              <a:rPr lang="en-US" altLang="en-US" smtClean="0"/>
              <a:t> </a:t>
            </a:r>
          </a:p>
          <a:p>
            <a:pPr eaLnBrk="1" hangingPunct="1">
              <a:lnSpc>
                <a:spcPct val="90000"/>
              </a:lnSpc>
            </a:pPr>
            <a:r>
              <a:rPr lang="en-US" altLang="en-US" smtClean="0"/>
              <a:t>Gas molecules are in constant motion</a:t>
            </a:r>
          </a:p>
          <a:p>
            <a:pPr eaLnBrk="1" hangingPunct="1">
              <a:lnSpc>
                <a:spcPct val="90000"/>
              </a:lnSpc>
            </a:pPr>
            <a:endParaRPr lang="en-US" altLang="en-US" smtClean="0"/>
          </a:p>
          <a:p>
            <a:pPr eaLnBrk="1" hangingPunct="1">
              <a:lnSpc>
                <a:spcPct val="90000"/>
              </a:lnSpc>
            </a:pPr>
            <a:endParaRPr lang="en-US" alt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0E578D5-233E-4109-B2DE-B98B62A62F32}" type="slidenum">
              <a:rPr lang="en-US" altLang="en-US" sz="1400" smtClean="0"/>
              <a:pPr>
                <a:spcBef>
                  <a:spcPct val="0"/>
                </a:spcBef>
                <a:buFontTx/>
                <a:buNone/>
              </a:pPr>
              <a:t>44</a:t>
            </a:fld>
            <a:endParaRPr lang="en-US" altLang="en-US" sz="1400" smtClean="0"/>
          </a:p>
        </p:txBody>
      </p:sp>
      <p:sp>
        <p:nvSpPr>
          <p:cNvPr id="49155" name="Rectangle 2"/>
          <p:cNvSpPr>
            <a:spLocks noGrp="1" noChangeArrowheads="1"/>
          </p:cNvSpPr>
          <p:nvPr>
            <p:ph type="title"/>
          </p:nvPr>
        </p:nvSpPr>
        <p:spPr/>
        <p:txBody>
          <a:bodyPr/>
          <a:lstStyle/>
          <a:p>
            <a:pPr eaLnBrk="1" hangingPunct="1"/>
            <a:r>
              <a:rPr lang="en-US" altLang="en-US" sz="4000" smtClean="0"/>
              <a:t>Total kinetic energy of a gas sample</a:t>
            </a:r>
          </a:p>
        </p:txBody>
      </p:sp>
      <p:sp>
        <p:nvSpPr>
          <p:cNvPr id="49156" name="Rectangle 3"/>
          <p:cNvSpPr>
            <a:spLocks noGrp="1" noChangeArrowheads="1"/>
          </p:cNvSpPr>
          <p:nvPr>
            <p:ph type="body" idx="1"/>
          </p:nvPr>
        </p:nvSpPr>
        <p:spPr/>
        <p:txBody>
          <a:bodyPr/>
          <a:lstStyle/>
          <a:p>
            <a:pPr eaLnBrk="1" hangingPunct="1">
              <a:lnSpc>
                <a:spcPct val="90000"/>
              </a:lnSpc>
              <a:buFontTx/>
              <a:buNone/>
            </a:pPr>
            <a:endParaRPr lang="en-US" altLang="en-US" sz="2800" smtClean="0"/>
          </a:p>
          <a:p>
            <a:pPr eaLnBrk="1" hangingPunct="1">
              <a:lnSpc>
                <a:spcPct val="90000"/>
              </a:lnSpc>
              <a:buFontTx/>
              <a:buNone/>
            </a:pPr>
            <a:endParaRPr lang="en-US" altLang="en-US" sz="2800" smtClean="0"/>
          </a:p>
          <a:p>
            <a:pPr eaLnBrk="1" hangingPunct="1">
              <a:lnSpc>
                <a:spcPct val="90000"/>
              </a:lnSpc>
              <a:buFontTx/>
              <a:buNone/>
            </a:pPr>
            <a:endParaRPr lang="en-US" altLang="en-US" sz="2800" smtClean="0"/>
          </a:p>
          <a:p>
            <a:pPr eaLnBrk="1" hangingPunct="1">
              <a:lnSpc>
                <a:spcPct val="90000"/>
              </a:lnSpc>
              <a:buFontTx/>
              <a:buNone/>
            </a:pPr>
            <a:endParaRPr lang="en-US" altLang="en-US" sz="2800" smtClean="0"/>
          </a:p>
          <a:p>
            <a:pPr eaLnBrk="1" hangingPunct="1">
              <a:lnSpc>
                <a:spcPct val="90000"/>
              </a:lnSpc>
              <a:buFontTx/>
              <a:buNone/>
            </a:pPr>
            <a:endParaRPr lang="en-US" altLang="en-US" sz="2800" smtClean="0"/>
          </a:p>
          <a:p>
            <a:pPr eaLnBrk="1" hangingPunct="1">
              <a:lnSpc>
                <a:spcPct val="90000"/>
              </a:lnSpc>
              <a:buFontTx/>
              <a:buNone/>
            </a:pPr>
            <a:r>
              <a:rPr lang="en-US" altLang="en-US" sz="2800" smtClean="0"/>
              <a:t>R = gas constant 8.31  joules/mol-K </a:t>
            </a:r>
          </a:p>
          <a:p>
            <a:pPr eaLnBrk="1" hangingPunct="1">
              <a:lnSpc>
                <a:spcPct val="90000"/>
              </a:lnSpc>
              <a:buFontTx/>
              <a:buNone/>
            </a:pPr>
            <a:r>
              <a:rPr lang="en-US" altLang="en-US" sz="2800" smtClean="0"/>
              <a:t>                    </a:t>
            </a:r>
            <a:r>
              <a:rPr lang="en-US" altLang="en-US" sz="2000" smtClean="0"/>
              <a:t>(0.0821 L x Atm/mol x K)</a:t>
            </a:r>
          </a:p>
          <a:p>
            <a:pPr eaLnBrk="1" hangingPunct="1">
              <a:lnSpc>
                <a:spcPct val="90000"/>
              </a:lnSpc>
              <a:buFontTx/>
              <a:buNone/>
            </a:pPr>
            <a:r>
              <a:rPr lang="en-US" altLang="en-US" smtClean="0"/>
              <a:t>n = # moles </a:t>
            </a:r>
          </a:p>
          <a:p>
            <a:pPr eaLnBrk="1" hangingPunct="1">
              <a:lnSpc>
                <a:spcPct val="90000"/>
              </a:lnSpc>
              <a:buFontTx/>
              <a:buNone/>
            </a:pPr>
            <a:r>
              <a:rPr lang="en-US" altLang="en-US" smtClean="0"/>
              <a:t>T = temp in K</a:t>
            </a:r>
          </a:p>
          <a:p>
            <a:pPr lvl="4" eaLnBrk="1" hangingPunct="1">
              <a:lnSpc>
                <a:spcPct val="90000"/>
              </a:lnSpc>
              <a:buFontTx/>
              <a:buNone/>
            </a:pPr>
            <a:endParaRPr lang="en-US" altLang="en-US" sz="2800" smtClean="0"/>
          </a:p>
        </p:txBody>
      </p:sp>
      <p:sp>
        <p:nvSpPr>
          <p:cNvPr id="4915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915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915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49160" name="Object 9"/>
          <p:cNvGraphicFramePr>
            <a:graphicFrameLocks noChangeAspect="1"/>
          </p:cNvGraphicFramePr>
          <p:nvPr/>
        </p:nvGraphicFramePr>
        <p:xfrm>
          <a:off x="914400" y="1981200"/>
          <a:ext cx="2819400" cy="1198563"/>
        </p:xfrm>
        <a:graphic>
          <a:graphicData uri="http://schemas.openxmlformats.org/presentationml/2006/ole">
            <mc:AlternateContent xmlns:mc="http://schemas.openxmlformats.org/markup-compatibility/2006">
              <mc:Choice xmlns:v="urn:schemas-microsoft-com:vml" Requires="v">
                <p:oleObj spid="_x0000_s49165" name="Equation" r:id="rId4" imgW="380835" imgH="165028" progId="Equation.3">
                  <p:embed/>
                </p:oleObj>
              </mc:Choice>
              <mc:Fallback>
                <p:oleObj name="Equation" r:id="rId4" imgW="380835" imgH="165028"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81200"/>
                        <a:ext cx="281940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61" name="Rectangle 11"/>
          <p:cNvSpPr>
            <a:spLocks noChangeArrowheads="1"/>
          </p:cNvSpPr>
          <p:nvPr/>
        </p:nvSpPr>
        <p:spPr bwMode="auto">
          <a:xfrm>
            <a:off x="0" y="16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49162" name="Object 8"/>
          <p:cNvGraphicFramePr>
            <a:graphicFrameLocks noChangeAspect="1"/>
          </p:cNvGraphicFramePr>
          <p:nvPr/>
        </p:nvGraphicFramePr>
        <p:xfrm>
          <a:off x="3657600" y="1600200"/>
          <a:ext cx="2514600" cy="2193925"/>
        </p:xfrm>
        <a:graphic>
          <a:graphicData uri="http://schemas.openxmlformats.org/presentationml/2006/ole">
            <mc:AlternateContent xmlns:mc="http://schemas.openxmlformats.org/markup-compatibility/2006">
              <mc:Choice xmlns:v="urn:schemas-microsoft-com:vml" Requires="v">
                <p:oleObj spid="_x0000_s49166" name="Equation" r:id="rId6" imgW="444307" imgH="393529" progId="Equation.3">
                  <p:embed/>
                </p:oleObj>
              </mc:Choice>
              <mc:Fallback>
                <p:oleObj name="Equation" r:id="rId6" imgW="444307" imgH="393529"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1600200"/>
                        <a:ext cx="25146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F1CB2AA-1B1D-4CB9-89BA-FD3C909F67C1}" type="slidenum">
              <a:rPr lang="en-US" altLang="en-US" sz="1400" smtClean="0"/>
              <a:pPr>
                <a:spcBef>
                  <a:spcPct val="0"/>
                </a:spcBef>
                <a:buFontTx/>
                <a:buNone/>
              </a:pPr>
              <a:t>45</a:t>
            </a:fld>
            <a:endParaRPr lang="en-US" altLang="en-US" sz="1400" smtClean="0"/>
          </a:p>
        </p:txBody>
      </p:sp>
      <p:sp>
        <p:nvSpPr>
          <p:cNvPr id="51203" name="Rectangle 2"/>
          <p:cNvSpPr>
            <a:spLocks noGrp="1" noChangeArrowheads="1"/>
          </p:cNvSpPr>
          <p:nvPr>
            <p:ph type="title"/>
          </p:nvPr>
        </p:nvSpPr>
        <p:spPr/>
        <p:txBody>
          <a:bodyPr/>
          <a:lstStyle/>
          <a:p>
            <a:pPr eaLnBrk="1" hangingPunct="1"/>
            <a:r>
              <a:rPr lang="en-US" altLang="en-US" sz="4000" smtClean="0"/>
              <a:t>Average kinetic energy of a single gas molecule at a given temparture</a:t>
            </a:r>
          </a:p>
        </p:txBody>
      </p:sp>
      <p:sp>
        <p:nvSpPr>
          <p:cNvPr id="51204" name="Rectangle 3"/>
          <p:cNvSpPr>
            <a:spLocks noGrp="1" noChangeArrowheads="1"/>
          </p:cNvSpPr>
          <p:nvPr>
            <p:ph type="body" idx="1"/>
          </p:nvPr>
        </p:nvSpPr>
        <p:spPr>
          <a:xfrm>
            <a:off x="457200" y="3733800"/>
            <a:ext cx="8229600" cy="2392363"/>
          </a:xfrm>
        </p:spPr>
        <p:txBody>
          <a:bodyPr/>
          <a:lstStyle/>
          <a:p>
            <a:pPr eaLnBrk="1" hangingPunct="1">
              <a:buFontTx/>
              <a:buNone/>
            </a:pPr>
            <a:endParaRPr lang="en-US" altLang="en-US" b="1" smtClean="0"/>
          </a:p>
          <a:p>
            <a:pPr eaLnBrk="1" hangingPunct="1">
              <a:buFontTx/>
              <a:buNone/>
            </a:pPr>
            <a:r>
              <a:rPr lang="en-US" altLang="en-US" b="1" smtClean="0"/>
              <a:t> m = mass of molecule in kg</a:t>
            </a:r>
          </a:p>
          <a:p>
            <a:pPr eaLnBrk="1" hangingPunct="1">
              <a:buFontTx/>
              <a:buNone/>
            </a:pPr>
            <a:r>
              <a:rPr lang="ar-SA" altLang="en-US" b="1" i="1" smtClean="0">
                <a:cs typeface="Arial" panose="020B0604020202020204" pitchFamily="34" charset="0"/>
              </a:rPr>
              <a:t>٧</a:t>
            </a:r>
            <a:r>
              <a:rPr lang="en-US" altLang="en-US" b="1" smtClean="0"/>
              <a:t> = is the speed of the molecules in m/s  </a:t>
            </a:r>
          </a:p>
          <a:p>
            <a:pPr eaLnBrk="1" hangingPunct="1">
              <a:buFontTx/>
              <a:buNone/>
            </a:pPr>
            <a:r>
              <a:rPr lang="en-US" altLang="en-US" b="1" smtClean="0"/>
              <a:t>K.E = joules</a:t>
            </a:r>
          </a:p>
          <a:p>
            <a:pPr eaLnBrk="1" hangingPunct="1">
              <a:buFontTx/>
              <a:buNone/>
            </a:pPr>
            <a:endParaRPr lang="en-US" altLang="en-US" b="1" smtClean="0"/>
          </a:p>
        </p:txBody>
      </p:sp>
      <p:sp>
        <p:nvSpPr>
          <p:cNvPr id="5120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51206" name="Object 6"/>
          <p:cNvGraphicFramePr>
            <a:graphicFrameLocks noChangeAspect="1"/>
          </p:cNvGraphicFramePr>
          <p:nvPr/>
        </p:nvGraphicFramePr>
        <p:xfrm>
          <a:off x="533400" y="2286000"/>
          <a:ext cx="2438400" cy="1233488"/>
        </p:xfrm>
        <a:graphic>
          <a:graphicData uri="http://schemas.openxmlformats.org/presentationml/2006/ole">
            <mc:AlternateContent xmlns:mc="http://schemas.openxmlformats.org/markup-compatibility/2006">
              <mc:Choice xmlns:v="urn:schemas-microsoft-com:vml" Requires="v">
                <p:oleObj spid="_x0000_s51211" name="Equation" r:id="rId3" imgW="774364" imgH="393529" progId="Equation.3">
                  <p:embed/>
                </p:oleObj>
              </mc:Choice>
              <mc:Fallback>
                <p:oleObj name="Equation" r:id="rId3" imgW="774364" imgH="393529"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86000"/>
                        <a:ext cx="24384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7" name="Rectangle 9"/>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51208" name="Object 8"/>
          <p:cNvGraphicFramePr>
            <a:graphicFrameLocks noChangeAspect="1"/>
          </p:cNvGraphicFramePr>
          <p:nvPr/>
        </p:nvGraphicFramePr>
        <p:xfrm>
          <a:off x="3657600" y="2133600"/>
          <a:ext cx="2895600" cy="1495425"/>
        </p:xfrm>
        <a:graphic>
          <a:graphicData uri="http://schemas.openxmlformats.org/presentationml/2006/ole">
            <mc:AlternateContent xmlns:mc="http://schemas.openxmlformats.org/markup-compatibility/2006">
              <mc:Choice xmlns:v="urn:schemas-microsoft-com:vml" Requires="v">
                <p:oleObj spid="_x0000_s51212" name="Equation" r:id="rId5" imgW="863225" imgH="444307" progId="Equation.3">
                  <p:embed/>
                </p:oleObj>
              </mc:Choice>
              <mc:Fallback>
                <p:oleObj name="Equation" r:id="rId5" imgW="863225" imgH="444307"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133600"/>
                        <a:ext cx="28956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2F28D13-0DF3-432C-B5B5-EE5739505F71}" type="slidenum">
              <a:rPr lang="en-US" altLang="en-US" sz="1400" smtClean="0"/>
              <a:pPr>
                <a:spcBef>
                  <a:spcPct val="0"/>
                </a:spcBef>
                <a:buFontTx/>
                <a:buNone/>
              </a:pPr>
              <a:t>46</a:t>
            </a:fld>
            <a:endParaRPr lang="en-US" altLang="en-US" sz="1400" smtClean="0"/>
          </a:p>
        </p:txBody>
      </p:sp>
      <p:sp>
        <p:nvSpPr>
          <p:cNvPr id="52227" name="Rectangle 6"/>
          <p:cNvSpPr>
            <a:spLocks noGrp="1" noChangeArrowheads="1"/>
          </p:cNvSpPr>
          <p:nvPr>
            <p:ph type="title"/>
          </p:nvPr>
        </p:nvSpPr>
        <p:spPr/>
        <p:txBody>
          <a:bodyPr/>
          <a:lstStyle/>
          <a:p>
            <a:pPr eaLnBrk="1" hangingPunct="1"/>
            <a:r>
              <a:rPr lang="en-US" altLang="en-US" sz="4000" smtClean="0"/>
              <a:t>Maxwell-Boltzmann Distribution Function </a:t>
            </a:r>
          </a:p>
        </p:txBody>
      </p:sp>
      <p:sp>
        <p:nvSpPr>
          <p:cNvPr id="52228" name="Rectangle 7"/>
          <p:cNvSpPr>
            <a:spLocks noGrp="1" noChangeArrowheads="1"/>
          </p:cNvSpPr>
          <p:nvPr>
            <p:ph type="body" sz="half" idx="1"/>
          </p:nvPr>
        </p:nvSpPr>
        <p:spPr/>
        <p:txBody>
          <a:bodyPr/>
          <a:lstStyle/>
          <a:p>
            <a:pPr eaLnBrk="1" hangingPunct="1"/>
            <a:r>
              <a:rPr lang="en-US" altLang="en-US" sz="2400" smtClean="0"/>
              <a:t>Figure 1 shows the Maxwell-Boltzmann Distribution of speeds for a certain gas at a certain temperature, such as nitrogen at 298 K. The speed at the top of the curve is called the most probable speed because the largest number of molecules have that speed. </a:t>
            </a:r>
          </a:p>
        </p:txBody>
      </p:sp>
      <p:sp>
        <p:nvSpPr>
          <p:cNvPr id="52229" name="Rectangle 8"/>
          <p:cNvSpPr>
            <a:spLocks noGrp="1" noChangeArrowheads="1"/>
          </p:cNvSpPr>
          <p:nvPr>
            <p:ph sz="half" idx="2"/>
          </p:nvPr>
        </p:nvSpPr>
        <p:spPr/>
        <p:txBody>
          <a:bodyPr/>
          <a:lstStyle/>
          <a:p>
            <a:pPr eaLnBrk="1" hangingPunct="1"/>
            <a:endParaRPr lang="en-US" altLang="en-US" sz="2400" smtClean="0"/>
          </a:p>
        </p:txBody>
      </p:sp>
      <p:pic>
        <p:nvPicPr>
          <p:cNvPr id="52230" name="Picture 10" descr="figure 1.png">
            <a:hlinkClick r:id="rId2" tooltip="figure 1.pn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667000"/>
            <a:ext cx="33337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3087D9B-464E-4D8D-BD67-D6CEE6DC3FB3}" type="slidenum">
              <a:rPr lang="en-US" altLang="en-US" sz="1400" smtClean="0"/>
              <a:pPr>
                <a:spcBef>
                  <a:spcPct val="0"/>
                </a:spcBef>
                <a:buFontTx/>
                <a:buNone/>
              </a:pPr>
              <a:t>47</a:t>
            </a:fld>
            <a:endParaRPr lang="en-US" altLang="en-US" sz="1400" smtClean="0"/>
          </a:p>
        </p:txBody>
      </p:sp>
      <p:sp>
        <p:nvSpPr>
          <p:cNvPr id="53251" name="Rectangle 4"/>
          <p:cNvSpPr>
            <a:spLocks noGrp="1" noChangeArrowheads="1"/>
          </p:cNvSpPr>
          <p:nvPr>
            <p:ph type="title"/>
          </p:nvPr>
        </p:nvSpPr>
        <p:spPr/>
        <p:txBody>
          <a:bodyPr/>
          <a:lstStyle/>
          <a:p>
            <a:pPr eaLnBrk="1" hangingPunct="1"/>
            <a:r>
              <a:rPr lang="en-US" altLang="en-US" sz="4000" smtClean="0"/>
              <a:t>Maxwell-Boltzmann Distribution is affected by temperature</a:t>
            </a:r>
          </a:p>
        </p:txBody>
      </p:sp>
      <p:sp>
        <p:nvSpPr>
          <p:cNvPr id="53252" name="Rectangle 5"/>
          <p:cNvSpPr>
            <a:spLocks noGrp="1" noChangeArrowheads="1"/>
          </p:cNvSpPr>
          <p:nvPr>
            <p:ph type="body" sz="half" idx="1"/>
          </p:nvPr>
        </p:nvSpPr>
        <p:spPr/>
        <p:txBody>
          <a:bodyPr/>
          <a:lstStyle/>
          <a:p>
            <a:pPr eaLnBrk="1" hangingPunct="1">
              <a:lnSpc>
                <a:spcPct val="80000"/>
              </a:lnSpc>
            </a:pPr>
            <a:r>
              <a:rPr lang="en-US" altLang="en-US" sz="2400" smtClean="0"/>
              <a:t>At lower temperatures, the molecules have less energy. Therefore, the speeds of the molecules are lower and the distribution has a smaller range. As the temperature of the molecules increases, the distribution flattens out. Because the molecules have greater energy at higher temperature, the molecules are moving faster. </a:t>
            </a:r>
          </a:p>
        </p:txBody>
      </p:sp>
      <p:pic>
        <p:nvPicPr>
          <p:cNvPr id="53253" name="Picture 7" descr="figure 2.png">
            <a:hlinkClick r:id="rId2" tooltip="figure 2.png"/>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5800" y="2362200"/>
            <a:ext cx="4343400" cy="26050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8213B3B-629B-485A-8464-000EC41E18AB}" type="slidenum">
              <a:rPr lang="en-US" altLang="en-US" sz="1400" smtClean="0"/>
              <a:pPr>
                <a:spcBef>
                  <a:spcPct val="0"/>
                </a:spcBef>
                <a:buFontTx/>
                <a:buNone/>
              </a:pPr>
              <a:t>48</a:t>
            </a:fld>
            <a:endParaRPr lang="en-US" altLang="en-US" sz="1400" smtClean="0"/>
          </a:p>
        </p:txBody>
      </p:sp>
      <p:sp>
        <p:nvSpPr>
          <p:cNvPr id="54275" name="Rectangle 2"/>
          <p:cNvSpPr>
            <a:spLocks noGrp="1" noChangeArrowheads="1"/>
          </p:cNvSpPr>
          <p:nvPr>
            <p:ph type="title"/>
          </p:nvPr>
        </p:nvSpPr>
        <p:spPr/>
        <p:txBody>
          <a:bodyPr/>
          <a:lstStyle/>
          <a:p>
            <a:pPr eaLnBrk="1" hangingPunct="1"/>
            <a:r>
              <a:rPr lang="en-US" altLang="en-US" smtClean="0"/>
              <a:t>5.7 Effusion – Diffusion </a:t>
            </a:r>
          </a:p>
        </p:txBody>
      </p:sp>
      <p:sp>
        <p:nvSpPr>
          <p:cNvPr id="54276" name="Rectangle 3"/>
          <p:cNvSpPr>
            <a:spLocks noGrp="1" noChangeArrowheads="1"/>
          </p:cNvSpPr>
          <p:nvPr>
            <p:ph type="body" sz="half" idx="1"/>
          </p:nvPr>
        </p:nvSpPr>
        <p:spPr/>
        <p:txBody>
          <a:bodyPr/>
          <a:lstStyle/>
          <a:p>
            <a:pPr eaLnBrk="1" hangingPunct="1"/>
            <a:r>
              <a:rPr lang="en-US" altLang="en-US" sz="2800" smtClean="0">
                <a:hlinkClick r:id="rId2"/>
              </a:rPr>
              <a:t>Effusion: </a:t>
            </a:r>
          </a:p>
          <a:p>
            <a:pPr eaLnBrk="1" hangingPunct="1">
              <a:buFontTx/>
              <a:buNone/>
            </a:pPr>
            <a:r>
              <a:rPr lang="en-US" altLang="en-US" sz="2800" smtClean="0">
                <a:hlinkClick r:id="rId2"/>
              </a:rPr>
              <a:t>The rate at which a gas </a:t>
            </a:r>
          </a:p>
          <a:p>
            <a:pPr eaLnBrk="1" hangingPunct="1">
              <a:buFontTx/>
              <a:buNone/>
            </a:pPr>
            <a:r>
              <a:rPr lang="en-US" altLang="en-US" sz="2800" smtClean="0">
                <a:hlinkClick r:id="rId2"/>
              </a:rPr>
              <a:t>Is able to escape through a tiny hole. </a:t>
            </a:r>
            <a:endParaRPr lang="en-US" altLang="en-US" sz="2800" smtClean="0"/>
          </a:p>
        </p:txBody>
      </p:sp>
      <p:sp>
        <p:nvSpPr>
          <p:cNvPr id="54277" name="Rectangle 4"/>
          <p:cNvSpPr>
            <a:spLocks noGrp="1" noChangeArrowheads="1"/>
          </p:cNvSpPr>
          <p:nvPr>
            <p:ph sz="half" idx="2"/>
          </p:nvPr>
        </p:nvSpPr>
        <p:spPr/>
        <p:txBody>
          <a:bodyPr/>
          <a:lstStyle/>
          <a:p>
            <a:pPr eaLnBrk="1" hangingPunct="1"/>
            <a:endParaRPr lang="en-US" altLang="en-US" sz="2800" smtClean="0"/>
          </a:p>
        </p:txBody>
      </p:sp>
      <p:pic>
        <p:nvPicPr>
          <p:cNvPr id="54278" name="Picture 6" descr="z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76400"/>
            <a:ext cx="4648200"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7"/>
          <p:cNvSpPr>
            <a:spLocks noChangeArrowheads="1"/>
          </p:cNvSpPr>
          <p:nvPr/>
        </p:nvSpPr>
        <p:spPr bwMode="auto">
          <a:xfrm>
            <a:off x="457200" y="1600200"/>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2800">
                <a:hlinkClick r:id="rId2"/>
              </a:rPr>
              <a:t>Effusion: </a:t>
            </a:r>
          </a:p>
          <a:p>
            <a:pPr eaLnBrk="1" hangingPunct="1">
              <a:buFontTx/>
              <a:buNone/>
            </a:pPr>
            <a:r>
              <a:rPr lang="en-US" altLang="en-US" sz="2800">
                <a:hlinkClick r:id="rId2"/>
              </a:rPr>
              <a:t>The rate at which a gas </a:t>
            </a:r>
          </a:p>
          <a:p>
            <a:pPr eaLnBrk="1" hangingPunct="1">
              <a:buFontTx/>
              <a:buNone/>
            </a:pPr>
            <a:r>
              <a:rPr lang="en-US" altLang="en-US" sz="2800">
                <a:hlinkClick r:id="rId2"/>
              </a:rPr>
              <a:t>Is able to escape through a tiny hole. </a:t>
            </a:r>
            <a:endParaRPr lang="en-US" altLang="en-US" sz="2800"/>
          </a:p>
        </p:txBody>
      </p:sp>
      <p:sp>
        <p:nvSpPr>
          <p:cNvPr id="54280" name="Rectangle 8"/>
          <p:cNvSpPr>
            <a:spLocks noChangeArrowheads="1"/>
          </p:cNvSpPr>
          <p:nvPr/>
        </p:nvSpPr>
        <p:spPr bwMode="auto">
          <a:xfrm>
            <a:off x="457200" y="1600200"/>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2800">
                <a:hlinkClick r:id="rId2"/>
              </a:rPr>
              <a:t>Effusion: </a:t>
            </a:r>
          </a:p>
          <a:p>
            <a:pPr eaLnBrk="1" hangingPunct="1">
              <a:buFontTx/>
              <a:buNone/>
            </a:pPr>
            <a:r>
              <a:rPr lang="en-US" altLang="en-US" sz="2800">
                <a:hlinkClick r:id="rId2"/>
              </a:rPr>
              <a:t>The rate at which a gas </a:t>
            </a:r>
          </a:p>
          <a:p>
            <a:pPr eaLnBrk="1" hangingPunct="1">
              <a:buFontTx/>
              <a:buNone/>
            </a:pPr>
            <a:r>
              <a:rPr lang="en-US" altLang="en-US" sz="2800"/>
              <a:t>Is able to escape through a tiny hole. </a:t>
            </a:r>
          </a:p>
          <a:p>
            <a:pPr eaLnBrk="1" hangingPunct="1">
              <a:buFontTx/>
              <a:buNone/>
            </a:pPr>
            <a:endParaRPr lang="en-US" altLang="en-US" sz="28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0923AB4-4843-4B06-8DFB-DFD6E99FF38C}" type="slidenum">
              <a:rPr lang="en-US" altLang="en-US" sz="1400" smtClean="0"/>
              <a:pPr>
                <a:spcBef>
                  <a:spcPct val="0"/>
                </a:spcBef>
                <a:buFontTx/>
                <a:buNone/>
              </a:pPr>
              <a:t>49</a:t>
            </a:fld>
            <a:endParaRPr lang="en-US" altLang="en-US" sz="1400" smtClean="0"/>
          </a:p>
        </p:txBody>
      </p:sp>
      <p:sp>
        <p:nvSpPr>
          <p:cNvPr id="55299" name="Rectangle 2"/>
          <p:cNvSpPr>
            <a:spLocks noGrp="1" noChangeArrowheads="1"/>
          </p:cNvSpPr>
          <p:nvPr>
            <p:ph type="title"/>
          </p:nvPr>
        </p:nvSpPr>
        <p:spPr/>
        <p:txBody>
          <a:bodyPr/>
          <a:lstStyle/>
          <a:p>
            <a:pPr eaLnBrk="1" hangingPunct="1"/>
            <a:r>
              <a:rPr lang="en-US" altLang="en-US" smtClean="0"/>
              <a:t>Grahams law of effusion</a:t>
            </a:r>
          </a:p>
        </p:txBody>
      </p:sp>
      <p:sp>
        <p:nvSpPr>
          <p:cNvPr id="55300" name="Rectangle 3"/>
          <p:cNvSpPr>
            <a:spLocks noGrp="1" noChangeArrowheads="1"/>
          </p:cNvSpPr>
          <p:nvPr>
            <p:ph type="body" idx="1"/>
          </p:nvPr>
        </p:nvSpPr>
        <p:spPr>
          <a:xfrm>
            <a:off x="457200" y="1600200"/>
            <a:ext cx="8686800" cy="4953000"/>
          </a:xfrm>
        </p:spPr>
        <p:txBody>
          <a:bodyPr/>
          <a:lstStyle/>
          <a:p>
            <a:pPr eaLnBrk="1" hangingPunct="1">
              <a:buFontTx/>
              <a:buNone/>
            </a:pPr>
            <a:r>
              <a:rPr lang="en-US" altLang="en-US" smtClean="0"/>
              <a:t> Used to compare the avg, speed (rate of effusion) of two different gasses in a sample.    </a:t>
            </a:r>
          </a:p>
          <a:p>
            <a:pPr eaLnBrk="1" hangingPunct="1">
              <a:buFontTx/>
              <a:buNone/>
            </a:pPr>
            <a:endParaRPr lang="en-US" altLang="en-US" smtClean="0"/>
          </a:p>
          <a:p>
            <a:pPr eaLnBrk="1" hangingPunct="1">
              <a:buFontTx/>
              <a:buNone/>
            </a:pPr>
            <a:endParaRPr lang="en-US" altLang="en-US" baseline="-25000" smtClean="0"/>
          </a:p>
          <a:p>
            <a:pPr eaLnBrk="1" hangingPunct="1">
              <a:buFontTx/>
              <a:buNone/>
            </a:pPr>
            <a:endParaRPr lang="en-US" altLang="en-US" baseline="-25000" smtClean="0"/>
          </a:p>
          <a:p>
            <a:pPr eaLnBrk="1" hangingPunct="1">
              <a:buFontTx/>
              <a:buNone/>
            </a:pPr>
            <a:endParaRPr lang="en-US" altLang="en-US" baseline="-25000" smtClean="0"/>
          </a:p>
          <a:p>
            <a:pPr eaLnBrk="1" hangingPunct="1">
              <a:buFontTx/>
              <a:buNone/>
            </a:pPr>
            <a:endParaRPr lang="en-US" altLang="en-US" baseline="-25000" smtClean="0"/>
          </a:p>
          <a:p>
            <a:pPr eaLnBrk="1" hangingPunct="1">
              <a:buFontTx/>
              <a:buNone/>
            </a:pPr>
            <a:r>
              <a:rPr lang="en-US" altLang="en-US" smtClean="0"/>
              <a:t>M = molar mass of gas</a:t>
            </a:r>
          </a:p>
          <a:p>
            <a:pPr eaLnBrk="1" hangingPunct="1">
              <a:buFontTx/>
              <a:buNone/>
            </a:pPr>
            <a:r>
              <a:rPr lang="en-US" altLang="en-US" smtClean="0"/>
              <a:t>r = rate of effusion of a gas or avg. speed of molecule.</a:t>
            </a:r>
          </a:p>
          <a:p>
            <a:pPr eaLnBrk="1" hangingPunct="1">
              <a:buFontTx/>
              <a:buNone/>
            </a:pPr>
            <a:endParaRPr lang="en-US" altLang="en-US" smtClean="0"/>
          </a:p>
        </p:txBody>
      </p:sp>
      <p:sp>
        <p:nvSpPr>
          <p:cNvPr id="5530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55302" name="Object 4"/>
          <p:cNvGraphicFramePr>
            <a:graphicFrameLocks noChangeAspect="1"/>
          </p:cNvGraphicFramePr>
          <p:nvPr/>
        </p:nvGraphicFramePr>
        <p:xfrm>
          <a:off x="2743200" y="2895600"/>
          <a:ext cx="3276600" cy="1670050"/>
        </p:xfrm>
        <a:graphic>
          <a:graphicData uri="http://schemas.openxmlformats.org/presentationml/2006/ole">
            <mc:AlternateContent xmlns:mc="http://schemas.openxmlformats.org/markup-compatibility/2006">
              <mc:Choice xmlns:v="urn:schemas-microsoft-com:vml" Requires="v">
                <p:oleObj spid="_x0000_s55304" name="Equation" r:id="rId3" imgW="952087" imgH="482391" progId="Equation.3">
                  <p:embed/>
                </p:oleObj>
              </mc:Choice>
              <mc:Fallback>
                <p:oleObj name="Equation" r:id="rId3" imgW="952087" imgH="482391"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895600"/>
                        <a:ext cx="32766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ECEAEA0-0162-4CA6-913D-6CAE927AB24F}" type="slidenum">
              <a:rPr lang="en-US" altLang="en-US" sz="1400" smtClean="0"/>
              <a:pPr>
                <a:spcBef>
                  <a:spcPct val="0"/>
                </a:spcBef>
                <a:buFontTx/>
                <a:buNone/>
              </a:pPr>
              <a:t>5</a:t>
            </a:fld>
            <a:endParaRPr lang="en-US" altLang="en-US" sz="1400" smtClean="0"/>
          </a:p>
        </p:txBody>
      </p:sp>
      <p:sp>
        <p:nvSpPr>
          <p:cNvPr id="8195" name="Rectangle 2"/>
          <p:cNvSpPr>
            <a:spLocks noGrp="1" noChangeArrowheads="1"/>
          </p:cNvSpPr>
          <p:nvPr>
            <p:ph type="title"/>
          </p:nvPr>
        </p:nvSpPr>
        <p:spPr/>
        <p:txBody>
          <a:bodyPr/>
          <a:lstStyle/>
          <a:p>
            <a:pPr eaLnBrk="1" hangingPunct="1"/>
            <a:r>
              <a:rPr lang="en-US" altLang="en-US" smtClean="0"/>
              <a:t>Types of Pressure</a:t>
            </a:r>
          </a:p>
        </p:txBody>
      </p:sp>
      <p:pic>
        <p:nvPicPr>
          <p:cNvPr id="8196" name="Picture 4" descr="Image9"/>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2057400"/>
            <a:ext cx="2533650" cy="282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7" descr="Imag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36290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DB78E8E-1188-4BB6-A175-DE64C39349D8}" type="slidenum">
              <a:rPr lang="en-US" altLang="en-US" sz="1400" smtClean="0"/>
              <a:pPr>
                <a:spcBef>
                  <a:spcPct val="0"/>
                </a:spcBef>
                <a:buFontTx/>
                <a:buNone/>
              </a:pPr>
              <a:t>50</a:t>
            </a:fld>
            <a:endParaRPr lang="en-US" altLang="en-US" sz="1400" smtClean="0"/>
          </a:p>
        </p:txBody>
      </p:sp>
      <p:sp>
        <p:nvSpPr>
          <p:cNvPr id="56323" name="Rectangle 2"/>
          <p:cNvSpPr>
            <a:spLocks noGrp="1" noChangeArrowheads="1"/>
          </p:cNvSpPr>
          <p:nvPr>
            <p:ph type="title"/>
          </p:nvPr>
        </p:nvSpPr>
        <p:spPr/>
        <p:txBody>
          <a:bodyPr/>
          <a:lstStyle/>
          <a:p>
            <a:pPr eaLnBrk="1" hangingPunct="1"/>
            <a:r>
              <a:rPr lang="en-US" altLang="en-US" smtClean="0"/>
              <a:t>Diffusion</a:t>
            </a:r>
          </a:p>
        </p:txBody>
      </p:sp>
      <p:sp>
        <p:nvSpPr>
          <p:cNvPr id="56324" name="Rectangle 4"/>
          <p:cNvSpPr>
            <a:spLocks noGrp="1" noChangeArrowheads="1"/>
          </p:cNvSpPr>
          <p:nvPr>
            <p:ph type="body" sz="half" idx="1"/>
          </p:nvPr>
        </p:nvSpPr>
        <p:spPr/>
        <p:txBody>
          <a:bodyPr/>
          <a:lstStyle/>
          <a:p>
            <a:pPr eaLnBrk="1" hangingPunct="1">
              <a:buFontTx/>
              <a:buNone/>
            </a:pPr>
            <a:r>
              <a:rPr lang="en-US" altLang="en-US" sz="2800" smtClean="0"/>
              <a:t>Diffusion: </a:t>
            </a:r>
          </a:p>
          <a:p>
            <a:pPr eaLnBrk="1" hangingPunct="1">
              <a:buFontTx/>
              <a:buNone/>
            </a:pPr>
            <a:r>
              <a:rPr lang="en-US" altLang="en-US" sz="2800" smtClean="0"/>
              <a:t>the spread of one substance throughout a second substance. </a:t>
            </a:r>
          </a:p>
        </p:txBody>
      </p:sp>
      <p:sp>
        <p:nvSpPr>
          <p:cNvPr id="56325" name="Rectangle 5"/>
          <p:cNvSpPr>
            <a:spLocks noGrp="1" noChangeArrowheads="1"/>
          </p:cNvSpPr>
          <p:nvPr>
            <p:ph sz="half" idx="2"/>
          </p:nvPr>
        </p:nvSpPr>
        <p:spPr/>
        <p:txBody>
          <a:bodyPr/>
          <a:lstStyle/>
          <a:p>
            <a:pPr eaLnBrk="1" hangingPunct="1"/>
            <a:endParaRPr lang="en-US" altLang="en-US" sz="2800" smtClean="0"/>
          </a:p>
        </p:txBody>
      </p:sp>
      <p:pic>
        <p:nvPicPr>
          <p:cNvPr id="56326" name="Picture 7" descr="diffusion-animate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98120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17F4908-6CD3-41D7-B7B9-9DAC9E3F86C1}" type="slidenum">
              <a:rPr lang="en-US" altLang="en-US" sz="1400" smtClean="0"/>
              <a:pPr>
                <a:spcBef>
                  <a:spcPct val="0"/>
                </a:spcBef>
                <a:buFontTx/>
                <a:buNone/>
              </a:pPr>
              <a:t>51</a:t>
            </a:fld>
            <a:endParaRPr lang="en-US" altLang="en-US" sz="1400" smtClean="0"/>
          </a:p>
        </p:txBody>
      </p:sp>
      <p:sp>
        <p:nvSpPr>
          <p:cNvPr id="57347" name="Rectangle 2"/>
          <p:cNvSpPr>
            <a:spLocks noGrp="1" noChangeArrowheads="1"/>
          </p:cNvSpPr>
          <p:nvPr>
            <p:ph type="title"/>
          </p:nvPr>
        </p:nvSpPr>
        <p:spPr/>
        <p:txBody>
          <a:bodyPr/>
          <a:lstStyle/>
          <a:p>
            <a:pPr eaLnBrk="1" hangingPunct="1"/>
            <a:r>
              <a:rPr lang="en-US" altLang="en-US" smtClean="0"/>
              <a:t>Van der Waals Equation</a:t>
            </a:r>
          </a:p>
        </p:txBody>
      </p:sp>
      <p:sp>
        <p:nvSpPr>
          <p:cNvPr id="57348" name="Rectangle 3"/>
          <p:cNvSpPr>
            <a:spLocks noGrp="1" noChangeArrowheads="1"/>
          </p:cNvSpPr>
          <p:nvPr>
            <p:ph type="body" idx="1"/>
          </p:nvPr>
        </p:nvSpPr>
        <p:spPr>
          <a:xfrm>
            <a:off x="457200" y="1066800"/>
            <a:ext cx="8229600" cy="5059363"/>
          </a:xfrm>
        </p:spPr>
        <p:txBody>
          <a:bodyPr/>
          <a:lstStyle/>
          <a:p>
            <a:pPr eaLnBrk="1" hangingPunct="1">
              <a:lnSpc>
                <a:spcPct val="80000"/>
              </a:lnSpc>
            </a:pPr>
            <a:endParaRPr lang="en-US" altLang="en-US" sz="2400" smtClean="0"/>
          </a:p>
          <a:p>
            <a:pPr eaLnBrk="1" hangingPunct="1">
              <a:lnSpc>
                <a:spcPct val="80000"/>
              </a:lnSpc>
            </a:pPr>
            <a:endParaRPr lang="en-US" altLang="en-US" sz="2400" smtClean="0"/>
          </a:p>
          <a:p>
            <a:pPr eaLnBrk="1" hangingPunct="1">
              <a:lnSpc>
                <a:spcPct val="80000"/>
              </a:lnSpc>
            </a:pPr>
            <a:endParaRPr lang="en-US" altLang="en-US" sz="2400" smtClean="0"/>
          </a:p>
          <a:p>
            <a:pPr eaLnBrk="1" hangingPunct="1">
              <a:lnSpc>
                <a:spcPct val="80000"/>
              </a:lnSpc>
            </a:pPr>
            <a:endParaRPr lang="en-US" altLang="en-US" sz="2400" smtClean="0"/>
          </a:p>
          <a:p>
            <a:pPr eaLnBrk="1" hangingPunct="1">
              <a:lnSpc>
                <a:spcPct val="80000"/>
              </a:lnSpc>
            </a:pPr>
            <a:endParaRPr lang="en-US" altLang="en-US" sz="2400" smtClean="0"/>
          </a:p>
          <a:p>
            <a:pPr eaLnBrk="1" hangingPunct="1">
              <a:lnSpc>
                <a:spcPct val="80000"/>
              </a:lnSpc>
            </a:pPr>
            <a:r>
              <a:rPr lang="en-US" altLang="en-US" sz="2400" smtClean="0"/>
              <a:t>P = atm                   T = absolute temp of gas K</a:t>
            </a:r>
          </a:p>
          <a:p>
            <a:pPr eaLnBrk="1" hangingPunct="1">
              <a:lnSpc>
                <a:spcPct val="80000"/>
              </a:lnSpc>
            </a:pPr>
            <a:r>
              <a:rPr lang="en-US" altLang="en-US" sz="2400" smtClean="0"/>
              <a:t>V = L                       R = 0.0821 l-atm/mol-K</a:t>
            </a:r>
          </a:p>
          <a:p>
            <a:pPr eaLnBrk="1" hangingPunct="1">
              <a:lnSpc>
                <a:spcPct val="80000"/>
              </a:lnSpc>
            </a:pPr>
            <a:r>
              <a:rPr lang="en-US" altLang="en-US" sz="2400" smtClean="0"/>
              <a:t>n = moles                </a:t>
            </a:r>
          </a:p>
          <a:p>
            <a:pPr eaLnBrk="1" hangingPunct="1">
              <a:lnSpc>
                <a:spcPct val="80000"/>
              </a:lnSpc>
              <a:buFontTx/>
              <a:buNone/>
            </a:pPr>
            <a:endParaRPr lang="en-US" altLang="en-US" sz="2400" smtClean="0"/>
          </a:p>
          <a:p>
            <a:pPr eaLnBrk="1" hangingPunct="1">
              <a:lnSpc>
                <a:spcPct val="80000"/>
              </a:lnSpc>
            </a:pPr>
            <a:r>
              <a:rPr lang="en-US" altLang="en-US" sz="2400" smtClean="0"/>
              <a:t>a = a constant different for each gas that takes into account attractive forces. (given)</a:t>
            </a:r>
          </a:p>
          <a:p>
            <a:pPr eaLnBrk="1" hangingPunct="1">
              <a:lnSpc>
                <a:spcPct val="80000"/>
              </a:lnSpc>
              <a:buFontTx/>
              <a:buNone/>
            </a:pPr>
            <a:endParaRPr lang="en-US" altLang="en-US" sz="2400" smtClean="0"/>
          </a:p>
          <a:p>
            <a:pPr eaLnBrk="1" hangingPunct="1">
              <a:lnSpc>
                <a:spcPct val="80000"/>
              </a:lnSpc>
            </a:pPr>
            <a:r>
              <a:rPr lang="en-US" altLang="en-US" sz="2400" smtClean="0"/>
              <a:t>b= a constant different for each gas that takes into account volume (size) of each molecule. (given)</a:t>
            </a:r>
          </a:p>
          <a:p>
            <a:pPr eaLnBrk="1" hangingPunct="1">
              <a:lnSpc>
                <a:spcPct val="80000"/>
              </a:lnSpc>
            </a:pPr>
            <a:endParaRPr lang="en-US" altLang="en-US" sz="2400" smtClean="0"/>
          </a:p>
          <a:p>
            <a:pPr eaLnBrk="1" hangingPunct="1">
              <a:lnSpc>
                <a:spcPct val="80000"/>
              </a:lnSpc>
            </a:pPr>
            <a:endParaRPr lang="en-US" altLang="en-US" sz="2400" smtClean="0"/>
          </a:p>
        </p:txBody>
      </p:sp>
      <p:sp>
        <p:nvSpPr>
          <p:cNvPr id="5734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57350" name="Object 6"/>
          <p:cNvGraphicFramePr>
            <a:graphicFrameLocks noChangeAspect="1"/>
          </p:cNvGraphicFramePr>
          <p:nvPr/>
        </p:nvGraphicFramePr>
        <p:xfrm>
          <a:off x="2133600" y="1524000"/>
          <a:ext cx="4419600" cy="1333500"/>
        </p:xfrm>
        <a:graphic>
          <a:graphicData uri="http://schemas.openxmlformats.org/presentationml/2006/ole">
            <mc:AlternateContent xmlns:mc="http://schemas.openxmlformats.org/markup-compatibility/2006">
              <mc:Choice xmlns:v="urn:schemas-microsoft-com:vml" Requires="v">
                <p:oleObj spid="_x0000_s57352" name="Equation" r:id="rId3" imgW="1612900" imgH="482600" progId="Equation.3">
                  <p:embed/>
                </p:oleObj>
              </mc:Choice>
              <mc:Fallback>
                <p:oleObj name="Equation" r:id="rId3" imgW="1612900" imgH="4826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524000"/>
                        <a:ext cx="44196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3ACD31-0602-4CD9-8FE1-E65C9C6F0039}" type="slidenum">
              <a:rPr lang="en-US" altLang="en-US" sz="1400" smtClean="0"/>
              <a:pPr>
                <a:spcBef>
                  <a:spcPct val="0"/>
                </a:spcBef>
                <a:buFontTx/>
                <a:buNone/>
              </a:pPr>
              <a:t>52</a:t>
            </a:fld>
            <a:endParaRPr lang="en-US" altLang="en-US" sz="1400" smtClean="0"/>
          </a:p>
        </p:txBody>
      </p:sp>
      <p:sp>
        <p:nvSpPr>
          <p:cNvPr id="58371" name="Rectangle 2"/>
          <p:cNvSpPr>
            <a:spLocks noGrp="1" noChangeArrowheads="1"/>
          </p:cNvSpPr>
          <p:nvPr>
            <p:ph type="title"/>
          </p:nvPr>
        </p:nvSpPr>
        <p:spPr/>
        <p:txBody>
          <a:bodyPr/>
          <a:lstStyle/>
          <a:p>
            <a:pPr eaLnBrk="1" hangingPunct="1"/>
            <a:r>
              <a:rPr lang="en-US" altLang="en-US" smtClean="0"/>
              <a:t>What does Van der Waals do?</a:t>
            </a:r>
          </a:p>
        </p:txBody>
      </p:sp>
      <p:sp>
        <p:nvSpPr>
          <p:cNvPr id="58372" name="Rectangle 3"/>
          <p:cNvSpPr>
            <a:spLocks noGrp="1" noChangeArrowheads="1"/>
          </p:cNvSpPr>
          <p:nvPr>
            <p:ph type="body" idx="1"/>
          </p:nvPr>
        </p:nvSpPr>
        <p:spPr/>
        <p:txBody>
          <a:bodyPr/>
          <a:lstStyle/>
          <a:p>
            <a:pPr eaLnBrk="1" hangingPunct="1"/>
            <a:r>
              <a:rPr lang="en-US" altLang="en-US" smtClean="0">
                <a:ea typeface="Batang" pitchFamily="18" charset="-127"/>
              </a:rPr>
              <a:t>Van der Waals  equation adjusts the ideal gas law and kinetic molecular theory to take into account these non-ideal gases (gases at low temperatures and high pressures.)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1EFC436-0239-484E-A4DF-93570EE93CFD}" type="slidenum">
              <a:rPr lang="en-US" altLang="en-US" sz="1400" smtClean="0"/>
              <a:pPr>
                <a:spcBef>
                  <a:spcPct val="0"/>
                </a:spcBef>
                <a:buFontTx/>
                <a:buNone/>
              </a:pPr>
              <a:t>53</a:t>
            </a:fld>
            <a:endParaRPr lang="en-US" altLang="en-US" sz="1400" smtClean="0"/>
          </a:p>
        </p:txBody>
      </p:sp>
      <p:sp>
        <p:nvSpPr>
          <p:cNvPr id="59395" name="Rectangle 2"/>
          <p:cNvSpPr>
            <a:spLocks noGrp="1" noChangeArrowheads="1"/>
          </p:cNvSpPr>
          <p:nvPr>
            <p:ph type="title"/>
          </p:nvPr>
        </p:nvSpPr>
        <p:spPr>
          <a:xfrm>
            <a:off x="457200" y="274638"/>
            <a:ext cx="8686800" cy="1143000"/>
          </a:xfrm>
        </p:spPr>
        <p:txBody>
          <a:bodyPr/>
          <a:lstStyle/>
          <a:p>
            <a:pPr eaLnBrk="1" hangingPunct="1"/>
            <a:r>
              <a:rPr lang="en-US" altLang="en-US" sz="4000" smtClean="0"/>
              <a:t>Van der Waals equation (yes 2 a’s )</a:t>
            </a:r>
          </a:p>
        </p:txBody>
      </p:sp>
      <p:sp>
        <p:nvSpPr>
          <p:cNvPr id="59396" name="Rectangle 3"/>
          <p:cNvSpPr>
            <a:spLocks noGrp="1" noChangeArrowheads="1"/>
          </p:cNvSpPr>
          <p:nvPr>
            <p:ph type="body" idx="1"/>
          </p:nvPr>
        </p:nvSpPr>
        <p:spPr/>
        <p:txBody>
          <a:bodyPr/>
          <a:lstStyle/>
          <a:p>
            <a:pPr eaLnBrk="1" hangingPunct="1">
              <a:lnSpc>
                <a:spcPct val="90000"/>
              </a:lnSpc>
            </a:pPr>
            <a:r>
              <a:rPr lang="en-US" altLang="en-US" smtClean="0"/>
              <a:t>At </a:t>
            </a:r>
            <a:r>
              <a:rPr lang="en-US" altLang="en-US" smtClean="0">
                <a:ea typeface="Batang" pitchFamily="18" charset="-127"/>
              </a:rPr>
              <a:t>↑pressure there is less space between gas molecules so the volume of the molecules themselves becomes more relevant. </a:t>
            </a:r>
          </a:p>
          <a:p>
            <a:pPr eaLnBrk="1" hangingPunct="1">
              <a:lnSpc>
                <a:spcPct val="90000"/>
              </a:lnSpc>
              <a:buFontTx/>
              <a:buNone/>
            </a:pPr>
            <a:endParaRPr lang="en-US" altLang="en-US" smtClean="0">
              <a:ea typeface="Batang" pitchFamily="18" charset="-127"/>
            </a:endParaRPr>
          </a:p>
          <a:p>
            <a:pPr eaLnBrk="1" hangingPunct="1">
              <a:lnSpc>
                <a:spcPct val="90000"/>
              </a:lnSpc>
            </a:pPr>
            <a:endParaRPr lang="en-US" altLang="en-US" smtClean="0">
              <a:ea typeface="Batang" pitchFamily="18" charset="-127"/>
            </a:endParaRPr>
          </a:p>
          <a:p>
            <a:pPr eaLnBrk="1" hangingPunct="1">
              <a:lnSpc>
                <a:spcPct val="90000"/>
              </a:lnSpc>
            </a:pPr>
            <a:endParaRPr lang="en-US" altLang="en-US" sz="2200" smtClean="0">
              <a:ea typeface="Batang" pitchFamily="18" charset="-127"/>
            </a:endParaRPr>
          </a:p>
          <a:p>
            <a:pPr eaLnBrk="1" hangingPunct="1">
              <a:lnSpc>
                <a:spcPct val="90000"/>
              </a:lnSpc>
            </a:pPr>
            <a:endParaRPr lang="en-US" altLang="en-US" smtClean="0">
              <a:ea typeface="Batang" pitchFamily="18" charset="-127"/>
            </a:endParaRPr>
          </a:p>
          <a:p>
            <a:pPr eaLnBrk="1" hangingPunct="1">
              <a:lnSpc>
                <a:spcPct val="90000"/>
              </a:lnSpc>
            </a:pPr>
            <a:endParaRPr lang="en-US" altLang="en-US" smtClean="0">
              <a:ea typeface="Batang" pitchFamily="18" charset="-127"/>
            </a:endParaRPr>
          </a:p>
        </p:txBody>
      </p:sp>
      <p:pic>
        <p:nvPicPr>
          <p:cNvPr id="59397" name="Picture 7" descr="8d4af9a2f6b8cbb5c6c0454eeb73a9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581400"/>
            <a:ext cx="337185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8D9A415-0B4D-4590-AF61-AEC1FE0A361A}" type="slidenum">
              <a:rPr lang="en-US" altLang="en-US" sz="1400" smtClean="0"/>
              <a:pPr>
                <a:spcBef>
                  <a:spcPct val="0"/>
                </a:spcBef>
                <a:buFontTx/>
                <a:buNone/>
              </a:pPr>
              <a:t>54</a:t>
            </a:fld>
            <a:endParaRPr lang="en-US" altLang="en-US" sz="1400" smtClean="0"/>
          </a:p>
        </p:txBody>
      </p:sp>
      <p:sp>
        <p:nvSpPr>
          <p:cNvPr id="60419" name="Rectangle 2"/>
          <p:cNvSpPr>
            <a:spLocks noGrp="1" noChangeArrowheads="1"/>
          </p:cNvSpPr>
          <p:nvPr>
            <p:ph type="title"/>
          </p:nvPr>
        </p:nvSpPr>
        <p:spPr/>
        <p:txBody>
          <a:bodyPr/>
          <a:lstStyle/>
          <a:p>
            <a:pPr eaLnBrk="1" hangingPunct="1"/>
            <a:endParaRPr lang="en-US" altLang="en-US" smtClean="0"/>
          </a:p>
        </p:txBody>
      </p:sp>
      <p:sp>
        <p:nvSpPr>
          <p:cNvPr id="60420" name="Rectangle 3"/>
          <p:cNvSpPr>
            <a:spLocks noGrp="1" noChangeArrowheads="1"/>
          </p:cNvSpPr>
          <p:nvPr>
            <p:ph type="body" idx="1"/>
          </p:nvPr>
        </p:nvSpPr>
        <p:spPr/>
        <p:txBody>
          <a:bodyPr/>
          <a:lstStyle/>
          <a:p>
            <a:pPr eaLnBrk="1" hangingPunct="1"/>
            <a:r>
              <a:rPr lang="en-US" altLang="en-US" sz="2800" smtClean="0">
                <a:ea typeface="Batang" pitchFamily="18" charset="-127"/>
              </a:rPr>
              <a:t>At low temperatures gases become VERY tightly packed due to less  K.E. ideal way because with out high K. E they become susceptible to attractive forces between gas molecules which could cause the molecules to condense.   </a:t>
            </a:r>
          </a:p>
          <a:p>
            <a:pPr eaLnBrk="1" hangingPunct="1"/>
            <a:endParaRPr lang="en-US" altLang="en-US" sz="2800" smtClean="0">
              <a:ea typeface="Batang" pitchFamily="18" charset="-127"/>
            </a:endParaRPr>
          </a:p>
          <a:p>
            <a:pPr eaLnBrk="1" hangingPunct="1"/>
            <a:r>
              <a:rPr lang="en-US" altLang="en-US" sz="2800" smtClean="0">
                <a:ea typeface="Batang" pitchFamily="18" charset="-127"/>
              </a:rPr>
              <a:t>thus the ideal gas law fails us at high pressures and low temperatures…. </a:t>
            </a:r>
          </a:p>
          <a:p>
            <a:pPr eaLnBrk="1" hangingPunct="1">
              <a:buFontTx/>
              <a:buNone/>
            </a:pPr>
            <a:r>
              <a:rPr lang="en-US" altLang="en-US" sz="2800" smtClean="0">
                <a:ea typeface="Batang" pitchFamily="18" charset="-127"/>
              </a:rPr>
              <a:t>            Van Der Waals to the rescue! </a:t>
            </a:r>
          </a:p>
          <a:p>
            <a:pPr eaLnBrk="1" hangingPunct="1"/>
            <a:endParaRPr lang="en-US" altLang="en-US" sz="28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59629BF-687F-4BAC-A6EB-37F0CDB986DB}" type="slidenum">
              <a:rPr lang="en-US" altLang="en-US" sz="1400" smtClean="0"/>
              <a:pPr>
                <a:spcBef>
                  <a:spcPct val="0"/>
                </a:spcBef>
                <a:buFontTx/>
                <a:buNone/>
              </a:pPr>
              <a:t>55</a:t>
            </a:fld>
            <a:endParaRPr lang="en-US" altLang="en-US" sz="1400" smtClean="0"/>
          </a:p>
        </p:txBody>
      </p:sp>
      <p:sp>
        <p:nvSpPr>
          <p:cNvPr id="61443" name="Rectangle 2"/>
          <p:cNvSpPr>
            <a:spLocks noGrp="1" noChangeArrowheads="1"/>
          </p:cNvSpPr>
          <p:nvPr>
            <p:ph type="title"/>
          </p:nvPr>
        </p:nvSpPr>
        <p:spPr/>
        <p:txBody>
          <a:bodyPr/>
          <a:lstStyle/>
          <a:p>
            <a:pPr eaLnBrk="1" hangingPunct="1"/>
            <a:r>
              <a:rPr lang="en-US" altLang="en-US" smtClean="0"/>
              <a:t>AP Examples </a:t>
            </a:r>
          </a:p>
        </p:txBody>
      </p:sp>
      <p:sp>
        <p:nvSpPr>
          <p:cNvPr id="61444" name="Rectangle 3"/>
          <p:cNvSpPr>
            <a:spLocks noGrp="1" noChangeArrowheads="1"/>
          </p:cNvSpPr>
          <p:nvPr>
            <p:ph type="body" idx="1"/>
          </p:nvPr>
        </p:nvSpPr>
        <p:spPr/>
        <p:txBody>
          <a:bodyPr/>
          <a:lstStyle/>
          <a:p>
            <a:pPr eaLnBrk="1" hangingPunct="1">
              <a:lnSpc>
                <a:spcPct val="90000"/>
              </a:lnSpc>
              <a:buFontTx/>
              <a:buNone/>
            </a:pPr>
            <a:r>
              <a:rPr lang="en-US" altLang="en-US" sz="2800" smtClean="0"/>
              <a:t>Q1  Which of the following gases would you expect to have the largest value for van Der Waals constant b? </a:t>
            </a:r>
          </a:p>
          <a:p>
            <a:pPr eaLnBrk="1" hangingPunct="1">
              <a:lnSpc>
                <a:spcPct val="90000"/>
              </a:lnSpc>
              <a:buFontTx/>
              <a:buNone/>
            </a:pPr>
            <a:r>
              <a:rPr lang="en-US" altLang="en-US" sz="2800" smtClean="0"/>
              <a:t>                H</a:t>
            </a:r>
            <a:r>
              <a:rPr lang="en-US" altLang="en-US" sz="2800" baseline="-25000" smtClean="0"/>
              <a:t>2</a:t>
            </a:r>
            <a:r>
              <a:rPr lang="en-US" altLang="en-US" sz="2800" smtClean="0"/>
              <a:t>    N</a:t>
            </a:r>
            <a:r>
              <a:rPr lang="en-US" altLang="en-US" sz="2800" baseline="-25000" smtClean="0"/>
              <a:t>2</a:t>
            </a:r>
            <a:r>
              <a:rPr lang="en-US" altLang="en-US" sz="2800" smtClean="0"/>
              <a:t>    CH</a:t>
            </a:r>
            <a:r>
              <a:rPr lang="en-US" altLang="en-US" sz="2800" baseline="-25000" smtClean="0"/>
              <a:t>4  </a:t>
            </a:r>
            <a:r>
              <a:rPr lang="en-US" altLang="en-US" sz="2800" smtClean="0"/>
              <a:t> C</a:t>
            </a:r>
            <a:r>
              <a:rPr lang="en-US" altLang="en-US" sz="2800" baseline="-25000" smtClean="0"/>
              <a:t>2</a:t>
            </a:r>
            <a:r>
              <a:rPr lang="en-US" altLang="en-US" sz="2800" smtClean="0"/>
              <a:t>H</a:t>
            </a:r>
            <a:r>
              <a:rPr lang="en-US" altLang="en-US" sz="2800" baseline="-25000" smtClean="0"/>
              <a:t>6</a:t>
            </a:r>
            <a:r>
              <a:rPr lang="en-US" altLang="en-US" sz="2800" smtClean="0"/>
              <a:t>     C</a:t>
            </a:r>
            <a:r>
              <a:rPr lang="en-US" altLang="en-US" sz="2800" baseline="-25000" smtClean="0"/>
              <a:t>3</a:t>
            </a:r>
            <a:r>
              <a:rPr lang="en-US" altLang="en-US" sz="2800" smtClean="0"/>
              <a:t>H</a:t>
            </a:r>
            <a:r>
              <a:rPr lang="en-US" altLang="en-US" sz="2800" baseline="-25000" smtClean="0"/>
              <a:t>8</a:t>
            </a:r>
          </a:p>
          <a:p>
            <a:pPr eaLnBrk="1" hangingPunct="1">
              <a:lnSpc>
                <a:spcPct val="90000"/>
              </a:lnSpc>
              <a:buFontTx/>
              <a:buNone/>
            </a:pPr>
            <a:endParaRPr lang="en-US" altLang="en-US" sz="2800" baseline="-25000" smtClean="0"/>
          </a:p>
          <a:p>
            <a:pPr eaLnBrk="1" hangingPunct="1">
              <a:lnSpc>
                <a:spcPct val="90000"/>
              </a:lnSpc>
              <a:buFontTx/>
              <a:buNone/>
            </a:pPr>
            <a:r>
              <a:rPr lang="en-US" altLang="en-US" sz="2800" smtClean="0"/>
              <a:t>Q2 Which of the following gases would you expect to have the largest value for van Der Waals constant a?</a:t>
            </a:r>
          </a:p>
          <a:p>
            <a:pPr eaLnBrk="1" hangingPunct="1">
              <a:lnSpc>
                <a:spcPct val="90000"/>
              </a:lnSpc>
              <a:buFontTx/>
              <a:buNone/>
            </a:pPr>
            <a:endParaRPr lang="en-US" altLang="en-US" sz="2800" smtClean="0"/>
          </a:p>
          <a:p>
            <a:pPr eaLnBrk="1" hangingPunct="1">
              <a:lnSpc>
                <a:spcPct val="90000"/>
              </a:lnSpc>
              <a:buFontTx/>
              <a:buNone/>
            </a:pPr>
            <a:r>
              <a:rPr lang="en-US" altLang="en-US" sz="2800" smtClean="0"/>
              <a:t>                   H</a:t>
            </a:r>
            <a:r>
              <a:rPr lang="en-US" altLang="en-US" sz="2800" baseline="-25000" smtClean="0"/>
              <a:t>2 </a:t>
            </a:r>
            <a:r>
              <a:rPr lang="en-US" altLang="en-US" sz="2800" smtClean="0"/>
              <a:t> N</a:t>
            </a:r>
            <a:r>
              <a:rPr lang="en-US" altLang="en-US" sz="2800" baseline="-25000" smtClean="0"/>
              <a:t>2 </a:t>
            </a:r>
            <a:r>
              <a:rPr lang="en-US" altLang="en-US" sz="2800" smtClean="0"/>
              <a:t> CH</a:t>
            </a:r>
            <a:r>
              <a:rPr lang="en-US" altLang="en-US" sz="2800" baseline="-25000" smtClean="0"/>
              <a:t>4  </a:t>
            </a:r>
            <a:r>
              <a:rPr lang="en-US" altLang="en-US" sz="2800" smtClean="0"/>
              <a:t> CO</a:t>
            </a:r>
            <a:r>
              <a:rPr lang="en-US" altLang="en-US" sz="2800" baseline="-25000" smtClean="0"/>
              <a:t>2</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094B975-09B5-46DB-8D49-68CEE8081868}" type="slidenum">
              <a:rPr lang="en-US" altLang="en-US" sz="1400" smtClean="0"/>
              <a:pPr>
                <a:spcBef>
                  <a:spcPct val="0"/>
                </a:spcBef>
                <a:buFontTx/>
                <a:buNone/>
              </a:pPr>
              <a:t>56</a:t>
            </a:fld>
            <a:endParaRPr lang="en-US" altLang="en-US" sz="1400" smtClean="0"/>
          </a:p>
        </p:txBody>
      </p:sp>
      <p:sp>
        <p:nvSpPr>
          <p:cNvPr id="62467" name="Rectangle 2"/>
          <p:cNvSpPr>
            <a:spLocks noGrp="1" noChangeArrowheads="1"/>
          </p:cNvSpPr>
          <p:nvPr>
            <p:ph type="title"/>
          </p:nvPr>
        </p:nvSpPr>
        <p:spPr/>
        <p:txBody>
          <a:bodyPr/>
          <a:lstStyle/>
          <a:p>
            <a:pPr eaLnBrk="1" hangingPunct="1"/>
            <a:r>
              <a:rPr lang="en-US" altLang="en-US" smtClean="0"/>
              <a:t>Answer </a:t>
            </a:r>
          </a:p>
        </p:txBody>
      </p:sp>
      <p:sp>
        <p:nvSpPr>
          <p:cNvPr id="62468" name="Rectangle 3"/>
          <p:cNvSpPr>
            <a:spLocks noGrp="1" noChangeArrowheads="1"/>
          </p:cNvSpPr>
          <p:nvPr>
            <p:ph type="body" idx="1"/>
          </p:nvPr>
        </p:nvSpPr>
        <p:spPr/>
        <p:txBody>
          <a:bodyPr/>
          <a:lstStyle/>
          <a:p>
            <a:pPr eaLnBrk="1" hangingPunct="1">
              <a:lnSpc>
                <a:spcPct val="90000"/>
              </a:lnSpc>
            </a:pPr>
            <a:r>
              <a:rPr lang="en-US" altLang="en-US" smtClean="0"/>
              <a:t>Q1 b measures the size of molecules so the largest molecule would have the largest b      C</a:t>
            </a:r>
            <a:r>
              <a:rPr lang="en-US" altLang="en-US" baseline="-25000" smtClean="0"/>
              <a:t>3</a:t>
            </a:r>
            <a:r>
              <a:rPr lang="en-US" altLang="en-US" smtClean="0"/>
              <a:t>H</a:t>
            </a:r>
            <a:r>
              <a:rPr lang="en-US" altLang="en-US" baseline="-25000" smtClean="0"/>
              <a:t>8</a:t>
            </a:r>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r>
              <a:rPr lang="en-US" altLang="en-US" smtClean="0"/>
              <a:t>Q2 a measures the intermolecular forces of attraction so the most ionic/polar molecule would have the largest a</a:t>
            </a:r>
          </a:p>
          <a:p>
            <a:pPr eaLnBrk="1" hangingPunct="1">
              <a:lnSpc>
                <a:spcPct val="90000"/>
              </a:lnSpc>
              <a:buFontTx/>
              <a:buNone/>
            </a:pPr>
            <a:r>
              <a:rPr lang="en-US" altLang="en-US" smtClean="0"/>
              <a:t>                            CO</a:t>
            </a:r>
            <a:r>
              <a:rPr lang="en-US" altLang="en-US" baseline="-25000" smtClean="0"/>
              <a:t>2</a:t>
            </a:r>
            <a:endParaRPr lang="en-US" altLang="en-US" smtClean="0"/>
          </a:p>
          <a:p>
            <a:pPr eaLnBrk="1" hangingPunct="1">
              <a:lnSpc>
                <a:spcPct val="90000"/>
              </a:lnSpc>
            </a:pPr>
            <a:endParaRPr lang="en-US" alt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B6EFEE-0B5F-4C7C-B884-EEFA7C5935C8}" type="slidenum">
              <a:rPr lang="en-US" altLang="en-US" sz="1400" smtClean="0"/>
              <a:pPr>
                <a:spcBef>
                  <a:spcPct val="0"/>
                </a:spcBef>
                <a:buFontTx/>
                <a:buNone/>
              </a:pPr>
              <a:t>57</a:t>
            </a:fld>
            <a:endParaRPr lang="en-US" altLang="en-US" sz="1400" smtClean="0"/>
          </a:p>
        </p:txBody>
      </p:sp>
      <p:sp>
        <p:nvSpPr>
          <p:cNvPr id="63491" name="Rectangle 2"/>
          <p:cNvSpPr>
            <a:spLocks noGrp="1" noChangeArrowheads="1"/>
          </p:cNvSpPr>
          <p:nvPr>
            <p:ph type="title"/>
          </p:nvPr>
        </p:nvSpPr>
        <p:spPr/>
        <p:txBody>
          <a:bodyPr/>
          <a:lstStyle/>
          <a:p>
            <a:pPr eaLnBrk="1" hangingPunct="1"/>
            <a:r>
              <a:rPr lang="en-US" altLang="en-US" smtClean="0"/>
              <a:t>Chemistry in the atmosphere</a:t>
            </a:r>
          </a:p>
        </p:txBody>
      </p:sp>
      <p:sp>
        <p:nvSpPr>
          <p:cNvPr id="63492" name="Rectangle 4"/>
          <p:cNvSpPr>
            <a:spLocks noGrp="1" noChangeArrowheads="1"/>
          </p:cNvSpPr>
          <p:nvPr>
            <p:ph type="body" sz="half" idx="1"/>
          </p:nvPr>
        </p:nvSpPr>
        <p:spPr/>
        <p:txBody>
          <a:bodyPr/>
          <a:lstStyle/>
          <a:p>
            <a:pPr eaLnBrk="1" hangingPunct="1">
              <a:lnSpc>
                <a:spcPct val="90000"/>
              </a:lnSpc>
              <a:buFontTx/>
              <a:buNone/>
            </a:pPr>
            <a:r>
              <a:rPr lang="en-US" altLang="en-US" sz="2800" smtClean="0"/>
              <a:t>Principle components </a:t>
            </a:r>
          </a:p>
          <a:p>
            <a:pPr lvl="1" eaLnBrk="1" hangingPunct="1">
              <a:lnSpc>
                <a:spcPct val="90000"/>
              </a:lnSpc>
            </a:pPr>
            <a:r>
              <a:rPr lang="en-US" altLang="en-US" sz="2400" smtClean="0"/>
              <a:t>NO</a:t>
            </a:r>
            <a:r>
              <a:rPr lang="en-US" altLang="en-US" sz="2400" baseline="-25000" smtClean="0"/>
              <a:t>2</a:t>
            </a:r>
            <a:r>
              <a:rPr lang="en-US" altLang="en-US" sz="2400" smtClean="0"/>
              <a:t>, O</a:t>
            </a:r>
            <a:r>
              <a:rPr lang="en-US" altLang="en-US" sz="2400" baseline="-25000" smtClean="0"/>
              <a:t>2</a:t>
            </a:r>
            <a:r>
              <a:rPr lang="en-US" altLang="en-US" sz="2400" smtClean="0"/>
              <a:t>, H</a:t>
            </a:r>
            <a:r>
              <a:rPr lang="en-US" altLang="en-US" sz="2400" baseline="-25000" smtClean="0"/>
              <a:t>2</a:t>
            </a:r>
            <a:r>
              <a:rPr lang="en-US" altLang="en-US" sz="2400" smtClean="0"/>
              <a:t>O, CO</a:t>
            </a:r>
            <a:r>
              <a:rPr lang="en-US" altLang="en-US" sz="2400" baseline="-25000" smtClean="0"/>
              <a:t>2</a:t>
            </a:r>
          </a:p>
          <a:p>
            <a:pPr lvl="1" eaLnBrk="1" hangingPunct="1">
              <a:lnSpc>
                <a:spcPct val="90000"/>
              </a:lnSpc>
            </a:pPr>
            <a:endParaRPr lang="en-US" altLang="en-US" sz="2400" baseline="-25000" smtClean="0"/>
          </a:p>
          <a:p>
            <a:pPr lvl="1" eaLnBrk="1" hangingPunct="1">
              <a:lnSpc>
                <a:spcPct val="90000"/>
              </a:lnSpc>
            </a:pPr>
            <a:r>
              <a:rPr lang="en-US" altLang="en-US" sz="2400" smtClean="0"/>
              <a:t>N</a:t>
            </a:r>
            <a:r>
              <a:rPr lang="en-US" altLang="en-US" sz="2400" baseline="-25000" smtClean="0"/>
              <a:t>2</a:t>
            </a:r>
            <a:r>
              <a:rPr lang="en-US" altLang="en-US" sz="2400" smtClean="0"/>
              <a:t> Troposphere </a:t>
            </a:r>
          </a:p>
          <a:p>
            <a:pPr lvl="1" eaLnBrk="1" hangingPunct="1">
              <a:lnSpc>
                <a:spcPct val="90000"/>
              </a:lnSpc>
              <a:buFontTx/>
              <a:buNone/>
            </a:pPr>
            <a:endParaRPr lang="en-US" altLang="en-US" sz="2400" smtClean="0"/>
          </a:p>
          <a:p>
            <a:pPr lvl="1" eaLnBrk="1" hangingPunct="1">
              <a:lnSpc>
                <a:spcPct val="90000"/>
              </a:lnSpc>
              <a:buFontTx/>
              <a:buNone/>
            </a:pPr>
            <a:endParaRPr lang="en-US" altLang="en-US" sz="2400" smtClean="0"/>
          </a:p>
          <a:p>
            <a:pPr lvl="1" eaLnBrk="1" hangingPunct="1">
              <a:lnSpc>
                <a:spcPct val="90000"/>
              </a:lnSpc>
              <a:buFontTx/>
              <a:buNone/>
            </a:pPr>
            <a:endParaRPr lang="en-US" altLang="en-US" sz="2400" smtClean="0"/>
          </a:p>
          <a:p>
            <a:pPr lvl="1" eaLnBrk="1" hangingPunct="1">
              <a:lnSpc>
                <a:spcPct val="90000"/>
              </a:lnSpc>
              <a:buFontTx/>
              <a:buNone/>
            </a:pPr>
            <a:r>
              <a:rPr lang="en-US" altLang="en-US" sz="2400" smtClean="0"/>
              <a:t>Chemistry in the troposphere is most influenced by human activities. </a:t>
            </a:r>
          </a:p>
        </p:txBody>
      </p:sp>
      <p:sp>
        <p:nvSpPr>
          <p:cNvPr id="63493" name="Rectangle 5"/>
          <p:cNvSpPr>
            <a:spLocks noGrp="1" noChangeArrowheads="1"/>
          </p:cNvSpPr>
          <p:nvPr>
            <p:ph sz="half" idx="2"/>
          </p:nvPr>
        </p:nvSpPr>
        <p:spPr/>
        <p:txBody>
          <a:bodyPr/>
          <a:lstStyle/>
          <a:p>
            <a:pPr eaLnBrk="1" hangingPunct="1">
              <a:lnSpc>
                <a:spcPct val="90000"/>
              </a:lnSpc>
            </a:pPr>
            <a:endParaRPr lang="en-US" altLang="en-US" sz="2800" smtClean="0"/>
          </a:p>
        </p:txBody>
      </p:sp>
      <p:pic>
        <p:nvPicPr>
          <p:cNvPr id="63494" name="Picture 9" descr="Layers of the atmosp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371600"/>
            <a:ext cx="3189288"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9D10E5-FF00-4632-AD8B-750E7EAEC6AD}" type="slidenum">
              <a:rPr lang="en-US" altLang="en-US" sz="1400" smtClean="0"/>
              <a:pPr>
                <a:spcBef>
                  <a:spcPct val="0"/>
                </a:spcBef>
                <a:buFontTx/>
                <a:buNone/>
              </a:pPr>
              <a:t>58</a:t>
            </a:fld>
            <a:endParaRPr lang="en-US" altLang="en-US" sz="1400" smtClean="0"/>
          </a:p>
        </p:txBody>
      </p:sp>
      <p:sp>
        <p:nvSpPr>
          <p:cNvPr id="64515" name="Rectangle 4"/>
          <p:cNvSpPr>
            <a:spLocks noGrp="1" noChangeArrowheads="1"/>
          </p:cNvSpPr>
          <p:nvPr>
            <p:ph type="title"/>
          </p:nvPr>
        </p:nvSpPr>
        <p:spPr/>
        <p:txBody>
          <a:bodyPr/>
          <a:lstStyle/>
          <a:p>
            <a:pPr eaLnBrk="1" hangingPunct="1"/>
            <a:r>
              <a:rPr lang="en-US" altLang="en-US" smtClean="0"/>
              <a:t>Pollution</a:t>
            </a:r>
          </a:p>
        </p:txBody>
      </p:sp>
      <p:sp>
        <p:nvSpPr>
          <p:cNvPr id="64516" name="Rectangle 5"/>
          <p:cNvSpPr>
            <a:spLocks noGrp="1" noChangeArrowheads="1"/>
          </p:cNvSpPr>
          <p:nvPr>
            <p:ph type="body" sz="half" idx="1"/>
          </p:nvPr>
        </p:nvSpPr>
        <p:spPr/>
        <p:txBody>
          <a:bodyPr/>
          <a:lstStyle/>
          <a:p>
            <a:pPr eaLnBrk="1" hangingPunct="1"/>
            <a:r>
              <a:rPr lang="en-US" altLang="en-US" sz="2800" smtClean="0"/>
              <a:t>Long term effects on weather patterns </a:t>
            </a:r>
          </a:p>
          <a:p>
            <a:pPr eaLnBrk="1" hangingPunct="1"/>
            <a:endParaRPr lang="en-US" altLang="en-US" sz="2800" smtClean="0"/>
          </a:p>
          <a:p>
            <a:pPr eaLnBrk="1" hangingPunct="1"/>
            <a:r>
              <a:rPr lang="en-US" altLang="en-US" sz="2800" smtClean="0"/>
              <a:t>Sources: </a:t>
            </a:r>
          </a:p>
          <a:p>
            <a:pPr lvl="1" eaLnBrk="1" hangingPunct="1"/>
            <a:r>
              <a:rPr lang="en-US" altLang="en-US" sz="2400" smtClean="0"/>
              <a:t>Combustion of petroleum (CO</a:t>
            </a:r>
            <a:r>
              <a:rPr lang="en-US" altLang="en-US" sz="2400" baseline="-25000" smtClean="0"/>
              <a:t>2</a:t>
            </a:r>
            <a:r>
              <a:rPr lang="en-US" altLang="en-US" sz="2400" smtClean="0"/>
              <a:t>, CO, NO, NO</a:t>
            </a:r>
            <a:r>
              <a:rPr lang="en-US" altLang="en-US" sz="2400" baseline="-25000" smtClean="0"/>
              <a:t>2</a:t>
            </a:r>
            <a:r>
              <a:rPr lang="en-US" altLang="en-US" sz="2400" smtClean="0"/>
              <a:t>)</a:t>
            </a:r>
          </a:p>
          <a:p>
            <a:pPr eaLnBrk="1" hangingPunct="1"/>
            <a:endParaRPr lang="en-US" altLang="en-US" sz="2800" smtClean="0"/>
          </a:p>
        </p:txBody>
      </p:sp>
      <p:pic>
        <p:nvPicPr>
          <p:cNvPr id="64517" name="Picture 7" descr="voc_pollution_big"/>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2590800"/>
            <a:ext cx="3495675" cy="261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F20E21E-5DB7-4B84-92F1-232CEFC2E6B8}" type="slidenum">
              <a:rPr lang="en-US" altLang="en-US" sz="1400" smtClean="0"/>
              <a:pPr>
                <a:spcBef>
                  <a:spcPct val="0"/>
                </a:spcBef>
                <a:buFontTx/>
                <a:buNone/>
              </a:pPr>
              <a:t>59</a:t>
            </a:fld>
            <a:endParaRPr lang="en-US" altLang="en-US" sz="1400" smtClean="0"/>
          </a:p>
        </p:txBody>
      </p:sp>
      <p:sp>
        <p:nvSpPr>
          <p:cNvPr id="65539" name="Rectangle 2"/>
          <p:cNvSpPr>
            <a:spLocks noGrp="1" noChangeArrowheads="1"/>
          </p:cNvSpPr>
          <p:nvPr>
            <p:ph type="title"/>
          </p:nvPr>
        </p:nvSpPr>
        <p:spPr/>
        <p:txBody>
          <a:bodyPr/>
          <a:lstStyle/>
          <a:p>
            <a:pPr eaLnBrk="1" hangingPunct="1"/>
            <a:r>
              <a:rPr lang="en-US" altLang="en-US" smtClean="0"/>
              <a:t>Dangerous Reactions </a:t>
            </a:r>
          </a:p>
        </p:txBody>
      </p:sp>
      <p:sp>
        <p:nvSpPr>
          <p:cNvPr id="65540" name="Rectangle 3"/>
          <p:cNvSpPr>
            <a:spLocks noGrp="1" noChangeArrowheads="1"/>
          </p:cNvSpPr>
          <p:nvPr>
            <p:ph type="body" idx="1"/>
          </p:nvPr>
        </p:nvSpPr>
        <p:spPr>
          <a:xfrm>
            <a:off x="381000" y="1219200"/>
            <a:ext cx="8229600" cy="4525963"/>
          </a:xfrm>
        </p:spPr>
        <p:txBody>
          <a:bodyPr/>
          <a:lstStyle/>
          <a:p>
            <a:pPr eaLnBrk="1" hangingPunct="1">
              <a:buFontTx/>
              <a:buNone/>
            </a:pPr>
            <a:endParaRPr lang="en-US" altLang="en-US" smtClean="0"/>
          </a:p>
          <a:p>
            <a:pPr eaLnBrk="1" hangingPunct="1">
              <a:buFontTx/>
              <a:buNone/>
            </a:pPr>
            <a:r>
              <a:rPr lang="en-US" altLang="en-US" smtClean="0"/>
              <a:t>NO</a:t>
            </a:r>
            <a:r>
              <a:rPr lang="en-US" altLang="en-US" baseline="-25000" smtClean="0"/>
              <a:t>2</a:t>
            </a:r>
            <a:r>
              <a:rPr lang="en-US" altLang="en-US" smtClean="0"/>
              <a:t> (g)      </a:t>
            </a:r>
            <a:r>
              <a:rPr lang="en-US" altLang="en-US" smtClean="0">
                <a:sym typeface="Wingdings" panose="05000000000000000000" pitchFamily="2" charset="2"/>
              </a:rPr>
              <a:t>      NO (g) + </a:t>
            </a:r>
            <a:r>
              <a:rPr lang="en-US" altLang="en-US" smtClean="0">
                <a:solidFill>
                  <a:srgbClr val="FF0000"/>
                </a:solidFill>
                <a:sym typeface="Wingdings" panose="05000000000000000000" pitchFamily="2" charset="2"/>
              </a:rPr>
              <a:t>O</a:t>
            </a:r>
            <a:r>
              <a:rPr lang="en-US" altLang="en-US" smtClean="0">
                <a:sym typeface="Wingdings" panose="05000000000000000000" pitchFamily="2" charset="2"/>
              </a:rPr>
              <a:t> (g) </a:t>
            </a:r>
          </a:p>
          <a:p>
            <a:pPr eaLnBrk="1" hangingPunct="1">
              <a:buFontTx/>
              <a:buNone/>
            </a:pPr>
            <a:endParaRPr lang="en-US" altLang="en-US" smtClean="0">
              <a:sym typeface="Wingdings" panose="05000000000000000000" pitchFamily="2" charset="2"/>
            </a:endParaRPr>
          </a:p>
          <a:p>
            <a:pPr eaLnBrk="1" hangingPunct="1">
              <a:buFontTx/>
              <a:buNone/>
            </a:pPr>
            <a:r>
              <a:rPr lang="en-US" altLang="en-US" smtClean="0">
                <a:solidFill>
                  <a:srgbClr val="FF0000"/>
                </a:solidFill>
                <a:sym typeface="Wingdings" panose="05000000000000000000" pitchFamily="2" charset="2"/>
              </a:rPr>
              <a:t>O</a:t>
            </a:r>
            <a:r>
              <a:rPr lang="en-US" altLang="en-US" smtClean="0">
                <a:sym typeface="Wingdings" panose="05000000000000000000" pitchFamily="2" charset="2"/>
              </a:rPr>
              <a:t> (g) + O</a:t>
            </a:r>
            <a:r>
              <a:rPr lang="en-US" altLang="en-US" baseline="-25000" smtClean="0">
                <a:sym typeface="Wingdings" panose="05000000000000000000" pitchFamily="2" charset="2"/>
              </a:rPr>
              <a:t>2</a:t>
            </a:r>
            <a:r>
              <a:rPr lang="en-US" altLang="en-US" smtClean="0">
                <a:sym typeface="Wingdings" panose="05000000000000000000" pitchFamily="2" charset="2"/>
              </a:rPr>
              <a:t> (g)    O</a:t>
            </a:r>
            <a:r>
              <a:rPr lang="en-US" altLang="en-US" baseline="-25000" smtClean="0">
                <a:sym typeface="Wingdings" panose="05000000000000000000" pitchFamily="2" charset="2"/>
              </a:rPr>
              <a:t>3</a:t>
            </a:r>
            <a:r>
              <a:rPr lang="en-US" altLang="en-US" smtClean="0">
                <a:sym typeface="Wingdings" panose="05000000000000000000" pitchFamily="2" charset="2"/>
              </a:rPr>
              <a:t> (g) ozone</a:t>
            </a:r>
          </a:p>
          <a:p>
            <a:pPr eaLnBrk="1" hangingPunct="1">
              <a:buFontTx/>
              <a:buNone/>
            </a:pPr>
            <a:endParaRPr lang="en-US" altLang="en-US" smtClean="0">
              <a:sym typeface="Wingdings" panose="05000000000000000000" pitchFamily="2" charset="2"/>
            </a:endParaRPr>
          </a:p>
          <a:p>
            <a:pPr eaLnBrk="1" hangingPunct="1">
              <a:buFontTx/>
              <a:buNone/>
            </a:pPr>
            <a:endParaRPr lang="en-US" altLang="en-US" smtClean="0"/>
          </a:p>
        </p:txBody>
      </p:sp>
      <p:sp>
        <p:nvSpPr>
          <p:cNvPr id="65541" name="Text Box 4"/>
          <p:cNvSpPr txBox="1">
            <a:spLocks noChangeArrowheads="1"/>
          </p:cNvSpPr>
          <p:nvPr/>
        </p:nvSpPr>
        <p:spPr bwMode="auto">
          <a:xfrm>
            <a:off x="2057400" y="15240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Radiant heat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1DA86F8-4607-440E-89E4-207ECE32BDF6}" type="slidenum">
              <a:rPr lang="en-US" altLang="en-US" sz="1400" smtClean="0"/>
              <a:pPr>
                <a:spcBef>
                  <a:spcPct val="0"/>
                </a:spcBef>
                <a:buFontTx/>
                <a:buNone/>
              </a:pPr>
              <a:t>6</a:t>
            </a:fld>
            <a:endParaRPr lang="en-US" altLang="en-US" sz="1400" smtClean="0"/>
          </a:p>
        </p:txBody>
      </p:sp>
      <p:sp>
        <p:nvSpPr>
          <p:cNvPr id="9219" name="Rectangle 2"/>
          <p:cNvSpPr>
            <a:spLocks noGrp="1" noChangeArrowheads="1"/>
          </p:cNvSpPr>
          <p:nvPr>
            <p:ph type="title"/>
          </p:nvPr>
        </p:nvSpPr>
        <p:spPr/>
        <p:txBody>
          <a:bodyPr/>
          <a:lstStyle/>
          <a:p>
            <a:pPr eaLnBrk="1" hangingPunct="1"/>
            <a:r>
              <a:rPr lang="en-US" altLang="en-US" smtClean="0"/>
              <a:t>5.2 Boyles Law Demo  </a:t>
            </a:r>
          </a:p>
        </p:txBody>
      </p:sp>
      <p:sp>
        <p:nvSpPr>
          <p:cNvPr id="9220" name="Rectangle 3"/>
          <p:cNvSpPr>
            <a:spLocks noGrp="1" noChangeArrowheads="1"/>
          </p:cNvSpPr>
          <p:nvPr>
            <p:ph type="body" idx="1"/>
          </p:nvPr>
        </p:nvSpPr>
        <p:spPr>
          <a:xfrm>
            <a:off x="457200" y="1143000"/>
            <a:ext cx="8382000" cy="5410200"/>
          </a:xfrm>
        </p:spPr>
        <p:txBody>
          <a:bodyPr/>
          <a:lstStyle/>
          <a:p>
            <a:pPr eaLnBrk="1" hangingPunct="1">
              <a:lnSpc>
                <a:spcPct val="80000"/>
              </a:lnSpc>
              <a:buFontTx/>
              <a:buNone/>
            </a:pPr>
            <a:endParaRPr lang="en-US" altLang="en-US" sz="2200" smtClean="0"/>
          </a:p>
          <a:p>
            <a:pPr eaLnBrk="1" hangingPunct="1">
              <a:lnSpc>
                <a:spcPct val="80000"/>
              </a:lnSpc>
              <a:buFontTx/>
              <a:buNone/>
            </a:pPr>
            <a:r>
              <a:rPr lang="en-US" altLang="en-US" sz="2200" smtClean="0"/>
              <a:t> lets assume that the balloon is tight, so that the amount or mass of air in it stays the same</a:t>
            </a:r>
          </a:p>
          <a:p>
            <a:pPr eaLnBrk="1" hangingPunct="1">
              <a:lnSpc>
                <a:spcPct val="80000"/>
              </a:lnSpc>
            </a:pPr>
            <a:r>
              <a:rPr lang="en-US" altLang="en-US" sz="2200" smtClean="0"/>
              <a:t>Density = mass/ volume, </a:t>
            </a:r>
          </a:p>
          <a:p>
            <a:pPr eaLnBrk="1" hangingPunct="1">
              <a:lnSpc>
                <a:spcPct val="80000"/>
              </a:lnSpc>
            </a:pPr>
            <a:r>
              <a:rPr lang="en-US" altLang="en-US" sz="2200" smtClean="0"/>
              <a:t>the gas density of the balloon thus varies only with its volume (when mass is held constant). </a:t>
            </a:r>
          </a:p>
          <a:p>
            <a:pPr eaLnBrk="1" hangingPunct="1">
              <a:lnSpc>
                <a:spcPct val="80000"/>
              </a:lnSpc>
            </a:pPr>
            <a:r>
              <a:rPr lang="en-US" altLang="en-US" sz="2200" smtClean="0"/>
              <a:t>If we squeeze the balloon, we compress the air and two things will happen: </a:t>
            </a:r>
          </a:p>
          <a:p>
            <a:pPr lvl="1" eaLnBrk="1" hangingPunct="1">
              <a:lnSpc>
                <a:spcPct val="80000"/>
              </a:lnSpc>
            </a:pPr>
            <a:r>
              <a:rPr lang="en-US" altLang="en-US" sz="2200" smtClean="0"/>
              <a:t>the air pressure in the balloon will increase. </a:t>
            </a:r>
          </a:p>
          <a:p>
            <a:pPr lvl="1" eaLnBrk="1" hangingPunct="1">
              <a:lnSpc>
                <a:spcPct val="80000"/>
              </a:lnSpc>
            </a:pPr>
            <a:r>
              <a:rPr lang="en-US" altLang="en-US" sz="2200" smtClean="0"/>
              <a:t>the density of the air in the balloon will increase. </a:t>
            </a:r>
          </a:p>
          <a:p>
            <a:pPr eaLnBrk="1" hangingPunct="1">
              <a:lnSpc>
                <a:spcPct val="80000"/>
              </a:lnSpc>
            </a:pPr>
            <a:endParaRPr lang="en-US" altLang="en-US" sz="2200" smtClean="0"/>
          </a:p>
          <a:p>
            <a:pPr eaLnBrk="1" hangingPunct="1">
              <a:lnSpc>
                <a:spcPct val="80000"/>
              </a:lnSpc>
            </a:pPr>
            <a:r>
              <a:rPr lang="en-US" altLang="en-US" sz="2200" smtClean="0"/>
              <a:t>Since density is mass over volume, and the mass stays constant, the rise in density means that the volume of the balloon decreases: </a:t>
            </a:r>
            <a:r>
              <a:rPr lang="en-US" altLang="en-US" sz="2200" b="1" smtClean="0"/>
              <a:t>pressure goes up  (</a:t>
            </a:r>
            <a:r>
              <a:rPr lang="en-US" altLang="en-US" sz="2200" b="1" smtClean="0">
                <a:cs typeface="Arial" panose="020B0604020202020204" pitchFamily="34" charset="0"/>
              </a:rPr>
              <a:t>↑)</a:t>
            </a:r>
            <a:r>
              <a:rPr lang="en-US" altLang="en-US" sz="2200" b="1" smtClean="0"/>
              <a:t>; volume goes down (</a:t>
            </a:r>
            <a:r>
              <a:rPr lang="en-US" altLang="en-US" sz="2200" b="1" smtClean="0">
                <a:cs typeface="Arial" panose="020B0604020202020204" pitchFamily="34" charset="0"/>
              </a:rPr>
              <a:t>↓)</a:t>
            </a:r>
            <a:r>
              <a:rPr lang="en-US" altLang="en-US" sz="2200" smtClean="0"/>
              <a:t> </a:t>
            </a:r>
          </a:p>
          <a:p>
            <a:pPr eaLnBrk="1" hangingPunct="1">
              <a:lnSpc>
                <a:spcPct val="80000"/>
              </a:lnSpc>
            </a:pPr>
            <a:endParaRPr lang="en-US" altLang="en-US" sz="2200" smtClean="0"/>
          </a:p>
          <a:p>
            <a:pPr eaLnBrk="1" hangingPunct="1">
              <a:lnSpc>
                <a:spcPct val="80000"/>
              </a:lnSpc>
            </a:pPr>
            <a:r>
              <a:rPr lang="en-US" altLang="en-US" sz="2200" smtClean="0"/>
              <a:t>Pressure and volume are inversely proportional</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26CA06C-B743-4118-9F30-AF94588D7111}" type="slidenum">
              <a:rPr lang="en-US" altLang="en-US" sz="1400" smtClean="0"/>
              <a:pPr>
                <a:spcBef>
                  <a:spcPct val="0"/>
                </a:spcBef>
                <a:buFontTx/>
                <a:buNone/>
              </a:pPr>
              <a:t>60</a:t>
            </a:fld>
            <a:endParaRPr lang="en-US" altLang="en-US" sz="1400" smtClean="0"/>
          </a:p>
        </p:txBody>
      </p:sp>
      <p:sp>
        <p:nvSpPr>
          <p:cNvPr id="66563" name="Rectangle 2"/>
          <p:cNvSpPr>
            <a:spLocks noGrp="1" noChangeArrowheads="1"/>
          </p:cNvSpPr>
          <p:nvPr>
            <p:ph type="title"/>
          </p:nvPr>
        </p:nvSpPr>
        <p:spPr/>
        <p:txBody>
          <a:bodyPr/>
          <a:lstStyle/>
          <a:p>
            <a:pPr eaLnBrk="1" hangingPunct="1"/>
            <a:r>
              <a:rPr lang="en-US" altLang="en-US" smtClean="0"/>
              <a:t>Why Ozone stinks</a:t>
            </a:r>
          </a:p>
        </p:txBody>
      </p:sp>
      <p:sp>
        <p:nvSpPr>
          <p:cNvPr id="66564" name="Rectangle 3"/>
          <p:cNvSpPr>
            <a:spLocks noGrp="1" noChangeArrowheads="1"/>
          </p:cNvSpPr>
          <p:nvPr>
            <p:ph type="body" idx="1"/>
          </p:nvPr>
        </p:nvSpPr>
        <p:spPr/>
        <p:txBody>
          <a:bodyPr/>
          <a:lstStyle/>
          <a:p>
            <a:pPr marL="609600" indent="-609600" eaLnBrk="1" hangingPunct="1">
              <a:buFontTx/>
              <a:buAutoNum type="arabicPeriod"/>
            </a:pPr>
            <a:r>
              <a:rPr lang="en-US" altLang="en-US" smtClean="0"/>
              <a:t>Can react directly with other pollutants </a:t>
            </a:r>
          </a:p>
          <a:p>
            <a:pPr marL="609600" indent="-609600" eaLnBrk="1" hangingPunct="1">
              <a:buFontTx/>
              <a:buAutoNum type="arabicPeriod"/>
            </a:pPr>
            <a:r>
              <a:rPr lang="en-US" altLang="en-US" smtClean="0"/>
              <a:t>Can absorb light  and break up to form hydroxyl radicals that are oxidizing agents. </a:t>
            </a:r>
          </a:p>
          <a:p>
            <a:pPr marL="609600" indent="-609600" eaLnBrk="1" hangingPunct="1">
              <a:buFontTx/>
              <a:buAutoNum type="arabicPeriod"/>
            </a:pPr>
            <a:r>
              <a:rPr lang="en-US" altLang="en-US" smtClean="0"/>
              <a:t>Hydroxyl radicals are a danger to your repertory system and mucus membranes. </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C60CECD-13B8-48EF-A6AA-5536639EE175}" type="slidenum">
              <a:rPr lang="en-US" altLang="en-US" sz="1400" smtClean="0"/>
              <a:pPr>
                <a:spcBef>
                  <a:spcPct val="0"/>
                </a:spcBef>
                <a:buFontTx/>
                <a:buNone/>
              </a:pPr>
              <a:t>61</a:t>
            </a:fld>
            <a:endParaRPr lang="en-US" altLang="en-US" sz="1400" smtClean="0"/>
          </a:p>
        </p:txBody>
      </p:sp>
      <p:sp>
        <p:nvSpPr>
          <p:cNvPr id="67587" name="Rectangle 2"/>
          <p:cNvSpPr>
            <a:spLocks noGrp="1" noChangeArrowheads="1"/>
          </p:cNvSpPr>
          <p:nvPr>
            <p:ph type="title"/>
          </p:nvPr>
        </p:nvSpPr>
        <p:spPr/>
        <p:txBody>
          <a:bodyPr/>
          <a:lstStyle/>
          <a:p>
            <a:pPr eaLnBrk="1" hangingPunct="1"/>
            <a:r>
              <a:rPr lang="en-US" altLang="en-US" smtClean="0"/>
              <a:t>Photochemical smog</a:t>
            </a:r>
          </a:p>
        </p:txBody>
      </p:sp>
      <p:sp>
        <p:nvSpPr>
          <p:cNvPr id="67588" name="Rectangle 4"/>
          <p:cNvSpPr>
            <a:spLocks noGrp="1" noChangeArrowheads="1"/>
          </p:cNvSpPr>
          <p:nvPr>
            <p:ph type="body" sz="half" idx="1"/>
          </p:nvPr>
        </p:nvSpPr>
        <p:spPr/>
        <p:txBody>
          <a:bodyPr/>
          <a:lstStyle/>
          <a:p>
            <a:pPr eaLnBrk="1" hangingPunct="1">
              <a:buFontTx/>
              <a:buNone/>
            </a:pPr>
            <a:r>
              <a:rPr lang="en-US" altLang="en-US" sz="2800" smtClean="0"/>
              <a:t>Photochemical smog is a type of air pollution produced when sunlight acts upon motor vehicle exhaust gases to form harmful substances such as ozone (O</a:t>
            </a:r>
            <a:r>
              <a:rPr lang="en-US" altLang="en-US" sz="2800" baseline="-25000" smtClean="0"/>
              <a:t>3</a:t>
            </a:r>
            <a:r>
              <a:rPr lang="en-US" altLang="en-US" sz="2800" smtClean="0"/>
              <a:t>) </a:t>
            </a:r>
          </a:p>
        </p:txBody>
      </p:sp>
      <p:sp>
        <p:nvSpPr>
          <p:cNvPr id="67589" name="Rectangle 5"/>
          <p:cNvSpPr>
            <a:spLocks noGrp="1" noChangeArrowheads="1"/>
          </p:cNvSpPr>
          <p:nvPr>
            <p:ph sz="half" idx="2"/>
          </p:nvPr>
        </p:nvSpPr>
        <p:spPr/>
        <p:txBody>
          <a:bodyPr/>
          <a:lstStyle/>
          <a:p>
            <a:pPr eaLnBrk="1" hangingPunct="1"/>
            <a:endParaRPr lang="en-US" altLang="en-US" sz="2800" smtClean="0"/>
          </a:p>
        </p:txBody>
      </p:sp>
      <p:pic>
        <p:nvPicPr>
          <p:cNvPr id="67590" name="Picture 7" descr="D3%20L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447800"/>
            <a:ext cx="449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9FD582A-E81F-48E5-8C69-01BD6FD66A06}" type="slidenum">
              <a:rPr lang="en-US" altLang="en-US" sz="1400" smtClean="0"/>
              <a:pPr>
                <a:spcBef>
                  <a:spcPct val="0"/>
                </a:spcBef>
                <a:buFontTx/>
                <a:buNone/>
              </a:pPr>
              <a:t>62</a:t>
            </a:fld>
            <a:endParaRPr lang="en-US" altLang="en-US" sz="1400" smtClean="0"/>
          </a:p>
        </p:txBody>
      </p:sp>
      <p:sp>
        <p:nvSpPr>
          <p:cNvPr id="68611" name="Rectangle 2"/>
          <p:cNvSpPr>
            <a:spLocks noGrp="1" noChangeArrowheads="1"/>
          </p:cNvSpPr>
          <p:nvPr>
            <p:ph type="title"/>
          </p:nvPr>
        </p:nvSpPr>
        <p:spPr/>
        <p:txBody>
          <a:bodyPr/>
          <a:lstStyle/>
          <a:p>
            <a:pPr eaLnBrk="1" hangingPunct="1"/>
            <a:r>
              <a:rPr lang="en-US" altLang="en-US" smtClean="0"/>
              <a:t>Burning Coal </a:t>
            </a:r>
          </a:p>
        </p:txBody>
      </p:sp>
      <p:sp>
        <p:nvSpPr>
          <p:cNvPr id="68612" name="Rectangle 3"/>
          <p:cNvSpPr>
            <a:spLocks noGrp="1" noChangeArrowheads="1"/>
          </p:cNvSpPr>
          <p:nvPr>
            <p:ph type="body" sz="half" idx="1"/>
          </p:nvPr>
        </p:nvSpPr>
        <p:spPr>
          <a:xfrm>
            <a:off x="1066800" y="1371600"/>
            <a:ext cx="6705600" cy="2133600"/>
          </a:xfrm>
        </p:spPr>
        <p:txBody>
          <a:bodyPr/>
          <a:lstStyle/>
          <a:p>
            <a:pPr eaLnBrk="1" hangingPunct="1">
              <a:buFontTx/>
              <a:buNone/>
            </a:pPr>
            <a:r>
              <a:rPr lang="en-US" altLang="en-US" sz="2800" smtClean="0"/>
              <a:t>S (in coal) + O</a:t>
            </a:r>
            <a:r>
              <a:rPr lang="en-US" altLang="en-US" sz="2800" baseline="-25000" smtClean="0"/>
              <a:t>2</a:t>
            </a:r>
            <a:r>
              <a:rPr lang="en-US" altLang="en-US" sz="2800" smtClean="0"/>
              <a:t> (g) </a:t>
            </a:r>
            <a:r>
              <a:rPr lang="en-US" altLang="en-US" sz="2800" smtClean="0">
                <a:sym typeface="Wingdings" panose="05000000000000000000" pitchFamily="2" charset="2"/>
              </a:rPr>
              <a:t> SO</a:t>
            </a:r>
            <a:r>
              <a:rPr lang="en-US" altLang="en-US" sz="2800" baseline="-25000" smtClean="0">
                <a:sym typeface="Wingdings" panose="05000000000000000000" pitchFamily="2" charset="2"/>
              </a:rPr>
              <a:t>2</a:t>
            </a:r>
            <a:r>
              <a:rPr lang="en-US" altLang="en-US" sz="2800" smtClean="0">
                <a:sym typeface="Wingdings" panose="05000000000000000000" pitchFamily="2" charset="2"/>
              </a:rPr>
              <a:t> (g) </a:t>
            </a:r>
          </a:p>
          <a:p>
            <a:pPr eaLnBrk="1" hangingPunct="1">
              <a:buFontTx/>
              <a:buNone/>
            </a:pPr>
            <a:endParaRPr lang="en-US" altLang="en-US" sz="2800" smtClean="0">
              <a:sym typeface="Wingdings" panose="05000000000000000000" pitchFamily="2" charset="2"/>
            </a:endParaRPr>
          </a:p>
          <a:p>
            <a:pPr eaLnBrk="1" hangingPunct="1">
              <a:buFontTx/>
              <a:buNone/>
            </a:pPr>
            <a:r>
              <a:rPr lang="en-US" altLang="en-US" sz="2800" smtClean="0">
                <a:sym typeface="Wingdings" panose="05000000000000000000" pitchFamily="2" charset="2"/>
              </a:rPr>
              <a:t>SO</a:t>
            </a:r>
            <a:r>
              <a:rPr lang="en-US" altLang="en-US" sz="2800" baseline="-25000" smtClean="0">
                <a:sym typeface="Wingdings" panose="05000000000000000000" pitchFamily="2" charset="2"/>
              </a:rPr>
              <a:t>2</a:t>
            </a:r>
            <a:r>
              <a:rPr lang="en-US" altLang="en-US" sz="2800" smtClean="0">
                <a:sym typeface="Wingdings" panose="05000000000000000000" pitchFamily="2" charset="2"/>
              </a:rPr>
              <a:t> (g) + H</a:t>
            </a:r>
            <a:r>
              <a:rPr lang="en-US" altLang="en-US" sz="2800" baseline="-25000" smtClean="0">
                <a:sym typeface="Wingdings" panose="05000000000000000000" pitchFamily="2" charset="2"/>
              </a:rPr>
              <a:t>2</a:t>
            </a:r>
            <a:r>
              <a:rPr lang="en-US" altLang="en-US" sz="2800" smtClean="0">
                <a:sym typeface="Wingdings" panose="05000000000000000000" pitchFamily="2" charset="2"/>
              </a:rPr>
              <a:t>O  H</a:t>
            </a:r>
            <a:r>
              <a:rPr lang="en-US" altLang="en-US" sz="2800" baseline="-25000" smtClean="0">
                <a:sym typeface="Wingdings" panose="05000000000000000000" pitchFamily="2" charset="2"/>
              </a:rPr>
              <a:t>2</a:t>
            </a:r>
            <a:r>
              <a:rPr lang="en-US" altLang="en-US" sz="2800" smtClean="0">
                <a:sym typeface="Wingdings" panose="05000000000000000000" pitchFamily="2" charset="2"/>
              </a:rPr>
              <a:t>SO</a:t>
            </a:r>
            <a:r>
              <a:rPr lang="en-US" altLang="en-US" sz="2800" baseline="-25000" smtClean="0">
                <a:sym typeface="Wingdings" panose="05000000000000000000" pitchFamily="2" charset="2"/>
              </a:rPr>
              <a:t>4</a:t>
            </a:r>
            <a:r>
              <a:rPr lang="en-US" altLang="en-US" sz="2800" smtClean="0">
                <a:sym typeface="Wingdings" panose="05000000000000000000" pitchFamily="2" charset="2"/>
              </a:rPr>
              <a:t> (Acid Rain)</a:t>
            </a:r>
            <a:endParaRPr lang="en-US" altLang="en-US" sz="2800" smtClean="0"/>
          </a:p>
        </p:txBody>
      </p:sp>
      <p:pic>
        <p:nvPicPr>
          <p:cNvPr id="68613" name="Picture 6" descr="How acid rain is formed, an illustration from the E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429000"/>
            <a:ext cx="4191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AFC78A-D144-484D-A719-E9590936EBA1}" type="slidenum">
              <a:rPr lang="en-US" altLang="en-US" sz="1400" smtClean="0"/>
              <a:pPr>
                <a:spcBef>
                  <a:spcPct val="0"/>
                </a:spcBef>
                <a:buFontTx/>
                <a:buNone/>
              </a:pPr>
              <a:t>63</a:t>
            </a:fld>
            <a:endParaRPr lang="en-US" altLang="en-US" sz="1400" smtClean="0"/>
          </a:p>
        </p:txBody>
      </p:sp>
      <p:sp>
        <p:nvSpPr>
          <p:cNvPr id="69635" name="Rectangle 2"/>
          <p:cNvSpPr>
            <a:spLocks noGrp="1" noChangeArrowheads="1"/>
          </p:cNvSpPr>
          <p:nvPr>
            <p:ph type="title"/>
          </p:nvPr>
        </p:nvSpPr>
        <p:spPr/>
        <p:txBody>
          <a:bodyPr/>
          <a:lstStyle/>
          <a:p>
            <a:pPr eaLnBrk="1" hangingPunct="1"/>
            <a:r>
              <a:rPr lang="en-US" altLang="en-US" smtClean="0"/>
              <a:t>Homework</a:t>
            </a:r>
          </a:p>
        </p:txBody>
      </p:sp>
      <p:sp>
        <p:nvSpPr>
          <p:cNvPr id="69636" name="Rectangle 3"/>
          <p:cNvSpPr>
            <a:spLocks noGrp="1" noChangeArrowheads="1"/>
          </p:cNvSpPr>
          <p:nvPr>
            <p:ph type="body" idx="1"/>
          </p:nvPr>
        </p:nvSpPr>
        <p:spPr/>
        <p:txBody>
          <a:bodyPr/>
          <a:lstStyle/>
          <a:p>
            <a:pPr eaLnBrk="1" hangingPunct="1"/>
            <a:r>
              <a:rPr lang="en-US" altLang="en-US" smtClean="0"/>
              <a:t>Pg 232</a:t>
            </a:r>
          </a:p>
          <a:p>
            <a:pPr eaLnBrk="1" hangingPunct="1"/>
            <a:r>
              <a:rPr lang="en-US" altLang="en-US" smtClean="0"/>
              <a:t>71,7377,79 </a:t>
            </a:r>
          </a:p>
          <a:p>
            <a:pPr eaLnBrk="1" hangingPunct="1"/>
            <a:r>
              <a:rPr lang="en-US" altLang="en-US" smtClean="0"/>
              <a:t>Princeton review problem 1 and 2 on pg 94</a:t>
            </a:r>
          </a:p>
          <a:p>
            <a:pPr eaLnBrk="1" hangingPunct="1"/>
            <a:endParaRPr lang="en-US" altLang="en-US" smtClean="0"/>
          </a:p>
          <a:p>
            <a:pPr eaLnBrk="1" hangingPunct="1">
              <a:buFontTx/>
              <a:buNone/>
            </a:pPr>
            <a:r>
              <a:rPr lang="en-US" altLang="en-US"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07B40C2-76DF-46C5-A9B6-7B2B01B8933C}" type="slidenum">
              <a:rPr lang="en-US" altLang="en-US" sz="1400" smtClean="0"/>
              <a:pPr>
                <a:spcBef>
                  <a:spcPct val="0"/>
                </a:spcBef>
                <a:buFontTx/>
                <a:buNone/>
              </a:pPr>
              <a:t>7</a:t>
            </a:fld>
            <a:endParaRPr lang="en-US" altLang="en-US" sz="1400" smtClean="0"/>
          </a:p>
        </p:txBody>
      </p:sp>
      <p:sp>
        <p:nvSpPr>
          <p:cNvPr id="10243" name="Rectangle 2"/>
          <p:cNvSpPr>
            <a:spLocks noGrp="1" noChangeArrowheads="1"/>
          </p:cNvSpPr>
          <p:nvPr>
            <p:ph type="title"/>
          </p:nvPr>
        </p:nvSpPr>
        <p:spPr/>
        <p:txBody>
          <a:bodyPr/>
          <a:lstStyle/>
          <a:p>
            <a:pPr eaLnBrk="1" hangingPunct="1"/>
            <a:r>
              <a:rPr lang="en-US" altLang="en-US" smtClean="0"/>
              <a:t>Boyle’s Law</a:t>
            </a:r>
          </a:p>
        </p:txBody>
      </p:sp>
      <p:pic>
        <p:nvPicPr>
          <p:cNvPr id="10244" name="Picture 5" descr="FG09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511492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609600" y="5029200"/>
            <a:ext cx="83058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a:t>At a constant temperature and a fixed quantity of gas pressure and volume are inversely proportional. </a:t>
            </a:r>
          </a:p>
          <a:p>
            <a:pPr algn="ctr" eaLnBrk="1" hangingPunct="1">
              <a:spcBef>
                <a:spcPct val="50000"/>
              </a:spcBef>
              <a:buFontTx/>
              <a:buNone/>
            </a:pPr>
            <a:r>
              <a:rPr lang="en-US" altLang="en-US" sz="2500"/>
              <a:t>P</a:t>
            </a:r>
            <a:r>
              <a:rPr lang="en-US" altLang="en-US" sz="2500" baseline="-25000"/>
              <a:t>1</a:t>
            </a:r>
            <a:r>
              <a:rPr lang="en-US" altLang="en-US" sz="2500"/>
              <a:t> V</a:t>
            </a:r>
            <a:r>
              <a:rPr lang="en-US" altLang="en-US" sz="2500" baseline="-25000"/>
              <a:t>1 </a:t>
            </a:r>
            <a:r>
              <a:rPr lang="en-US" altLang="en-US" sz="2500"/>
              <a:t>= P</a:t>
            </a:r>
            <a:r>
              <a:rPr lang="en-US" altLang="en-US" sz="2500" baseline="-25000"/>
              <a:t>2</a:t>
            </a:r>
            <a:r>
              <a:rPr lang="en-US" altLang="en-US" sz="2500"/>
              <a:t> V</a:t>
            </a:r>
            <a:r>
              <a:rPr lang="en-US" altLang="en-US" sz="2500" baseline="-25000"/>
              <a:t>2    </a:t>
            </a:r>
            <a:r>
              <a:rPr lang="en-US" altLang="en-US" sz="2500"/>
              <a:t>( 1 = initial 2 = final)</a:t>
            </a:r>
          </a:p>
          <a:p>
            <a:pPr eaLnBrk="1" hangingPunct="1">
              <a:spcBef>
                <a:spcPct val="50000"/>
              </a:spcBef>
              <a:buFontTx/>
              <a:buNone/>
            </a:pPr>
            <a:endParaRPr lang="en-US" altLang="en-US" sz="2500"/>
          </a:p>
        </p:txBody>
      </p:sp>
      <p:sp>
        <p:nvSpPr>
          <p:cNvPr id="10246" name="Text Box 7"/>
          <p:cNvSpPr txBox="1">
            <a:spLocks noChangeArrowheads="1"/>
          </p:cNvSpPr>
          <p:nvPr/>
        </p:nvSpPr>
        <p:spPr bwMode="auto">
          <a:xfrm>
            <a:off x="7239000" y="1981200"/>
            <a:ext cx="838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500" b="1"/>
              <a:t>P ↑</a:t>
            </a:r>
          </a:p>
          <a:p>
            <a:pPr eaLnBrk="1" hangingPunct="1">
              <a:spcBef>
                <a:spcPct val="50000"/>
              </a:spcBef>
              <a:buFontTx/>
              <a:buNone/>
            </a:pPr>
            <a:endParaRPr lang="en-US" altLang="en-US" sz="3500" b="1"/>
          </a:p>
          <a:p>
            <a:pPr eaLnBrk="1" hangingPunct="1">
              <a:spcBef>
                <a:spcPct val="50000"/>
              </a:spcBef>
              <a:buFontTx/>
              <a:buNone/>
            </a:pPr>
            <a:r>
              <a:rPr lang="en-US" altLang="en-US" sz="3500" b="1"/>
              <a:t>V ↓</a:t>
            </a:r>
          </a:p>
        </p:txBody>
      </p:sp>
      <p:sp>
        <p:nvSpPr>
          <p:cNvPr id="10247" name="Text Box 8"/>
          <p:cNvSpPr txBox="1">
            <a:spLocks noChangeArrowheads="1"/>
          </p:cNvSpPr>
          <p:nvPr/>
        </p:nvSpPr>
        <p:spPr bwMode="auto">
          <a:xfrm>
            <a:off x="762000" y="1447800"/>
            <a:ext cx="838200"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500" b="1"/>
              <a:t>P ↓</a:t>
            </a:r>
            <a:r>
              <a:rPr lang="en-US" altLang="en-US" sz="3500"/>
              <a:t> </a:t>
            </a:r>
          </a:p>
          <a:p>
            <a:pPr eaLnBrk="1" hangingPunct="1">
              <a:spcBef>
                <a:spcPct val="50000"/>
              </a:spcBef>
              <a:buFontTx/>
              <a:buNone/>
            </a:pPr>
            <a:endParaRPr lang="en-US" altLang="en-US" sz="3500"/>
          </a:p>
          <a:p>
            <a:pPr eaLnBrk="1" hangingPunct="1">
              <a:spcBef>
                <a:spcPct val="50000"/>
              </a:spcBef>
              <a:buFontTx/>
              <a:buNone/>
            </a:pPr>
            <a:r>
              <a:rPr lang="en-US" altLang="en-US" sz="3500" b="1"/>
              <a:t>V </a:t>
            </a:r>
            <a:r>
              <a:rPr lang="en-US" altLang="en-US" sz="3500" b="1">
                <a:cs typeface="Arial" panose="020B0604020202020204" pitchFamily="34" charset="0"/>
              </a:rPr>
              <a:t>↑</a:t>
            </a:r>
          </a:p>
          <a:p>
            <a:pPr eaLnBrk="1" hangingPunct="1">
              <a:spcBef>
                <a:spcPct val="50000"/>
              </a:spcBef>
              <a:buFontTx/>
              <a:buNone/>
            </a:pPr>
            <a:endParaRPr lang="en-US" altLang="en-US" sz="3500"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B98E45-DF42-4B37-AEAD-572952F14B6B}" type="slidenum">
              <a:rPr lang="en-US" altLang="en-US" sz="1400" smtClean="0"/>
              <a:pPr>
                <a:spcBef>
                  <a:spcPct val="0"/>
                </a:spcBef>
                <a:buFontTx/>
                <a:buNone/>
              </a:pPr>
              <a:t>8</a:t>
            </a:fld>
            <a:endParaRPr lang="en-US" altLang="en-US" sz="1400" smtClean="0"/>
          </a:p>
        </p:txBody>
      </p:sp>
      <p:sp>
        <p:nvSpPr>
          <p:cNvPr id="11267" name="Rectangle 2"/>
          <p:cNvSpPr>
            <a:spLocks noGrp="1" noChangeArrowheads="1"/>
          </p:cNvSpPr>
          <p:nvPr>
            <p:ph type="title"/>
          </p:nvPr>
        </p:nvSpPr>
        <p:spPr/>
        <p:txBody>
          <a:bodyPr/>
          <a:lstStyle/>
          <a:p>
            <a:pPr eaLnBrk="1" hangingPunct="1"/>
            <a:r>
              <a:rPr lang="en-US" altLang="en-US" smtClean="0"/>
              <a:t>Graphical Explanation </a:t>
            </a:r>
          </a:p>
        </p:txBody>
      </p:sp>
      <p:pic>
        <p:nvPicPr>
          <p:cNvPr id="11268" name="Picture 5" descr="FG09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8458200"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6"/>
          <p:cNvSpPr txBox="1">
            <a:spLocks noChangeArrowheads="1"/>
          </p:cNvSpPr>
          <p:nvPr/>
        </p:nvSpPr>
        <p:spPr bwMode="auto">
          <a:xfrm>
            <a:off x="609600" y="5029200"/>
            <a:ext cx="83058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a:t>At a constant temperature and a fixed quantity of gas pressure and volume are inversely proportional. </a:t>
            </a:r>
          </a:p>
          <a:p>
            <a:pPr algn="ctr" eaLnBrk="1" hangingPunct="1">
              <a:spcBef>
                <a:spcPct val="50000"/>
              </a:spcBef>
              <a:buFontTx/>
              <a:buNone/>
            </a:pPr>
            <a:r>
              <a:rPr lang="en-US" altLang="en-US" sz="2500"/>
              <a:t>P</a:t>
            </a:r>
            <a:r>
              <a:rPr lang="en-US" altLang="en-US" sz="2500" baseline="-25000"/>
              <a:t>1</a:t>
            </a:r>
            <a:r>
              <a:rPr lang="en-US" altLang="en-US" sz="2500"/>
              <a:t> V</a:t>
            </a:r>
            <a:r>
              <a:rPr lang="en-US" altLang="en-US" sz="2500" baseline="-25000"/>
              <a:t>1 </a:t>
            </a:r>
            <a:r>
              <a:rPr lang="en-US" altLang="en-US" sz="2500"/>
              <a:t>= P</a:t>
            </a:r>
            <a:r>
              <a:rPr lang="en-US" altLang="en-US" sz="2500" baseline="-25000"/>
              <a:t>2</a:t>
            </a:r>
            <a:r>
              <a:rPr lang="en-US" altLang="en-US" sz="2500"/>
              <a:t> V</a:t>
            </a:r>
            <a:r>
              <a:rPr lang="en-US" altLang="en-US" sz="2500" baseline="-25000"/>
              <a:t>2    </a:t>
            </a:r>
            <a:r>
              <a:rPr lang="en-US" altLang="en-US" sz="2500"/>
              <a:t>( 1 = initial 2 = final)</a:t>
            </a:r>
          </a:p>
          <a:p>
            <a:pPr eaLnBrk="1" hangingPunct="1">
              <a:spcBef>
                <a:spcPct val="50000"/>
              </a:spcBef>
              <a:buFontTx/>
              <a:buNone/>
            </a:pPr>
            <a:endParaRPr lang="en-US" altLang="en-US" sz="25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DE06015-BC12-4961-A63C-CC3BC0C50247}" type="slidenum">
              <a:rPr lang="en-US" altLang="en-US" sz="1400" smtClean="0"/>
              <a:pPr>
                <a:spcBef>
                  <a:spcPct val="0"/>
                </a:spcBef>
                <a:buFontTx/>
                <a:buNone/>
              </a:pPr>
              <a:t>9</a:t>
            </a:fld>
            <a:endParaRPr lang="en-US" altLang="en-US" sz="1400" smtClean="0"/>
          </a:p>
        </p:txBody>
      </p:sp>
      <p:sp>
        <p:nvSpPr>
          <p:cNvPr id="12291" name="Rectangle 2"/>
          <p:cNvSpPr>
            <a:spLocks noGrp="1" noChangeArrowheads="1"/>
          </p:cNvSpPr>
          <p:nvPr>
            <p:ph type="title"/>
          </p:nvPr>
        </p:nvSpPr>
        <p:spPr/>
        <p:txBody>
          <a:bodyPr/>
          <a:lstStyle/>
          <a:p>
            <a:pPr eaLnBrk="1" hangingPunct="1"/>
            <a:r>
              <a:rPr lang="en-US" altLang="en-US" smtClean="0"/>
              <a:t>Boyle’s Example </a:t>
            </a:r>
          </a:p>
        </p:txBody>
      </p:sp>
      <p:sp>
        <p:nvSpPr>
          <p:cNvPr id="12292" name="Rectangle 3"/>
          <p:cNvSpPr>
            <a:spLocks noGrp="1" noChangeArrowheads="1"/>
          </p:cNvSpPr>
          <p:nvPr>
            <p:ph type="body" idx="1"/>
          </p:nvPr>
        </p:nvSpPr>
        <p:spPr/>
        <p:txBody>
          <a:bodyPr/>
          <a:lstStyle/>
          <a:p>
            <a:pPr eaLnBrk="1" hangingPunct="1">
              <a:buFontTx/>
              <a:buNone/>
            </a:pPr>
            <a:endParaRPr lang="en-US" altLang="en-US" smtClean="0"/>
          </a:p>
          <a:p>
            <a:pPr eaLnBrk="1" hangingPunct="1">
              <a:buFontTx/>
              <a:buNone/>
            </a:pPr>
            <a:endParaRPr lang="en-US" altLang="en-US" smtClean="0"/>
          </a:p>
          <a:p>
            <a:pPr eaLnBrk="1" hangingPunct="1">
              <a:buFontTx/>
              <a:buNone/>
            </a:pPr>
            <a:r>
              <a:rPr lang="en-US" altLang="en-US" smtClean="0"/>
              <a:t>                              </a:t>
            </a:r>
            <a:r>
              <a:rPr lang="en-US" altLang="en-US" smtClean="0">
                <a:hlinkClick r:id="rId2"/>
              </a:rPr>
              <a:t>Mini Lab </a:t>
            </a:r>
            <a:endParaRPr lang="en-US" altLang="en-US"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1497</TotalTime>
  <Words>2413</Words>
  <Application>Microsoft Office PowerPoint</Application>
  <PresentationFormat>On-screen Show (4:3)</PresentationFormat>
  <Paragraphs>446</Paragraphs>
  <Slides>63</Slides>
  <Notes>2</Notes>
  <HiddenSlides>10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8" baseType="lpstr">
      <vt:lpstr>Arial</vt:lpstr>
      <vt:lpstr>Batang</vt:lpstr>
      <vt:lpstr>Wingdings</vt:lpstr>
      <vt:lpstr>1_Default Design</vt:lpstr>
      <vt:lpstr>Microsoft Equation 3.0</vt:lpstr>
      <vt:lpstr>Gases</vt:lpstr>
      <vt:lpstr>5.1 Gas Pressure  </vt:lpstr>
      <vt:lpstr>PowerPoint Presentation</vt:lpstr>
      <vt:lpstr>Units for Pressure </vt:lpstr>
      <vt:lpstr>Types of Pressure</vt:lpstr>
      <vt:lpstr>5.2 Boyles Law Demo  </vt:lpstr>
      <vt:lpstr>Boyle’s Law</vt:lpstr>
      <vt:lpstr>Graphical Explanation </vt:lpstr>
      <vt:lpstr>Boyle’s Example </vt:lpstr>
      <vt:lpstr>Example </vt:lpstr>
      <vt:lpstr>Answer </vt:lpstr>
      <vt:lpstr>Answer Cont. </vt:lpstr>
      <vt:lpstr>Bonus</vt:lpstr>
      <vt:lpstr>Charles's Law Demo</vt:lpstr>
      <vt:lpstr>Charles's Law</vt:lpstr>
      <vt:lpstr>Charles's Law Mini Lab </vt:lpstr>
      <vt:lpstr> Graphical Explanation </vt:lpstr>
      <vt:lpstr>Charles's Law Example </vt:lpstr>
      <vt:lpstr>Answer </vt:lpstr>
      <vt:lpstr>Avogadro’s Law </vt:lpstr>
      <vt:lpstr>Avogadro’s Law </vt:lpstr>
      <vt:lpstr>Example </vt:lpstr>
      <vt:lpstr>Answer </vt:lpstr>
      <vt:lpstr>Homework </vt:lpstr>
      <vt:lpstr>Combined Gas Law </vt:lpstr>
      <vt:lpstr>Example</vt:lpstr>
      <vt:lpstr>Answer </vt:lpstr>
      <vt:lpstr>STP </vt:lpstr>
      <vt:lpstr>STP Question </vt:lpstr>
      <vt:lpstr>Answer</vt:lpstr>
      <vt:lpstr>Ideal Gas Law  10.4 </vt:lpstr>
      <vt:lpstr>Example </vt:lpstr>
      <vt:lpstr>Answer </vt:lpstr>
      <vt:lpstr>A short Way to do that </vt:lpstr>
      <vt:lpstr>Answer</vt:lpstr>
      <vt:lpstr>Dalton’s Law of Partial Pressures </vt:lpstr>
      <vt:lpstr>PowerPoint Presentation</vt:lpstr>
      <vt:lpstr>Homework</vt:lpstr>
      <vt:lpstr>Mole Fraction (X1) </vt:lpstr>
      <vt:lpstr>Kinetic Molecular Theory</vt:lpstr>
      <vt:lpstr>Kinetic Molecular Theory</vt:lpstr>
      <vt:lpstr>Kinetic Molecular Theory</vt:lpstr>
      <vt:lpstr>KMT</vt:lpstr>
      <vt:lpstr>Total kinetic energy of a gas sample</vt:lpstr>
      <vt:lpstr>Average kinetic energy of a single gas molecule at a given temparture</vt:lpstr>
      <vt:lpstr>Maxwell-Boltzmann Distribution Function </vt:lpstr>
      <vt:lpstr>Maxwell-Boltzmann Distribution is affected by temperature</vt:lpstr>
      <vt:lpstr>5.7 Effusion – Diffusion </vt:lpstr>
      <vt:lpstr>Grahams law of effusion</vt:lpstr>
      <vt:lpstr>Diffusion</vt:lpstr>
      <vt:lpstr>Van der Waals Equation</vt:lpstr>
      <vt:lpstr>What does Van der Waals do?</vt:lpstr>
      <vt:lpstr>Van der Waals equation (yes 2 a’s )</vt:lpstr>
      <vt:lpstr>PowerPoint Presentation</vt:lpstr>
      <vt:lpstr>AP Examples </vt:lpstr>
      <vt:lpstr>Answer </vt:lpstr>
      <vt:lpstr>Chemistry in the atmosphere</vt:lpstr>
      <vt:lpstr>Pollution</vt:lpstr>
      <vt:lpstr>Dangerous Reactions </vt:lpstr>
      <vt:lpstr>Why Ozone stinks</vt:lpstr>
      <vt:lpstr>Photochemical smog</vt:lpstr>
      <vt:lpstr>Burning Coal </vt:lpstr>
      <vt:lpstr>Homework</vt:lpstr>
    </vt:vector>
  </TitlesOfParts>
  <Company>Deloitte &amp; Touche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Pressure</dc:title>
  <dc:creator>Scott Hilliard (Open)</dc:creator>
  <cp:lastModifiedBy>Windows User</cp:lastModifiedBy>
  <cp:revision>57</cp:revision>
  <dcterms:created xsi:type="dcterms:W3CDTF">2006-05-07T16:20:17Z</dcterms:created>
  <dcterms:modified xsi:type="dcterms:W3CDTF">2019-03-10T22:56:27Z</dcterms:modified>
</cp:coreProperties>
</file>