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5"/>
  </p:notesMasterIdLst>
  <p:handoutMasterIdLst>
    <p:handoutMasterId r:id="rId66"/>
  </p:handoutMasterIdLst>
  <p:sldIdLst>
    <p:sldId id="344" r:id="rId2"/>
    <p:sldId id="256" r:id="rId3"/>
    <p:sldId id="343" r:id="rId4"/>
    <p:sldId id="257" r:id="rId5"/>
    <p:sldId id="258" r:id="rId6"/>
    <p:sldId id="261" r:id="rId7"/>
    <p:sldId id="286" r:id="rId8"/>
    <p:sldId id="345" r:id="rId9"/>
    <p:sldId id="262" r:id="rId10"/>
    <p:sldId id="263" r:id="rId11"/>
    <p:sldId id="264" r:id="rId12"/>
    <p:sldId id="259" r:id="rId13"/>
    <p:sldId id="260" r:id="rId14"/>
    <p:sldId id="346" r:id="rId15"/>
    <p:sldId id="265" r:id="rId16"/>
    <p:sldId id="266" r:id="rId17"/>
    <p:sldId id="267" r:id="rId18"/>
    <p:sldId id="287" r:id="rId19"/>
    <p:sldId id="302" r:id="rId20"/>
    <p:sldId id="354" r:id="rId21"/>
    <p:sldId id="268" r:id="rId22"/>
    <p:sldId id="269" r:id="rId23"/>
    <p:sldId id="270" r:id="rId24"/>
    <p:sldId id="271" r:id="rId25"/>
    <p:sldId id="272" r:id="rId26"/>
    <p:sldId id="305" r:id="rId27"/>
    <p:sldId id="35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53" r:id="rId37"/>
    <p:sldId id="314" r:id="rId38"/>
    <p:sldId id="315" r:id="rId39"/>
    <p:sldId id="356" r:id="rId40"/>
    <p:sldId id="316" r:id="rId41"/>
    <p:sldId id="342" r:id="rId42"/>
    <p:sldId id="347" r:id="rId43"/>
    <p:sldId id="348" r:id="rId44"/>
    <p:sldId id="303" r:id="rId45"/>
    <p:sldId id="335" r:id="rId46"/>
    <p:sldId id="337" r:id="rId47"/>
    <p:sldId id="336" r:id="rId48"/>
    <p:sldId id="317" r:id="rId49"/>
    <p:sldId id="338" r:id="rId50"/>
    <p:sldId id="341" r:id="rId51"/>
    <p:sldId id="318" r:id="rId52"/>
    <p:sldId id="321" r:id="rId53"/>
    <p:sldId id="322" r:id="rId54"/>
    <p:sldId id="323" r:id="rId55"/>
    <p:sldId id="324" r:id="rId56"/>
    <p:sldId id="325" r:id="rId57"/>
    <p:sldId id="326" r:id="rId58"/>
    <p:sldId id="349" r:id="rId59"/>
    <p:sldId id="350" r:id="rId60"/>
    <p:sldId id="351" r:id="rId61"/>
    <p:sldId id="352" r:id="rId62"/>
    <p:sldId id="328" r:id="rId63"/>
    <p:sldId id="304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4" autoAdjust="0"/>
    <p:restoredTop sz="94660"/>
  </p:normalViewPr>
  <p:slideViewPr>
    <p:cSldViewPr>
      <p:cViewPr varScale="1">
        <p:scale>
          <a:sx n="83" d="100"/>
          <a:sy n="83" d="100"/>
        </p:scale>
        <p:origin x="17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06/relationships/vbaProject" Target="vbaProject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7D96C5-4544-4082-BD7A-8705BF445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15CB63-0262-4073-8FAA-7B93792FA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E11D1D14-205D-4161-AA7C-B7445AEFDF68}" type="slidenum">
              <a:rPr lang="en-US" altLang="en-US" smtClean="0">
                <a:latin typeface="Times" panose="02020603050405020304" pitchFamily="18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A7482CD-50B0-494B-BDB2-EA056B00711D}" type="slidenum">
              <a:rPr lang="en-US" altLang="en-US" smtClean="0">
                <a:latin typeface="Times" panose="02020603050405020304" pitchFamily="18" charset="0"/>
                <a:ea typeface="MS PGothic" panose="020B0600070205080204" pitchFamily="34" charset="-128"/>
              </a:rPr>
              <a:pPr eaLnBrk="0" hangingPunct="0">
                <a:spcBef>
                  <a:spcPct val="0"/>
                </a:spcBef>
              </a:pPr>
              <a:t>27</a:t>
            </a:fld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DEA4D-EABE-4C68-8EAE-D8F881B7C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719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4C05-F3C3-4A15-9D37-5C9DB2E3F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9929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CF0-EF27-47F9-A004-3BD4A7B1B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984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79DF-999F-44F1-9ABA-A58F90BAE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2005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0A5F-CF6D-436D-B40F-45D30D005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376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254B-9CF9-465B-8F54-FDF7CA00E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024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0A06-53D1-4ED0-B57E-E1406C0D5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1371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DF51-B21A-4082-93DF-BFFA097EE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1845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2393-97A8-4EB2-84FA-12B2AEEF7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0011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8AC9-DF2A-48CC-9080-4521DA1EF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0335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01B1-3B5F-46D2-A9A5-44F001248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8665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9785-7D9F-47C5-843D-2DC3E2C99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8531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B773-EEA0-4EF1-8617-22BF840AB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9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218D2C-59E1-486E-828A-5B81F251D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norton.com/college/chemistry/gilbert2/tutorials/interface.asp?chapter=chapter_20&amp;folder=modes_of_decay" TargetMode="External"/><Relationship Id="rId2" Type="http://schemas.openxmlformats.org/officeDocument/2006/relationships/hyperlink" Target="http://www.wwnorton.com/college/chemistry/gilbert2/tutorials/interface.asp?chapter=chapter_20&amp;folder=half_lif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wnorton.com/college/chemistry/gilbert2/tutorials/interface.asp?chapter=chapter_20&amp;folder=nuclear_reactions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hyperlink" Target="rate_law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394E1-BD68-4CE8-861E-F9ACF2C26A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Chapter 12 in test and Princeton Review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5977A5-7572-4B6E-915D-6AD4D19021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TEMPERATURE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Generally speaking, reaction rate increases as temperature increases.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Think Kinetic Molecular Theory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0D7105-0243-4E2B-BB56-279D26333C4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AREA OF A SOLID REACTANT OR CATALYST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a reaction involves a solid with a gas or liquid, the rate of reaction increases as the surface area increases.</a:t>
            </a:r>
          </a:p>
        </p:txBody>
      </p:sp>
      <p:sp>
        <p:nvSpPr>
          <p:cNvPr id="14341" name="Oval 4"/>
          <p:cNvSpPr>
            <a:spLocks noChangeArrowheads="1"/>
          </p:cNvSpPr>
          <p:nvPr/>
        </p:nvSpPr>
        <p:spPr bwMode="auto">
          <a:xfrm>
            <a:off x="2362200" y="4495800"/>
            <a:ext cx="6858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5562600" y="3886200"/>
            <a:ext cx="2133600" cy="2133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1752600" y="4572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V="1">
            <a:off x="1676400" y="5181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H="1" flipV="1">
            <a:off x="2667000" y="5334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 flipH="1">
            <a:off x="3048000" y="4800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 flipH="1">
            <a:off x="2819400" y="39624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>
            <a:off x="5486400" y="4191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 flipV="1">
            <a:off x="4953000" y="5334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 flipV="1">
            <a:off x="4495800" y="4724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 flipV="1">
            <a:off x="5943600" y="586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 flipH="1" flipV="1">
            <a:off x="7010400" y="5943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6"/>
          <p:cNvSpPr>
            <a:spLocks noChangeShapeType="1"/>
          </p:cNvSpPr>
          <p:nvPr/>
        </p:nvSpPr>
        <p:spPr bwMode="auto">
          <a:xfrm flipH="1" flipV="1">
            <a:off x="7467600" y="5486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 flipH="1">
            <a:off x="76962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 flipH="1">
            <a:off x="7315200" y="3810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>
            <a:off x="66294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>
            <a:off x="5791200" y="3581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CA28D9-7138-414A-A685-7E367E8E7C8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EXPRESSING AVERAGE REACTION RATE WITH RESPECT TO REACTANTS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3300"/>
                </a:solidFill>
              </a:rPr>
              <a:t>I</a:t>
            </a:r>
            <a:r>
              <a:rPr lang="en-US" altLang="en-US" baseline="30000" smtClean="0">
                <a:solidFill>
                  <a:srgbClr val="FF3300"/>
                </a:solidFill>
              </a:rPr>
              <a:t>-</a:t>
            </a:r>
            <a:r>
              <a:rPr lang="en-US" altLang="en-US" baseline="-25000" smtClean="0">
                <a:solidFill>
                  <a:srgbClr val="FF3300"/>
                </a:solidFill>
              </a:rPr>
              <a:t> (aq)</a:t>
            </a:r>
            <a:r>
              <a:rPr lang="en-US" altLang="en-US" baseline="-25000" smtClean="0"/>
              <a:t>  </a:t>
            </a:r>
            <a:r>
              <a:rPr lang="en-US" altLang="en-US" smtClean="0"/>
              <a:t>+  ClO</a:t>
            </a:r>
            <a:r>
              <a:rPr lang="en-US" altLang="en-US" baseline="30000" smtClean="0"/>
              <a:t>-</a:t>
            </a:r>
            <a:r>
              <a:rPr lang="en-US" altLang="en-US" baseline="-25000" smtClean="0"/>
              <a:t> (aq)</a:t>
            </a:r>
            <a:r>
              <a:rPr lang="en-US" altLang="en-US" smtClean="0"/>
              <a:t>  </a:t>
            </a:r>
            <a:r>
              <a:rPr lang="en-US" altLang="en-US" smtClean="0">
                <a:sym typeface="Wingdings" panose="05000000000000000000" pitchFamily="2" charset="2"/>
              </a:rPr>
              <a:t>  Cl</a:t>
            </a:r>
            <a:r>
              <a:rPr lang="en-US" altLang="en-US" baseline="30000" smtClean="0">
                <a:sym typeface="Wingdings" panose="05000000000000000000" pitchFamily="2" charset="2"/>
              </a:rPr>
              <a:t>- </a:t>
            </a:r>
            <a:r>
              <a:rPr lang="en-US" altLang="en-US" baseline="-25000" smtClean="0">
                <a:sym typeface="Wingdings" panose="05000000000000000000" pitchFamily="2" charset="2"/>
              </a:rPr>
              <a:t>(aq)</a:t>
            </a:r>
            <a:r>
              <a:rPr lang="en-US" altLang="en-US" smtClean="0">
                <a:sym typeface="Wingdings" panose="05000000000000000000" pitchFamily="2" charset="2"/>
              </a:rPr>
              <a:t>  +  IO</a:t>
            </a:r>
            <a:r>
              <a:rPr lang="en-US" altLang="en-US" baseline="30000" smtClean="0">
                <a:sym typeface="Wingdings" panose="05000000000000000000" pitchFamily="2" charset="2"/>
              </a:rPr>
              <a:t>- </a:t>
            </a:r>
            <a:r>
              <a:rPr lang="en-US" altLang="en-US" baseline="-25000" smtClean="0">
                <a:sym typeface="Wingdings" panose="05000000000000000000" pitchFamily="2" charset="2"/>
              </a:rPr>
              <a:t>(aq)</a:t>
            </a:r>
          </a:p>
          <a:p>
            <a:pPr eaLnBrk="1" hangingPunct="1">
              <a:lnSpc>
                <a:spcPct val="90000"/>
              </a:lnSpc>
            </a:pPr>
            <a:endParaRPr lang="en-US" altLang="en-US" baseline="-2500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Since the concentration of a reactant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sym typeface="Wingdings" panose="05000000000000000000" pitchFamily="2" charset="2"/>
              </a:rPr>
              <a:t>(</a:t>
            </a:r>
            <a:r>
              <a:rPr lang="en-US" altLang="en-US" smtClean="0">
                <a:solidFill>
                  <a:srgbClr val="FF3300"/>
                </a:solidFill>
              </a:rPr>
              <a:t>I</a:t>
            </a:r>
            <a:r>
              <a:rPr lang="en-US" altLang="en-US" baseline="30000" smtClean="0">
                <a:solidFill>
                  <a:srgbClr val="FF3300"/>
                </a:solidFill>
              </a:rPr>
              <a:t>-</a:t>
            </a:r>
            <a:r>
              <a:rPr lang="en-US" altLang="en-US" baseline="-25000" smtClean="0">
                <a:solidFill>
                  <a:srgbClr val="FF3300"/>
                </a:solidFill>
              </a:rPr>
              <a:t> (aq)</a:t>
            </a:r>
            <a:r>
              <a:rPr lang="en-US" altLang="en-US" smtClean="0">
                <a:solidFill>
                  <a:srgbClr val="FF3300"/>
                </a:solidFill>
              </a:rPr>
              <a:t>)</a:t>
            </a:r>
            <a:r>
              <a:rPr lang="en-US" altLang="en-US" baseline="-25000" smtClean="0">
                <a:solidFill>
                  <a:srgbClr val="FF3300"/>
                </a:solidFill>
              </a:rPr>
              <a:t> </a:t>
            </a:r>
            <a:r>
              <a:rPr lang="en-US" altLang="en-US" smtClean="0">
                <a:solidFill>
                  <a:srgbClr val="FF3300"/>
                </a:solidFill>
                <a:sym typeface="Wingdings" panose="05000000000000000000" pitchFamily="2" charset="2"/>
              </a:rPr>
              <a:t>decreases</a:t>
            </a:r>
            <a:r>
              <a:rPr lang="en-US" altLang="en-US" smtClean="0">
                <a:sym typeface="Wingdings" panose="05000000000000000000" pitchFamily="2" charset="2"/>
              </a:rPr>
              <a:t> with time (i.e. its consumed by the reaction), if we express the reaction rate with respect to </a:t>
            </a:r>
            <a:r>
              <a:rPr lang="en-US" altLang="en-US" u="sng" smtClean="0">
                <a:sym typeface="Wingdings" panose="05000000000000000000" pitchFamily="2" charset="2"/>
              </a:rPr>
              <a:t>a</a:t>
            </a:r>
            <a:r>
              <a:rPr lang="en-US" altLang="en-US" smtClean="0">
                <a:sym typeface="Wingdings" panose="05000000000000000000" pitchFamily="2" charset="2"/>
              </a:rPr>
              <a:t> reactant,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      </a:t>
            </a:r>
            <a:r>
              <a:rPr lang="en-US" altLang="en-US" sz="3600" smtClean="0">
                <a:sym typeface="Wingdings" panose="05000000000000000000" pitchFamily="2" charset="2"/>
              </a:rPr>
              <a:t>Avg rate = </a:t>
            </a:r>
            <a:r>
              <a:rPr lang="en-US" altLang="en-US" sz="3600" smtClean="0">
                <a:solidFill>
                  <a:srgbClr val="FF3300"/>
                </a:solidFill>
                <a:sym typeface="Wingdings" panose="05000000000000000000" pitchFamily="2" charset="2"/>
              </a:rPr>
              <a:t>- </a:t>
            </a:r>
            <a:r>
              <a:rPr lang="en-US" altLang="en-US" sz="3600" smtClean="0">
                <a:solidFill>
                  <a:srgbClr val="FF33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∆ [ I</a:t>
            </a:r>
            <a:r>
              <a:rPr lang="en-US" altLang="en-US" sz="3600" baseline="30000" smtClean="0">
                <a:solidFill>
                  <a:srgbClr val="FF33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en-US" sz="3600" smtClean="0">
                <a:solidFill>
                  <a:srgbClr val="FF33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  <a:r>
              <a:rPr lang="en-US" altLang="en-US" sz="3600" smtClean="0">
                <a:cs typeface="Arial" panose="020B0604020202020204" pitchFamily="34" charset="0"/>
                <a:sym typeface="Wingdings" panose="05000000000000000000" pitchFamily="2" charset="2"/>
              </a:rPr>
              <a:t> /∆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821F8F-9247-4337-B452-60A72376922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EXPRESSING AVERAGE REACTION RATE WITH RESPECT TO PRODUCTS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 smtClean="0"/>
              <a:t>I</a:t>
            </a:r>
            <a:r>
              <a:rPr lang="en-US" altLang="en-US" baseline="30000" smtClean="0"/>
              <a:t>-</a:t>
            </a:r>
            <a:r>
              <a:rPr lang="en-US" altLang="en-US" baseline="-25000" smtClean="0"/>
              <a:t> (aq)  </a:t>
            </a:r>
            <a:r>
              <a:rPr lang="en-US" altLang="en-US" smtClean="0"/>
              <a:t>+  ClO</a:t>
            </a:r>
            <a:r>
              <a:rPr lang="en-US" altLang="en-US" baseline="30000" smtClean="0"/>
              <a:t>-</a:t>
            </a:r>
            <a:r>
              <a:rPr lang="en-US" altLang="en-US" baseline="-25000" smtClean="0"/>
              <a:t> (aq)</a:t>
            </a:r>
            <a:r>
              <a:rPr lang="en-US" altLang="en-US" smtClean="0"/>
              <a:t>  </a:t>
            </a:r>
            <a:r>
              <a:rPr lang="en-US" altLang="en-US" smtClean="0">
                <a:sym typeface="Wingdings" panose="05000000000000000000" pitchFamily="2" charset="2"/>
              </a:rPr>
              <a:t>  Cl</a:t>
            </a:r>
            <a:r>
              <a:rPr lang="en-US" altLang="en-US" baseline="30000" smtClean="0">
                <a:sym typeface="Wingdings" panose="05000000000000000000" pitchFamily="2" charset="2"/>
              </a:rPr>
              <a:t>- </a:t>
            </a:r>
            <a:r>
              <a:rPr lang="en-US" altLang="en-US" baseline="-25000" smtClean="0">
                <a:sym typeface="Wingdings" panose="05000000000000000000" pitchFamily="2" charset="2"/>
              </a:rPr>
              <a:t>(aq)</a:t>
            </a:r>
            <a:r>
              <a:rPr lang="en-US" altLang="en-US" smtClean="0">
                <a:sym typeface="Wingdings" panose="05000000000000000000" pitchFamily="2" charset="2"/>
              </a:rPr>
              <a:t>  +  </a:t>
            </a:r>
            <a:r>
              <a:rPr lang="en-US" altLang="en-US" smtClean="0">
                <a:solidFill>
                  <a:schemeClr val="folHlink"/>
                </a:solidFill>
                <a:sym typeface="Wingdings" panose="05000000000000000000" pitchFamily="2" charset="2"/>
              </a:rPr>
              <a:t>IO</a:t>
            </a:r>
            <a:r>
              <a:rPr lang="en-US" altLang="en-US" baseline="30000" smtClean="0">
                <a:solidFill>
                  <a:schemeClr val="folHlink"/>
                </a:solidFill>
                <a:sym typeface="Wingdings" panose="05000000000000000000" pitchFamily="2" charset="2"/>
              </a:rPr>
              <a:t>- </a:t>
            </a:r>
            <a:r>
              <a:rPr lang="en-US" altLang="en-US" baseline="-25000" smtClean="0">
                <a:solidFill>
                  <a:schemeClr val="folHlink"/>
                </a:solidFill>
                <a:sym typeface="Wingdings" panose="05000000000000000000" pitchFamily="2" charset="2"/>
              </a:rPr>
              <a:t>(aq)</a:t>
            </a:r>
          </a:p>
          <a:p>
            <a:pPr eaLnBrk="1" hangingPunct="1"/>
            <a:endParaRPr lang="en-US" altLang="en-US" baseline="-25000" smtClean="0">
              <a:solidFill>
                <a:schemeClr val="folHlink"/>
              </a:solidFill>
              <a:sym typeface="Wingdings" panose="05000000000000000000" pitchFamily="2" charset="2"/>
            </a:endParaRPr>
          </a:p>
          <a:p>
            <a:pPr eaLnBrk="1" hangingPunct="1"/>
            <a:endParaRPr lang="en-US" altLang="en-US" baseline="-25000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endParaRPr lang="en-US" altLang="en-US" baseline="-250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Since the concentration of products increases with time </a:t>
            </a:r>
            <a:r>
              <a:rPr lang="en-US" altLang="en-US" smtClean="0">
                <a:solidFill>
                  <a:schemeClr val="folHlink"/>
                </a:solidFill>
                <a:sym typeface="Wingdings" panose="05000000000000000000" pitchFamily="2" charset="2"/>
              </a:rPr>
              <a:t>(i.e. they are formed)</a:t>
            </a:r>
          </a:p>
          <a:p>
            <a:pPr eaLnBrk="1" hangingPunct="1"/>
            <a:endParaRPr lang="en-US" altLang="en-US" smtClean="0">
              <a:sym typeface="Wingdings" panose="05000000000000000000" pitchFamily="2" charset="2"/>
            </a:endParaRPr>
          </a:p>
          <a:p>
            <a:pPr algn="ctr" eaLnBrk="1" hangingPunct="1">
              <a:buFontTx/>
              <a:buNone/>
            </a:pPr>
            <a:r>
              <a:rPr lang="en-US" altLang="en-US" sz="3600" smtClean="0">
                <a:sym typeface="Wingdings" panose="05000000000000000000" pitchFamily="2" charset="2"/>
              </a:rPr>
              <a:t> Avg rate = </a:t>
            </a:r>
            <a:r>
              <a:rPr lang="en-US" altLang="en-US" sz="3600" smtClean="0">
                <a:solidFill>
                  <a:schemeClr val="folHlin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∆ [IO</a:t>
            </a:r>
            <a:r>
              <a:rPr lang="en-US" altLang="en-US" sz="3600" baseline="30000" smtClean="0">
                <a:solidFill>
                  <a:schemeClr val="folHlin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en-US" sz="3600" smtClean="0">
                <a:solidFill>
                  <a:schemeClr val="folHlin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  <a:r>
              <a:rPr lang="en-US" altLang="en-US" sz="3600" smtClean="0">
                <a:cs typeface="Arial" panose="020B0604020202020204" pitchFamily="34" charset="0"/>
                <a:sym typeface="Wingdings" panose="05000000000000000000" pitchFamily="2" charset="2"/>
              </a:rPr>
              <a:t> / ∆ t</a:t>
            </a:r>
          </a:p>
          <a:p>
            <a:pPr eaLnBrk="1" hangingPunct="1"/>
            <a:endParaRPr lang="en-US" altLang="en-US" sz="3600" baseline="-25000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AEBD90-264B-4B6B-AA58-931C77D2149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17411" name="Picture 5" descr="kine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96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9A8B03-4C0A-4EEF-AA87-71F87709C0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REACTION RATES AND STOICHIOMETRY</a:t>
            </a:r>
          </a:p>
        </p:txBody>
      </p:sp>
      <p:sp>
        <p:nvSpPr>
          <p:cNvPr id="18436" name="Rectangle 3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Given the following data, calculate the average rate of reaction in (M/s) with respect to C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9</a:t>
            </a:r>
            <a:r>
              <a:rPr lang="en-US" altLang="en-US" sz="2800" smtClean="0"/>
              <a:t>Cl, for the </a:t>
            </a:r>
            <a:r>
              <a:rPr lang="en-US" altLang="en-US" sz="2800" u="sng" smtClean="0"/>
              <a:t>1</a:t>
            </a:r>
            <a:r>
              <a:rPr lang="en-US" altLang="en-US" sz="2800" u="sng" baseline="30000" smtClean="0"/>
              <a:t>st</a:t>
            </a:r>
            <a:r>
              <a:rPr lang="en-US" altLang="en-US" sz="2800" u="sng" smtClean="0"/>
              <a:t> 50 seconds</a:t>
            </a:r>
            <a:r>
              <a:rPr lang="en-US" altLang="en-US" sz="2800" smtClean="0"/>
              <a:t>.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-1.9 x 10</a:t>
            </a:r>
            <a:r>
              <a:rPr lang="en-US" altLang="en-US" sz="2800" baseline="30000" smtClean="0"/>
              <a:t> -4</a:t>
            </a:r>
            <a:r>
              <a:rPr lang="en-US" altLang="en-US" sz="2800" smtClean="0"/>
              <a:t> M/s</a:t>
            </a:r>
          </a:p>
        </p:txBody>
      </p:sp>
      <p:graphicFrame>
        <p:nvGraphicFramePr>
          <p:cNvPr id="17445" name="Group 3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827588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Cl] (M)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0.0905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0.0741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0.0671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0.0549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63" name="Rectangle 38"/>
          <p:cNvSpPr>
            <a:spLocks noChangeArrowheads="1"/>
          </p:cNvSpPr>
          <p:nvPr/>
        </p:nvSpPr>
        <p:spPr bwMode="auto">
          <a:xfrm>
            <a:off x="4572000" y="2514600"/>
            <a:ext cx="4191000" cy="1295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FAB4C8-330D-4838-979E-5BF3EDA6DC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REACTION RATES AND STOICHIOMETRY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Calculate the average reaction rate, with respect to C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9</a:t>
            </a:r>
            <a:r>
              <a:rPr lang="en-US" altLang="en-US" sz="2800" smtClean="0"/>
              <a:t>Cl, for the 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50 seconds.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-1.7 x 10</a:t>
            </a:r>
            <a:r>
              <a:rPr lang="en-US" altLang="en-US" sz="2800" baseline="30000" smtClean="0"/>
              <a:t>-4 </a:t>
            </a:r>
            <a:r>
              <a:rPr lang="en-US" altLang="en-US" sz="2800" smtClean="0"/>
              <a:t>M/s</a:t>
            </a:r>
          </a:p>
        </p:txBody>
      </p:sp>
      <p:graphicFrame>
        <p:nvGraphicFramePr>
          <p:cNvPr id="23632" name="Group 8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89463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Cl] (M)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0.0905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0.0741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0.0671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300.0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0.0549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87" name="Rectangle 82"/>
          <p:cNvSpPr>
            <a:spLocks noChangeArrowheads="1"/>
          </p:cNvSpPr>
          <p:nvPr/>
        </p:nvSpPr>
        <p:spPr bwMode="auto">
          <a:xfrm>
            <a:off x="4572000" y="3124200"/>
            <a:ext cx="4114800" cy="1219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93A483-91D3-4B40-8241-5D39CF9D900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INSTANTANEOUS RATE OF RXN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In the previous problem, we have calculated the average reaction rate during a specified period of time.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If we plot [reactant] on y-axis and time on the x-axis we can determine the instantaneous rate of rxn.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Draw a straight line tangent that touches the curve at the pt. of interest (specified time). </a:t>
            </a:r>
            <a:r>
              <a:rPr lang="en-US" altLang="en-US" sz="2800" b="1" smtClean="0"/>
              <a:t>The slopes of tangents give the instantaneous rates at those times. (this is calculus)</a:t>
            </a:r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61ED8C-2325-44FD-9E81-18A6045B282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Instantaneous Rate </a:t>
            </a:r>
          </a:p>
        </p:txBody>
      </p:sp>
      <p:pic>
        <p:nvPicPr>
          <p:cNvPr id="21508" name="Picture 13" descr="kinet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3188"/>
            <a:ext cx="6705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330B67-19BE-4114-A3A8-D7F43F30FB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571500"/>
            <a:ext cx="5457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6150F-8DA1-4CA1-8F75-3C0FF9A51C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KINETICS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area of chemistry concerned with the rates at which chemical reactions occur.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How fast are reactants turning into products and visa versa.</a:t>
            </a:r>
          </a:p>
        </p:txBody>
      </p:sp>
      <p:pic>
        <p:nvPicPr>
          <p:cNvPr id="5125" name="Picture 6" descr="j02362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7287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Types of Rate Laws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Differential Rate Law (rate law) – shows how the rate of a reaction depends on concentrations.</a:t>
            </a:r>
          </a:p>
          <a:p>
            <a:pPr marL="457200" indent="-457200" eaLnBrk="1" hangingPunct="1"/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/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Integrated Rate Law – shows how the concentrations of species in the reaction depend on time.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1FDDE2-449D-48D3-8B31-8967F74CE6D3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DDCEBD-0500-409E-9A1C-4C49E20FC90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RXN RATES AND STOICHIOMETRY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Because the amounts of products and reactants are related by stoichiometry, any substance in the reaction can be used to express the rate of reaction in relationship to time.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rate = 1/[A]/</a:t>
            </a:r>
            <a:r>
              <a:rPr lang="en-US" altLang="en-US" sz="3600" smtClean="0">
                <a:cs typeface="Arial" panose="020B0604020202020204" pitchFamily="34" charset="0"/>
                <a:sym typeface="Wingdings" panose="05000000000000000000" pitchFamily="2" charset="2"/>
              </a:rPr>
              <a:t>∆ 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6797C0-F124-4FDB-8DA7-045EC711FE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RXN RATES AND STOICHIOMETRY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general, for the reaction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aA + bB </a:t>
            </a:r>
            <a:r>
              <a:rPr lang="en-US" altLang="en-US" smtClean="0">
                <a:sym typeface="Wingdings" panose="05000000000000000000" pitchFamily="2" charset="2"/>
              </a:rPr>
              <a:t> cC + dD</a:t>
            </a:r>
          </a:p>
          <a:p>
            <a:pPr eaLnBrk="1" hangingPunct="1"/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Rate = (</a:t>
            </a:r>
            <a:r>
              <a:rPr lang="en-US" altLang="en-US" smtClean="0">
                <a:solidFill>
                  <a:srgbClr val="FF3300"/>
                </a:solidFill>
                <a:sym typeface="Wingdings" panose="05000000000000000000" pitchFamily="2" charset="2"/>
              </a:rPr>
              <a:t>-</a:t>
            </a:r>
            <a:r>
              <a:rPr lang="en-US" altLang="en-US" smtClean="0">
                <a:sym typeface="Wingdings" panose="05000000000000000000" pitchFamily="2" charset="2"/>
              </a:rPr>
              <a:t> 1/a)(</a:t>
            </a:r>
            <a:r>
              <a:rPr lang="el-GR" altLang="en-US" smtClean="0"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[A]/</a:t>
            </a:r>
            <a:r>
              <a:rPr lang="el-GR" altLang="en-US" smtClean="0"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t) = (</a:t>
            </a:r>
            <a:r>
              <a:rPr lang="en-US" altLang="en-US" smtClean="0">
                <a:solidFill>
                  <a:srgbClr val="FF33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1/b)(</a:t>
            </a:r>
            <a:r>
              <a:rPr lang="el-GR" altLang="en-US" smtClean="0"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[B]/</a:t>
            </a:r>
            <a:r>
              <a:rPr lang="el-GR" altLang="en-US" smtClean="0"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t) = (1/c)(</a:t>
            </a:r>
            <a:r>
              <a:rPr lang="el-GR" altLang="en-US" smtClean="0"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[C]/</a:t>
            </a:r>
            <a:r>
              <a:rPr lang="el-GR" altLang="en-US" smtClean="0"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t) = (1/d)(</a:t>
            </a:r>
            <a:r>
              <a:rPr lang="el-GR" altLang="en-US" smtClean="0"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[D]/</a:t>
            </a:r>
            <a:r>
              <a:rPr lang="el-GR" altLang="en-US" smtClean="0"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t)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</a:p>
          <a:p>
            <a:pPr eaLnBrk="1" hangingPunct="1"/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Tells us how the rate of the reaction depends on concentration</a:t>
            </a:r>
            <a:endParaRPr lang="en-US" altLang="en-US" smtClean="0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 flipH="1">
            <a:off x="5562600" y="1981200"/>
            <a:ext cx="137160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934200" y="12192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Note that reactants are disappearing</a:t>
            </a:r>
            <a:r>
              <a:rPr lang="en-US" altLang="en-US" sz="18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F99681-0D9D-4029-836A-014AEDE5002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RXN RATES AND STOICHIOMETRY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3300"/>
                </a:solidFill>
              </a:rPr>
              <a:t>2</a:t>
            </a:r>
            <a:r>
              <a:rPr lang="en-US" altLang="en-US" smtClean="0"/>
              <a:t> O</a:t>
            </a:r>
            <a:r>
              <a:rPr lang="en-US" altLang="en-US" baseline="-25000" smtClean="0"/>
              <a:t>3 (g)  </a:t>
            </a:r>
            <a:r>
              <a:rPr lang="en-US" altLang="en-US" smtClean="0">
                <a:sym typeface="Wingdings" panose="05000000000000000000" pitchFamily="2" charset="2"/>
              </a:rPr>
              <a:t>  </a:t>
            </a:r>
            <a:r>
              <a:rPr lang="en-US" altLang="en-US" smtClean="0">
                <a:solidFill>
                  <a:schemeClr val="hlink"/>
                </a:solidFill>
                <a:sym typeface="Wingdings" panose="05000000000000000000" pitchFamily="2" charset="2"/>
              </a:rPr>
              <a:t>3</a:t>
            </a:r>
            <a:r>
              <a:rPr lang="en-US" altLang="en-US" smtClean="0">
                <a:sym typeface="Wingdings" panose="05000000000000000000" pitchFamily="2" charset="2"/>
              </a:rPr>
              <a:t> O</a:t>
            </a:r>
            <a:r>
              <a:rPr lang="en-US" altLang="en-US" baseline="-25000" smtClean="0">
                <a:sym typeface="Wingdings" panose="05000000000000000000" pitchFamily="2" charset="2"/>
              </a:rPr>
              <a:t>2 (g)</a:t>
            </a:r>
          </a:p>
          <a:p>
            <a:pPr eaLnBrk="1" hangingPunct="1">
              <a:buFontTx/>
              <a:buNone/>
            </a:pPr>
            <a:endParaRPr lang="en-US" altLang="en-US" baseline="-250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How is the rate of disappearance of ozone related to the rate of appearance of oxygen in the above?</a:t>
            </a:r>
          </a:p>
          <a:p>
            <a:pPr eaLnBrk="1" hangingPunct="1">
              <a:buFontTx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Rate =(-1/ </a:t>
            </a:r>
            <a:r>
              <a:rPr lang="en-US" altLang="en-US" smtClean="0">
                <a:solidFill>
                  <a:srgbClr val="FF3300"/>
                </a:solidFill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) (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∆[O</a:t>
            </a:r>
            <a:r>
              <a:rPr lang="en-US" altLang="en-US" baseline="-25000" smtClean="0"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]/∆t) = (1/ </a:t>
            </a:r>
            <a:r>
              <a:rPr lang="en-US" altLang="en-US" smtClean="0">
                <a:solidFill>
                  <a:schemeClr val="hlink"/>
                </a:solidFill>
                <a:sym typeface="Wingdings" panose="05000000000000000000" pitchFamily="2" charset="2"/>
              </a:rPr>
              <a:t>3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) (∆[O</a:t>
            </a:r>
            <a:r>
              <a:rPr lang="en-US" altLang="en-US" baseline="-25000" smtClean="0"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] ]/∆t)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            Disappearance        Appearance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C8AF3B-2883-4533-823E-4D5DADCC675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RXN RATES AND STOICHIOMETRY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3300"/>
                </a:solidFill>
              </a:rPr>
              <a:t>2 O</a:t>
            </a:r>
            <a:r>
              <a:rPr lang="en-US" altLang="en-US" baseline="-25000" smtClean="0">
                <a:solidFill>
                  <a:srgbClr val="FF3300"/>
                </a:solidFill>
              </a:rPr>
              <a:t>3 (g)</a:t>
            </a:r>
            <a:r>
              <a:rPr lang="en-US" altLang="en-US" baseline="-25000" smtClean="0"/>
              <a:t>  </a:t>
            </a:r>
            <a:r>
              <a:rPr lang="en-US" altLang="en-US" smtClean="0">
                <a:sym typeface="Wingdings" panose="05000000000000000000" pitchFamily="2" charset="2"/>
              </a:rPr>
              <a:t>  </a:t>
            </a:r>
            <a:r>
              <a:rPr lang="en-US" altLang="en-US" smtClean="0">
                <a:solidFill>
                  <a:schemeClr val="hlink"/>
                </a:solidFill>
                <a:sym typeface="Wingdings" panose="05000000000000000000" pitchFamily="2" charset="2"/>
              </a:rPr>
              <a:t>3 O</a:t>
            </a:r>
            <a:r>
              <a:rPr lang="en-US" altLang="en-US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 (g)</a:t>
            </a:r>
          </a:p>
          <a:p>
            <a:pPr eaLnBrk="1" hangingPunct="1">
              <a:buFontTx/>
              <a:buNone/>
            </a:pPr>
            <a:endParaRPr lang="en-US" altLang="en-US" baseline="-25000" smtClean="0">
              <a:solidFill>
                <a:schemeClr val="hlink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/>
              <a:t>If the rate of appearance of </a:t>
            </a:r>
            <a:r>
              <a:rPr lang="en-US" altLang="en-US" smtClean="0">
                <a:solidFill>
                  <a:schemeClr val="hlink"/>
                </a:solidFill>
              </a:rPr>
              <a:t>oxygen (</a:t>
            </a:r>
            <a:r>
              <a:rPr lang="en-US" altLang="en-US" smtClean="0">
                <a:solidFill>
                  <a:schemeClr val="hlink"/>
                </a:solidFill>
                <a:sym typeface="Wingdings" panose="05000000000000000000" pitchFamily="2" charset="2"/>
              </a:rPr>
              <a:t>O</a:t>
            </a:r>
            <a:r>
              <a:rPr lang="en-US" altLang="en-US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</a:t>
            </a:r>
            <a:r>
              <a:rPr lang="en-US" altLang="en-US" smtClean="0">
                <a:solidFill>
                  <a:schemeClr val="hlink"/>
                </a:solidFill>
              </a:rPr>
              <a:t> ) is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hlink"/>
                </a:solidFill>
              </a:rPr>
              <a:t>6.0 x 10</a:t>
            </a:r>
            <a:r>
              <a:rPr lang="en-US" altLang="en-US" baseline="30000" smtClean="0">
                <a:solidFill>
                  <a:schemeClr val="hlink"/>
                </a:solidFill>
              </a:rPr>
              <a:t>-5</a:t>
            </a:r>
            <a:r>
              <a:rPr lang="en-US" altLang="en-US" smtClean="0">
                <a:solidFill>
                  <a:schemeClr val="hlink"/>
                </a:solidFill>
              </a:rPr>
              <a:t> M</a:t>
            </a:r>
            <a:r>
              <a:rPr lang="en-US" altLang="en-US" smtClean="0"/>
              <a:t> at a particular instant, what is the value of the rate of </a:t>
            </a:r>
            <a:r>
              <a:rPr lang="en-US" altLang="en-US" smtClean="0">
                <a:solidFill>
                  <a:srgbClr val="FF3300"/>
                </a:solidFill>
              </a:rPr>
              <a:t>disappearance of ozone (O</a:t>
            </a:r>
            <a:r>
              <a:rPr lang="en-US" altLang="en-US" baseline="-25000" smtClean="0">
                <a:solidFill>
                  <a:srgbClr val="FF3300"/>
                </a:solidFill>
              </a:rPr>
              <a:t>3</a:t>
            </a:r>
            <a:r>
              <a:rPr lang="en-US" altLang="en-US" smtClean="0">
                <a:solidFill>
                  <a:srgbClr val="FF3300"/>
                </a:solidFill>
              </a:rPr>
              <a:t> )</a:t>
            </a:r>
            <a:r>
              <a:rPr lang="en-US" altLang="en-US" smtClean="0"/>
              <a:t> at this same time?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22B321-CBB7-461A-A2EA-4985C1E1079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RXN RATES AND STOICHIOMETRY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          </a:t>
            </a:r>
            <a:r>
              <a:rPr lang="en-US" altLang="en-US" sz="2800" smtClean="0">
                <a:solidFill>
                  <a:srgbClr val="FF3300"/>
                </a:solidFill>
              </a:rPr>
              <a:t>2 O</a:t>
            </a:r>
            <a:r>
              <a:rPr lang="en-US" altLang="en-US" sz="2800" baseline="-25000" smtClean="0">
                <a:solidFill>
                  <a:srgbClr val="FF3300"/>
                </a:solidFill>
              </a:rPr>
              <a:t>3</a:t>
            </a:r>
            <a:r>
              <a:rPr lang="en-US" altLang="en-US" sz="2800" baseline="-25000" smtClean="0"/>
              <a:t> (g)  </a:t>
            </a:r>
            <a:r>
              <a:rPr lang="en-US" altLang="en-US" sz="2800" smtClean="0">
                <a:sym typeface="Wingdings" panose="05000000000000000000" pitchFamily="2" charset="2"/>
              </a:rPr>
              <a:t>  </a:t>
            </a:r>
            <a:r>
              <a:rPr lang="en-US" altLang="en-US" sz="2800" smtClean="0">
                <a:solidFill>
                  <a:schemeClr val="hlink"/>
                </a:solidFill>
                <a:sym typeface="Wingdings" panose="05000000000000000000" pitchFamily="2" charset="2"/>
              </a:rPr>
              <a:t>3 O</a:t>
            </a:r>
            <a:r>
              <a:rPr lang="en-US" altLang="en-US" sz="2800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800" baseline="-25000" smtClean="0">
                <a:sym typeface="Wingdings" panose="05000000000000000000" pitchFamily="2" charset="2"/>
              </a:rPr>
              <a:t> (g)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ym typeface="Wingdings" panose="05000000000000000000" pitchFamily="2" charset="2"/>
              </a:rPr>
              <a:t>Rate = (-1/</a:t>
            </a:r>
            <a:r>
              <a:rPr lang="en-US" altLang="en-US" sz="2800" smtClean="0">
                <a:solidFill>
                  <a:srgbClr val="FF33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)(</a:t>
            </a:r>
            <a:r>
              <a:rPr lang="en-US" altLang="en-US" sz="2800" smtClean="0">
                <a:cs typeface="Arial" panose="020B0604020202020204" pitchFamily="34" charset="0"/>
                <a:sym typeface="Wingdings" panose="05000000000000000000" pitchFamily="2" charset="2"/>
              </a:rPr>
              <a:t>∆[</a:t>
            </a:r>
            <a:r>
              <a:rPr lang="en-US" altLang="en-US" sz="2800" smtClean="0">
                <a:solidFill>
                  <a:srgbClr val="FF33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en-US" sz="2800" baseline="-25000" smtClean="0">
                <a:solidFill>
                  <a:srgbClr val="FF33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cs typeface="Arial" panose="020B0604020202020204" pitchFamily="34" charset="0"/>
                <a:sym typeface="Wingdings" panose="05000000000000000000" pitchFamily="2" charset="2"/>
              </a:rPr>
              <a:t>]/∆t) = (1/</a:t>
            </a:r>
            <a:r>
              <a:rPr lang="en-US" altLang="en-US" sz="2800" smtClean="0">
                <a:solidFill>
                  <a:schemeClr val="hlin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cs typeface="Arial" panose="020B0604020202020204" pitchFamily="34" charset="0"/>
                <a:sym typeface="Wingdings" panose="05000000000000000000" pitchFamily="2" charset="2"/>
              </a:rPr>
              <a:t>)(∆[</a:t>
            </a:r>
            <a:r>
              <a:rPr lang="en-US" altLang="en-US" sz="2800" smtClean="0">
                <a:solidFill>
                  <a:schemeClr val="hlin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en-US" sz="2800" baseline="-25000" smtClean="0">
                <a:solidFill>
                  <a:schemeClr val="hlin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cs typeface="Arial" panose="020B0604020202020204" pitchFamily="34" charset="0"/>
                <a:sym typeface="Wingdings" panose="05000000000000000000" pitchFamily="2" charset="2"/>
              </a:rPr>
              <a:t>]/∆t)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- </a:t>
            </a:r>
            <a:r>
              <a:rPr lang="en-US" altLang="en-US" sz="2800" smtClean="0">
                <a:cs typeface="Arial" panose="020B0604020202020204" pitchFamily="34" charset="0"/>
              </a:rPr>
              <a:t>∆ [</a:t>
            </a:r>
            <a:r>
              <a:rPr lang="en-US" altLang="en-US" sz="2800" smtClean="0">
                <a:solidFill>
                  <a:srgbClr val="FF3300"/>
                </a:solidFill>
                <a:cs typeface="Arial" panose="020B0604020202020204" pitchFamily="34" charset="0"/>
              </a:rPr>
              <a:t>O</a:t>
            </a:r>
            <a:r>
              <a:rPr lang="en-US" altLang="en-US" sz="2800" baseline="-25000" smtClean="0">
                <a:solidFill>
                  <a:srgbClr val="FF3300"/>
                </a:solidFill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]/∆t = (</a:t>
            </a:r>
            <a:r>
              <a:rPr lang="en-US" altLang="en-US" sz="28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/</a:t>
            </a:r>
            <a:r>
              <a:rPr lang="en-US" altLang="en-US" sz="2800" smtClean="0">
                <a:solidFill>
                  <a:schemeClr val="hlink"/>
                </a:solidFill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)(∆[</a:t>
            </a:r>
            <a:r>
              <a:rPr lang="en-US" altLang="en-US" sz="2800" smtClean="0">
                <a:solidFill>
                  <a:schemeClr val="hlink"/>
                </a:solidFill>
                <a:cs typeface="Arial" panose="020B0604020202020204" pitchFamily="34" charset="0"/>
              </a:rPr>
              <a:t>O</a:t>
            </a:r>
            <a:r>
              <a:rPr lang="en-US" altLang="en-US" sz="2800" baseline="-25000" smtClean="0">
                <a:solidFill>
                  <a:schemeClr val="hlink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]/∆t)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cs typeface="Arial" panose="020B0604020202020204" pitchFamily="34" charset="0"/>
              </a:rPr>
              <a:t>(</a:t>
            </a:r>
            <a:r>
              <a:rPr lang="en-US" altLang="en-US" sz="28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/</a:t>
            </a:r>
            <a:r>
              <a:rPr lang="en-US" altLang="en-US" sz="2800" smtClean="0">
                <a:solidFill>
                  <a:schemeClr val="hlink"/>
                </a:solidFill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)(</a:t>
            </a:r>
            <a:r>
              <a:rPr lang="en-US" altLang="en-US" sz="2800" smtClean="0">
                <a:solidFill>
                  <a:schemeClr val="hlink"/>
                </a:solidFill>
                <a:cs typeface="Arial" panose="020B0604020202020204" pitchFamily="34" charset="0"/>
              </a:rPr>
              <a:t>6.0 x 10</a:t>
            </a:r>
            <a:r>
              <a:rPr lang="en-US" altLang="en-US" sz="2800" baseline="30000" smtClean="0">
                <a:solidFill>
                  <a:schemeClr val="hlink"/>
                </a:solidFill>
                <a:cs typeface="Arial" panose="020B0604020202020204" pitchFamily="34" charset="0"/>
              </a:rPr>
              <a:t>-5</a:t>
            </a:r>
            <a:r>
              <a:rPr lang="en-US" altLang="en-US" sz="2800" smtClean="0">
                <a:solidFill>
                  <a:schemeClr val="hlink"/>
                </a:solidFill>
                <a:cs typeface="Arial" panose="020B0604020202020204" pitchFamily="34" charset="0"/>
              </a:rPr>
              <a:t> M/s</a:t>
            </a:r>
            <a:r>
              <a:rPr lang="en-US" altLang="en-US" sz="2800" smtClean="0">
                <a:cs typeface="Arial" panose="020B0604020202020204" pitchFamily="34" charset="0"/>
              </a:rPr>
              <a:t>) = - ∆[</a:t>
            </a:r>
            <a:r>
              <a:rPr lang="en-US" altLang="en-US" sz="2800" smtClean="0">
                <a:solidFill>
                  <a:srgbClr val="FF3300"/>
                </a:solidFill>
                <a:cs typeface="Arial" panose="020B0604020202020204" pitchFamily="34" charset="0"/>
              </a:rPr>
              <a:t>O</a:t>
            </a:r>
            <a:r>
              <a:rPr lang="en-US" altLang="en-US" sz="2800" baseline="-25000" smtClean="0">
                <a:solidFill>
                  <a:srgbClr val="FF3300"/>
                </a:solidFill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cs typeface="Arial" panose="020B0604020202020204" pitchFamily="34" charset="0"/>
              </a:rPr>
              <a:t>4.0 x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-5</a:t>
            </a:r>
            <a:r>
              <a:rPr lang="en-US" altLang="en-US" sz="2800" smtClean="0">
                <a:cs typeface="Arial" panose="020B0604020202020204" pitchFamily="34" charset="0"/>
              </a:rPr>
              <a:t> M/s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BD0950-32F6-49A4-9947-78793BADC6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338513" y="141288"/>
            <a:ext cx="2479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The Rate Law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13.2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76200" y="850900"/>
            <a:ext cx="899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 i="1"/>
              <a:t>rate law</a:t>
            </a:r>
            <a:r>
              <a:rPr lang="en-US" altLang="en-US" sz="2400"/>
              <a:t> expresses the relationship of the rate of a reaction to the rate constant (k) and the concentrations of the reactants raised to some powers.</a:t>
            </a:r>
          </a:p>
        </p:txBody>
      </p:sp>
      <p:grpSp>
        <p:nvGrpSpPr>
          <p:cNvPr id="74757" name="Group 5"/>
          <p:cNvGrpSpPr>
            <a:grpSpLocks/>
          </p:cNvGrpSpPr>
          <p:nvPr/>
        </p:nvGrpSpPr>
        <p:grpSpPr bwMode="auto">
          <a:xfrm>
            <a:off x="2957513" y="2133600"/>
            <a:ext cx="3227387" cy="457200"/>
            <a:chOff x="1863" y="2496"/>
            <a:chExt cx="2033" cy="288"/>
          </a:xfrm>
        </p:grpSpPr>
        <p:sp>
          <p:nvSpPr>
            <p:cNvPr id="30734" name="Text Box 6"/>
            <p:cNvSpPr txBox="1">
              <a:spLocks noChangeArrowheads="1"/>
            </p:cNvSpPr>
            <p:nvPr/>
          </p:nvSpPr>
          <p:spPr bwMode="auto">
            <a:xfrm>
              <a:off x="1863" y="2496"/>
              <a:ext cx="20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a</a:t>
              </a:r>
              <a:r>
                <a:rPr lang="en-US" altLang="en-US" sz="2400"/>
                <a:t>A + </a:t>
              </a:r>
              <a:r>
                <a:rPr lang="en-US" altLang="en-US" sz="2400" i="1"/>
                <a:t>b</a:t>
              </a:r>
              <a:r>
                <a:rPr lang="en-US" altLang="en-US" sz="2400"/>
                <a:t>B          </a:t>
              </a:r>
              <a:r>
                <a:rPr lang="en-US" altLang="en-US" sz="2400" i="1"/>
                <a:t>c</a:t>
              </a:r>
              <a:r>
                <a:rPr lang="en-US" altLang="en-US" sz="2400"/>
                <a:t>C + </a:t>
              </a:r>
              <a:r>
                <a:rPr lang="en-US" altLang="en-US" sz="2400" i="1"/>
                <a:t>d</a:t>
              </a:r>
              <a:r>
                <a:rPr lang="en-US" altLang="en-US" sz="2400"/>
                <a:t>D</a:t>
              </a:r>
              <a:endParaRPr lang="en-US" altLang="en-US" sz="2400" i="1"/>
            </a:p>
          </p:txBody>
        </p:sp>
        <p:sp>
          <p:nvSpPr>
            <p:cNvPr id="30735" name="Line 7"/>
            <p:cNvSpPr>
              <a:spLocks noChangeShapeType="1"/>
            </p:cNvSpPr>
            <p:nvPr/>
          </p:nvSpPr>
          <p:spPr bwMode="auto">
            <a:xfrm>
              <a:off x="2664" y="2648"/>
              <a:ext cx="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376613" y="2895600"/>
            <a:ext cx="235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r>
              <a:rPr lang="en-US" altLang="en-US" sz="2400"/>
              <a:t> [A]</a:t>
            </a:r>
            <a:r>
              <a:rPr lang="en-US" altLang="en-US" sz="2400" i="1" baseline="30000"/>
              <a:t>x</a:t>
            </a:r>
            <a:r>
              <a:rPr lang="en-US" altLang="en-US" sz="2400"/>
              <a:t>[B]</a:t>
            </a:r>
            <a:r>
              <a:rPr lang="en-US" altLang="en-US" sz="2400" i="1" baseline="30000"/>
              <a:t>y</a:t>
            </a:r>
            <a:endParaRPr lang="en-US" altLang="en-US" sz="2400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674938" y="4038600"/>
            <a:ext cx="358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reaction is </a:t>
            </a:r>
            <a:r>
              <a:rPr lang="en-US" altLang="en-US" sz="2400" b="1" i="1"/>
              <a:t>x</a:t>
            </a:r>
            <a:r>
              <a:rPr lang="en-US" altLang="en-US" sz="2400" b="1"/>
              <a:t>th order</a:t>
            </a:r>
            <a:r>
              <a:rPr lang="en-US" altLang="en-US" sz="2400"/>
              <a:t> in A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667000" y="4610100"/>
            <a:ext cx="358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reaction is </a:t>
            </a:r>
            <a:r>
              <a:rPr lang="en-US" altLang="en-US" sz="2400" b="1" i="1"/>
              <a:t>y</a:t>
            </a:r>
            <a:r>
              <a:rPr lang="en-US" altLang="en-US" sz="2400" b="1"/>
              <a:t>th order</a:t>
            </a:r>
            <a:r>
              <a:rPr lang="en-US" altLang="en-US" sz="2400"/>
              <a:t> in B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674938" y="4876800"/>
            <a:ext cx="56308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reaction is </a:t>
            </a:r>
            <a:r>
              <a:rPr lang="en-US" altLang="en-US" sz="2400" b="1"/>
              <a:t>(x +y)th order overall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*The greater the value of the exponent the greater the change in concentration of that reactant</a:t>
            </a:r>
          </a:p>
        </p:txBody>
      </p:sp>
      <p:pic>
        <p:nvPicPr>
          <p:cNvPr id="30731" name="Picture 12" descr="BS020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18732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4953000" y="2895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5422900" y="2895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utoUpdateAnimBg="0"/>
      <p:bldP spid="74761" grpId="0" autoUpdateAnimBg="0"/>
      <p:bldP spid="74762" grpId="0" autoUpdateAnimBg="0"/>
      <p:bldP spid="74763" grpId="0" autoUpdateAnimBg="0"/>
      <p:bldP spid="74765" grpId="0" animBg="1"/>
      <p:bldP spid="747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Method of Initial Rates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 value of the initial rate is determined for each experiment at the same value of </a:t>
            </a:r>
            <a:r>
              <a:rPr lang="en-US" altLang="en-US" sz="2800" i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 as close to </a:t>
            </a:r>
            <a:r>
              <a:rPr lang="en-US" altLang="en-US" sz="2800" i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 = 0 as possible.</a:t>
            </a:r>
          </a:p>
          <a:p>
            <a:pPr marL="457200" indent="-457200" eaLnBrk="1" hangingPunct="1"/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Several experiments are carried out using different initial concentrations of each of the reactants, and the initial rate is determined for each run. </a:t>
            </a:r>
          </a:p>
          <a:p>
            <a:pPr marL="457200" indent="-457200" eaLnBrk="1" hangingPunct="1"/>
            <a:r>
              <a:rPr lang="en-US" alt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 results are then compared to see how the initial rate depends on the initial concentrations of each of the reactants.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5B2999-F824-4852-B6D3-4E84CD672578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C1B8A0-6366-44D0-9675-D1070F3CD4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pic>
        <p:nvPicPr>
          <p:cNvPr id="33795" name="Picture 2" descr="1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20313"/>
          <a:stretch>
            <a:fillRect/>
          </a:stretch>
        </p:blipFill>
        <p:spPr bwMode="auto">
          <a:xfrm>
            <a:off x="3403600" y="1143000"/>
            <a:ext cx="5715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2206625" y="242888"/>
            <a:ext cx="4727575" cy="457200"/>
            <a:chOff x="1407" y="169"/>
            <a:chExt cx="2978" cy="288"/>
          </a:xfrm>
        </p:grpSpPr>
        <p:sp>
          <p:nvSpPr>
            <p:cNvPr id="33808" name="Text Box 4"/>
            <p:cNvSpPr txBox="1">
              <a:spLocks noChangeArrowheads="1"/>
            </p:cNvSpPr>
            <p:nvPr/>
          </p:nvSpPr>
          <p:spPr bwMode="auto">
            <a:xfrm>
              <a:off x="1407" y="169"/>
              <a:ext cx="29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F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</a:t>
              </a:r>
              <a:r>
                <a:rPr lang="en-US" altLang="en-US" sz="2000" b="1"/>
                <a:t>(</a:t>
              </a:r>
              <a:r>
                <a:rPr lang="en-US" altLang="en-US" sz="2000" b="1" i="1"/>
                <a:t>g</a:t>
              </a:r>
              <a:r>
                <a:rPr lang="en-US" altLang="en-US" sz="2000" b="1"/>
                <a:t>)</a:t>
              </a:r>
              <a:r>
                <a:rPr lang="en-US" altLang="en-US" sz="2400" b="1"/>
                <a:t> + 2ClO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</a:t>
              </a:r>
              <a:r>
                <a:rPr lang="en-US" altLang="en-US" sz="2000" b="1"/>
                <a:t>(</a:t>
              </a:r>
              <a:r>
                <a:rPr lang="en-US" altLang="en-US" sz="2000" b="1" i="1"/>
                <a:t>g</a:t>
              </a:r>
              <a:r>
                <a:rPr lang="en-US" altLang="en-US" sz="2000" b="1"/>
                <a:t>)</a:t>
              </a:r>
              <a:r>
                <a:rPr lang="en-US" altLang="en-US" sz="2400" b="1"/>
                <a:t>          2FClO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</a:t>
              </a:r>
              <a:r>
                <a:rPr lang="en-US" altLang="en-US" sz="2000" b="1"/>
                <a:t>(</a:t>
              </a:r>
              <a:r>
                <a:rPr lang="en-US" altLang="en-US" sz="2000" b="1" i="1"/>
                <a:t>g</a:t>
              </a:r>
              <a:r>
                <a:rPr lang="en-US" altLang="en-US" sz="2000" b="1"/>
                <a:t>)</a:t>
              </a:r>
            </a:p>
          </p:txBody>
        </p:sp>
        <p:sp>
          <p:nvSpPr>
            <p:cNvPr id="33809" name="Line 5"/>
            <p:cNvSpPr>
              <a:spLocks noChangeShapeType="1"/>
            </p:cNvSpPr>
            <p:nvPr/>
          </p:nvSpPr>
          <p:spPr bwMode="auto">
            <a:xfrm>
              <a:off x="3008" y="3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276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r>
              <a:rPr lang="en-US" altLang="en-US" sz="2400"/>
              <a:t> [F</a:t>
            </a:r>
            <a:r>
              <a:rPr lang="en-US" altLang="en-US" sz="2400" baseline="-25000"/>
              <a:t>2</a:t>
            </a:r>
            <a:r>
              <a:rPr lang="en-US" altLang="en-US" sz="2400"/>
              <a:t>]</a:t>
            </a:r>
            <a:r>
              <a:rPr lang="en-US" altLang="en-US" sz="2400" i="1" baseline="30000"/>
              <a:t>x</a:t>
            </a:r>
            <a:r>
              <a:rPr lang="en-US" altLang="en-US" sz="2400"/>
              <a:t>[ClO</a:t>
            </a:r>
            <a:r>
              <a:rPr lang="en-US" altLang="en-US" sz="2400" baseline="-25000"/>
              <a:t>2</a:t>
            </a:r>
            <a:r>
              <a:rPr lang="en-US" altLang="en-US" sz="2400"/>
              <a:t>]</a:t>
            </a:r>
            <a:r>
              <a:rPr lang="en-US" altLang="en-US" sz="2400" i="1" baseline="30000"/>
              <a:t>y</a:t>
            </a:r>
            <a:endParaRPr lang="en-US" altLang="en-US" sz="2400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28600" y="3276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Double [F</a:t>
            </a:r>
            <a:r>
              <a:rPr lang="en-US" altLang="en-US" sz="2400" baseline="-25000"/>
              <a:t>2</a:t>
            </a:r>
            <a:r>
              <a:rPr lang="en-US" altLang="en-US" sz="2400"/>
              <a:t>] with [ClO</a:t>
            </a:r>
            <a:r>
              <a:rPr lang="en-US" altLang="en-US" sz="2400" baseline="-25000"/>
              <a:t>2</a:t>
            </a:r>
            <a:r>
              <a:rPr lang="en-US" altLang="en-US" sz="2400"/>
              <a:t>] constant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28600" y="3810000"/>
            <a:ext cx="198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doubles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28600" y="4114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[2] </a:t>
            </a:r>
            <a:r>
              <a:rPr lang="en-US" altLang="en-US" sz="2400" i="1" baseline="30000"/>
              <a:t>x</a:t>
            </a:r>
            <a:r>
              <a:rPr lang="en-US" altLang="en-US" sz="2400"/>
              <a:t> = 2                x = 1</a:t>
            </a:r>
            <a:endParaRPr lang="en-US" altLang="en-US" sz="2400" i="1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Quadruple [ClO</a:t>
            </a:r>
            <a:r>
              <a:rPr lang="en-US" altLang="en-US" sz="2400" baseline="-25000"/>
              <a:t>2</a:t>
            </a:r>
            <a:r>
              <a:rPr lang="en-US" altLang="en-US" sz="2400"/>
              <a:t>] with [F</a:t>
            </a:r>
            <a:r>
              <a:rPr lang="en-US" altLang="en-US" sz="2400" baseline="-25000"/>
              <a:t>2</a:t>
            </a:r>
            <a:r>
              <a:rPr lang="en-US" altLang="en-US" sz="2400"/>
              <a:t>] constant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28600" y="5486400"/>
            <a:ext cx="242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quadruples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28600" y="5867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[4] </a:t>
            </a:r>
            <a:r>
              <a:rPr lang="en-US" altLang="en-US" sz="2400" i="1" baseline="30000"/>
              <a:t>y</a:t>
            </a:r>
            <a:r>
              <a:rPr lang="en-US" altLang="en-US" sz="2400"/>
              <a:t> = 4             y =1</a:t>
            </a:r>
            <a:endParaRPr lang="en-US" altLang="en-US" sz="2400" i="1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5740400" y="4800600"/>
            <a:ext cx="256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r>
              <a:rPr lang="en-US" altLang="en-US" sz="2400"/>
              <a:t> [F</a:t>
            </a:r>
            <a:r>
              <a:rPr lang="en-US" altLang="en-US" sz="2400" baseline="-25000"/>
              <a:t>2</a:t>
            </a:r>
            <a:r>
              <a:rPr lang="en-US" altLang="en-US" sz="2400"/>
              <a:t>][ClO</a:t>
            </a:r>
            <a:r>
              <a:rPr lang="en-US" altLang="en-US" sz="2400" baseline="-25000"/>
              <a:t>2</a:t>
            </a:r>
            <a:r>
              <a:rPr lang="en-US" altLang="en-US" sz="2400"/>
              <a:t>]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13.2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0" y="4648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Conc         initial rate         order of rxn</a:t>
            </a:r>
          </a:p>
        </p:txBody>
      </p:sp>
      <p:sp>
        <p:nvSpPr>
          <p:cNvPr id="33807" name="AutoShape 16"/>
          <p:cNvSpPr>
            <a:spLocks/>
          </p:cNvSpPr>
          <p:nvPr/>
        </p:nvSpPr>
        <p:spPr bwMode="auto">
          <a:xfrm>
            <a:off x="4953000" y="3505200"/>
            <a:ext cx="762000" cy="2895600"/>
          </a:xfrm>
          <a:prstGeom prst="righ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  <p:bldP spid="75783" grpId="0" autoUpdateAnimBg="0"/>
      <p:bldP spid="75784" grpId="0" autoUpdateAnimBg="0"/>
      <p:bldP spid="75785" grpId="0" autoUpdateAnimBg="0"/>
      <p:bldP spid="75786" grpId="0" autoUpdateAnimBg="0"/>
      <p:bldP spid="75787" grpId="0" autoUpdateAnimBg="0"/>
      <p:bldP spid="75788" grpId="0" autoUpdateAnimBg="0"/>
      <p:bldP spid="7578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873C5-7F50-48E4-8D06-F6276447A84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048000" y="4495800"/>
            <a:ext cx="4652963" cy="457200"/>
            <a:chOff x="1430" y="169"/>
            <a:chExt cx="2931" cy="288"/>
          </a:xfrm>
        </p:grpSpPr>
        <p:sp>
          <p:nvSpPr>
            <p:cNvPr id="34831" name="Text Box 3"/>
            <p:cNvSpPr txBox="1">
              <a:spLocks noChangeArrowheads="1"/>
            </p:cNvSpPr>
            <p:nvPr/>
          </p:nvSpPr>
          <p:spPr bwMode="auto">
            <a:xfrm>
              <a:off x="1430" y="169"/>
              <a:ext cx="29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F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 sz="2400"/>
                <a:t> + 2ClO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 sz="2400"/>
                <a:t>          2FClO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</a:p>
          </p:txBody>
        </p:sp>
        <p:sp>
          <p:nvSpPr>
            <p:cNvPr id="34832" name="Line 4"/>
            <p:cNvSpPr>
              <a:spLocks noChangeShapeType="1"/>
            </p:cNvSpPr>
            <p:nvPr/>
          </p:nvSpPr>
          <p:spPr bwMode="auto">
            <a:xfrm>
              <a:off x="3008" y="3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962400" y="5410200"/>
            <a:ext cx="256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r>
              <a:rPr lang="en-US" altLang="en-US" sz="2400"/>
              <a:t> [F</a:t>
            </a:r>
            <a:r>
              <a:rPr lang="en-US" altLang="en-US" sz="2400" baseline="-25000"/>
              <a:t>2</a:t>
            </a:r>
            <a:r>
              <a:rPr lang="en-US" altLang="en-US" sz="2400"/>
              <a:t>][ClO</a:t>
            </a:r>
            <a:r>
              <a:rPr lang="en-US" altLang="en-US" sz="2400" baseline="-25000"/>
              <a:t>2</a:t>
            </a:r>
            <a:r>
              <a:rPr lang="en-US" altLang="en-US" sz="2400"/>
              <a:t>]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2971800" y="304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Rate Laws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81000" y="1066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Rate laws are </a:t>
            </a:r>
            <a:r>
              <a:rPr lang="en-US" altLang="en-US" sz="2400" b="1"/>
              <a:t>always</a:t>
            </a:r>
            <a:r>
              <a:rPr lang="en-US" altLang="en-US" sz="2400"/>
              <a:t> determined experimentally.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81000" y="1768475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Reaction order is </a:t>
            </a:r>
            <a:r>
              <a:rPr lang="en-US" altLang="en-US" sz="2400" b="1"/>
              <a:t>always</a:t>
            </a:r>
            <a:r>
              <a:rPr lang="en-US" altLang="en-US" sz="2400"/>
              <a:t> defined in terms of reactant (not product) concentrations.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8229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The </a:t>
            </a:r>
            <a:r>
              <a:rPr lang="en-US" altLang="en-US" sz="2400" b="1" u="sng">
                <a:solidFill>
                  <a:srgbClr val="FF0000"/>
                </a:solidFill>
              </a:rPr>
              <a:t>rate law  </a:t>
            </a:r>
            <a:r>
              <a:rPr lang="en-US" altLang="en-US" sz="2400"/>
              <a:t>of a reactant </a:t>
            </a:r>
            <a:r>
              <a:rPr lang="en-US" altLang="en-US" sz="2400" b="1"/>
              <a:t>is not</a:t>
            </a:r>
            <a:r>
              <a:rPr lang="en-US" altLang="en-US" sz="2400"/>
              <a:t> related to the stoichiometric coefficient of the reactant in the balanced chemical equation.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Tells us how the rate depends on concentration</a:t>
            </a:r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4081463" y="4419600"/>
            <a:ext cx="381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6507163" y="5257800"/>
            <a:ext cx="317500" cy="381000"/>
            <a:chOff x="3592" y="3312"/>
            <a:chExt cx="200" cy="240"/>
          </a:xfrm>
        </p:grpSpPr>
        <p:sp>
          <p:nvSpPr>
            <p:cNvPr id="34829" name="Oval 12"/>
            <p:cNvSpPr>
              <a:spLocks noChangeArrowheads="1"/>
            </p:cNvSpPr>
            <p:nvPr/>
          </p:nvSpPr>
          <p:spPr bwMode="auto">
            <a:xfrm>
              <a:off x="3600" y="3312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30" name="Text Box 13"/>
            <p:cNvSpPr txBox="1">
              <a:spLocks noChangeArrowheads="1"/>
            </p:cNvSpPr>
            <p:nvPr/>
          </p:nvSpPr>
          <p:spPr bwMode="auto">
            <a:xfrm>
              <a:off x="3592" y="332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13.2</a:t>
            </a:r>
          </a:p>
        </p:txBody>
      </p:sp>
      <p:pic>
        <p:nvPicPr>
          <p:cNvPr id="34828" name="Picture 15" descr="CHA56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5337175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utoUpdateAnimBg="0"/>
      <p:bldP spid="76807" grpId="0" autoUpdateAnimBg="0"/>
      <p:bldP spid="76808" grpId="0" autoUpdateAnimBg="0"/>
      <p:bldP spid="76809" grpId="0" autoUpdateAnimBg="0"/>
      <p:bldP spid="768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EE4422-DF46-4D48-ADE7-8E74F21720E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Time it Takes to build a brick wall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Pick up bricks</a:t>
            </a:r>
          </a:p>
          <a:p>
            <a:pPr eaLnBrk="1" hangingPunct="1"/>
            <a:r>
              <a:rPr lang="en-US" altLang="en-US" smtClean="0"/>
              <a:t>2. deliver bricks </a:t>
            </a:r>
          </a:p>
          <a:p>
            <a:pPr eaLnBrk="1" hangingPunct="1"/>
            <a:r>
              <a:rPr lang="en-US" altLang="en-US" smtClean="0"/>
              <a:t>3. unload bricks </a:t>
            </a:r>
          </a:p>
          <a:p>
            <a:pPr eaLnBrk="1" hangingPunct="1"/>
            <a:r>
              <a:rPr lang="en-US" altLang="en-US" smtClean="0"/>
              <a:t>4. build wall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655CF4-D459-4C21-967B-463CA58E0BB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152400" y="0"/>
            <a:ext cx="8947150" cy="1508125"/>
            <a:chOff x="124" y="160"/>
            <a:chExt cx="5636" cy="904"/>
          </a:xfrm>
        </p:grpSpPr>
        <p:grpSp>
          <p:nvGrpSpPr>
            <p:cNvPr id="35891" name="Group 3"/>
            <p:cNvGrpSpPr>
              <a:grpSpLocks/>
            </p:cNvGrpSpPr>
            <p:nvPr/>
          </p:nvGrpSpPr>
          <p:grpSpPr bwMode="auto">
            <a:xfrm>
              <a:off x="124" y="160"/>
              <a:ext cx="5636" cy="904"/>
              <a:chOff x="124" y="1874"/>
              <a:chExt cx="5636" cy="904"/>
            </a:xfrm>
          </p:grpSpPr>
          <p:sp>
            <p:nvSpPr>
              <p:cNvPr id="35893" name="Text Box 4"/>
              <p:cNvSpPr txBox="1">
                <a:spLocks noChangeArrowheads="1"/>
              </p:cNvSpPr>
              <p:nvPr/>
            </p:nvSpPr>
            <p:spPr bwMode="auto">
              <a:xfrm>
                <a:off x="607" y="2066"/>
                <a:ext cx="5153" cy="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Determine the </a:t>
                </a:r>
                <a:r>
                  <a:rPr lang="en-US" altLang="en-US" sz="2400">
                    <a:solidFill>
                      <a:schemeClr val="hlink"/>
                    </a:solidFill>
                  </a:rPr>
                  <a:t>rate law</a:t>
                </a:r>
                <a:r>
                  <a:rPr lang="en-US" altLang="en-US" sz="2400"/>
                  <a:t> and calculate the </a:t>
                </a:r>
                <a:r>
                  <a:rPr lang="en-US" altLang="en-US" sz="2400">
                    <a:solidFill>
                      <a:srgbClr val="FF3300"/>
                    </a:solidFill>
                  </a:rPr>
                  <a:t>rate constant (k)</a:t>
                </a:r>
                <a:r>
                  <a:rPr lang="en-US" altLang="en-US" sz="2400"/>
                  <a:t> for the following reaction from the following data: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/>
                  <a:t>S</a:t>
                </a:r>
                <a:r>
                  <a:rPr lang="en-US" altLang="en-US" sz="2400" b="1" baseline="-25000"/>
                  <a:t>2</a:t>
                </a:r>
                <a:r>
                  <a:rPr lang="en-US" altLang="en-US" sz="2400" b="1"/>
                  <a:t>O</a:t>
                </a:r>
                <a:r>
                  <a:rPr lang="en-US" altLang="en-US" sz="2400" b="1" baseline="-25000"/>
                  <a:t>8</a:t>
                </a:r>
                <a:r>
                  <a:rPr lang="en-US" altLang="en-US" sz="2400" b="1" baseline="30000"/>
                  <a:t>2-</a:t>
                </a:r>
                <a:r>
                  <a:rPr lang="en-US" altLang="en-US" sz="2400" b="1"/>
                  <a:t> </a:t>
                </a:r>
                <a:r>
                  <a:rPr lang="en-US" altLang="en-US" sz="2000" b="1"/>
                  <a:t>(</a:t>
                </a:r>
                <a:r>
                  <a:rPr lang="en-US" altLang="en-US" sz="2000" b="1" i="1"/>
                  <a:t>aq</a:t>
                </a:r>
                <a:r>
                  <a:rPr lang="en-US" altLang="en-US" sz="2000" b="1"/>
                  <a:t>)</a:t>
                </a:r>
                <a:r>
                  <a:rPr lang="en-US" altLang="en-US" sz="2400" b="1"/>
                  <a:t> + 3I</a:t>
                </a:r>
                <a:r>
                  <a:rPr lang="en-US" altLang="en-US" sz="2400" b="1" baseline="30000"/>
                  <a:t>-</a:t>
                </a:r>
                <a:r>
                  <a:rPr lang="en-US" altLang="en-US" sz="2400" b="1"/>
                  <a:t> </a:t>
                </a:r>
                <a:r>
                  <a:rPr lang="en-US" altLang="en-US" sz="2000" b="1"/>
                  <a:t>(</a:t>
                </a:r>
                <a:r>
                  <a:rPr lang="en-US" altLang="en-US" sz="2000" b="1" i="1"/>
                  <a:t>aq</a:t>
                </a:r>
                <a:r>
                  <a:rPr lang="en-US" altLang="en-US" sz="2000" b="1"/>
                  <a:t>)</a:t>
                </a:r>
                <a:r>
                  <a:rPr lang="en-US" altLang="en-US" sz="2400" b="1"/>
                  <a:t>          2SO</a:t>
                </a:r>
                <a:r>
                  <a:rPr lang="en-US" altLang="en-US" sz="2400" b="1" baseline="-25000"/>
                  <a:t>4</a:t>
                </a:r>
                <a:r>
                  <a:rPr lang="en-US" altLang="en-US" sz="2400" b="1" baseline="30000"/>
                  <a:t>2-</a:t>
                </a:r>
                <a:r>
                  <a:rPr lang="en-US" altLang="en-US" sz="2400" b="1"/>
                  <a:t> </a:t>
                </a:r>
                <a:r>
                  <a:rPr lang="en-US" altLang="en-US" sz="2000" b="1"/>
                  <a:t>(</a:t>
                </a:r>
                <a:r>
                  <a:rPr lang="en-US" altLang="en-US" sz="2000" b="1" i="1"/>
                  <a:t>aq</a:t>
                </a:r>
                <a:r>
                  <a:rPr lang="en-US" altLang="en-US" sz="2000" b="1"/>
                  <a:t>)</a:t>
                </a:r>
                <a:r>
                  <a:rPr lang="en-US" altLang="en-US" sz="2400" b="1"/>
                  <a:t> + I</a:t>
                </a:r>
                <a:r>
                  <a:rPr lang="en-US" altLang="en-US" sz="2400" b="1" baseline="-25000"/>
                  <a:t>3</a:t>
                </a:r>
                <a:r>
                  <a:rPr lang="en-US" altLang="en-US" sz="2400" b="1" baseline="30000"/>
                  <a:t>-</a:t>
                </a:r>
                <a:r>
                  <a:rPr lang="en-US" altLang="en-US" sz="2400" b="1"/>
                  <a:t> </a:t>
                </a:r>
                <a:r>
                  <a:rPr lang="en-US" altLang="en-US" sz="2000" b="1"/>
                  <a:t>(</a:t>
                </a:r>
                <a:r>
                  <a:rPr lang="en-US" altLang="en-US" sz="2000" b="1" i="1"/>
                  <a:t>aq</a:t>
                </a:r>
                <a:r>
                  <a:rPr lang="en-US" altLang="en-US" sz="2000" b="1"/>
                  <a:t>)</a:t>
                </a:r>
              </a:p>
            </p:txBody>
          </p:sp>
          <p:graphicFrame>
            <p:nvGraphicFramePr>
              <p:cNvPr id="35894" name="Object 5"/>
              <p:cNvGraphicFramePr>
                <a:graphicFrameLocks noChangeAspect="1"/>
              </p:cNvGraphicFramePr>
              <p:nvPr/>
            </p:nvGraphicFramePr>
            <p:xfrm>
              <a:off x="124" y="1874"/>
              <a:ext cx="452" cy="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96" name="Clip" r:id="rId3" imgW="856615" imgH="1637665" progId="MS_ClipArt_Gallery.2">
                      <p:embed/>
                    </p:oleObj>
                  </mc:Choice>
                  <mc:Fallback>
                    <p:oleObj name="Clip" r:id="rId3" imgW="856615" imgH="1637665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" y="1874"/>
                            <a:ext cx="452" cy="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892" name="Line 6"/>
            <p:cNvSpPr>
              <a:spLocks noChangeShapeType="1"/>
            </p:cNvSpPr>
            <p:nvPr/>
          </p:nvSpPr>
          <p:spPr bwMode="auto">
            <a:xfrm>
              <a:off x="2352" y="968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7831" name="Group 7"/>
          <p:cNvGraphicFramePr>
            <a:graphicFrameLocks noGrp="1"/>
          </p:cNvGraphicFramePr>
          <p:nvPr/>
        </p:nvGraphicFramePr>
        <p:xfrm>
          <a:off x="152400" y="1798638"/>
          <a:ext cx="5791200" cy="22415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[I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Rate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0.034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2.2 x 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x 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x 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6172200" y="2133600"/>
            <a:ext cx="283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r>
              <a:rPr lang="en-US" altLang="en-US" sz="2400"/>
              <a:t> [S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8</a:t>
            </a:r>
            <a:r>
              <a:rPr lang="en-US" altLang="en-US" sz="2400" baseline="30000"/>
              <a:t>2-</a:t>
            </a:r>
            <a:r>
              <a:rPr lang="en-US" altLang="en-US" sz="2400"/>
              <a:t>]</a:t>
            </a:r>
            <a:r>
              <a:rPr lang="en-US" altLang="en-US" sz="2400" i="1" baseline="30000"/>
              <a:t>x</a:t>
            </a:r>
            <a:r>
              <a:rPr lang="en-US" altLang="en-US" sz="2400"/>
              <a:t>[I</a:t>
            </a:r>
            <a:r>
              <a:rPr lang="en-US" altLang="en-US" sz="2400" baseline="30000"/>
              <a:t>-</a:t>
            </a:r>
            <a:r>
              <a:rPr lang="en-US" altLang="en-US" sz="2400"/>
              <a:t>]</a:t>
            </a:r>
            <a:r>
              <a:rPr lang="en-US" altLang="en-US" sz="2400" i="1" baseline="30000"/>
              <a:t>y</a:t>
            </a:r>
            <a:endParaRPr lang="en-US" altLang="en-US" sz="2400"/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228600" y="4283075"/>
            <a:ext cx="599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Double [I</a:t>
            </a:r>
            <a:r>
              <a:rPr lang="en-US" altLang="en-US" sz="2400" baseline="30000"/>
              <a:t>-</a:t>
            </a:r>
            <a:r>
              <a:rPr lang="en-US" altLang="en-US" sz="2400"/>
              <a:t>], rate doubles (experiment 1 &amp; 2)</a:t>
            </a: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6172200" y="2554288"/>
            <a:ext cx="85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y = 1</a:t>
            </a: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228600" y="4800600"/>
            <a:ext cx="669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Double [S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8</a:t>
            </a:r>
            <a:r>
              <a:rPr lang="en-US" altLang="en-US" sz="2400" baseline="30000"/>
              <a:t>2-</a:t>
            </a:r>
            <a:r>
              <a:rPr lang="en-US" altLang="en-US" sz="2400"/>
              <a:t>], rate doubles (experiment 2 &amp; 3)</a:t>
            </a:r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6172200" y="2971800"/>
            <a:ext cx="85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x = 1</a:t>
            </a:r>
          </a:p>
        </p:txBody>
      </p:sp>
      <p:grpSp>
        <p:nvGrpSpPr>
          <p:cNvPr id="77863" name="Group 39"/>
          <p:cNvGrpSpPr>
            <a:grpSpLocks/>
          </p:cNvGrpSpPr>
          <p:nvPr/>
        </p:nvGrpSpPr>
        <p:grpSpPr bwMode="auto">
          <a:xfrm>
            <a:off x="1447800" y="5497513"/>
            <a:ext cx="2073275" cy="877887"/>
            <a:chOff x="912" y="3463"/>
            <a:chExt cx="1306" cy="553"/>
          </a:xfrm>
        </p:grpSpPr>
        <p:sp>
          <p:nvSpPr>
            <p:cNvPr id="35886" name="Text Box 40"/>
            <p:cNvSpPr txBox="1">
              <a:spLocks noChangeArrowheads="1"/>
            </p:cNvSpPr>
            <p:nvPr/>
          </p:nvSpPr>
          <p:spPr bwMode="auto">
            <a:xfrm>
              <a:off x="912" y="3593"/>
              <a:ext cx="4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k</a:t>
              </a:r>
              <a:r>
                <a:rPr lang="en-US" altLang="en-US" sz="2400"/>
                <a:t> = </a:t>
              </a:r>
              <a:endParaRPr lang="en-US" altLang="en-US" sz="2400" i="1"/>
            </a:p>
          </p:txBody>
        </p:sp>
        <p:grpSp>
          <p:nvGrpSpPr>
            <p:cNvPr id="35887" name="Group 41"/>
            <p:cNvGrpSpPr>
              <a:grpSpLocks/>
            </p:cNvGrpSpPr>
            <p:nvPr/>
          </p:nvGrpSpPr>
          <p:grpSpPr bwMode="auto">
            <a:xfrm>
              <a:off x="1261" y="3463"/>
              <a:ext cx="957" cy="553"/>
              <a:chOff x="3062" y="3504"/>
              <a:chExt cx="957" cy="553"/>
            </a:xfrm>
          </p:grpSpPr>
          <p:sp>
            <p:nvSpPr>
              <p:cNvPr id="35888" name="Text Box 42"/>
              <p:cNvSpPr txBox="1">
                <a:spLocks noChangeArrowheads="1"/>
              </p:cNvSpPr>
              <p:nvPr/>
            </p:nvSpPr>
            <p:spPr bwMode="auto">
              <a:xfrm>
                <a:off x="3317" y="3504"/>
                <a:ext cx="4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rate</a:t>
                </a:r>
              </a:p>
            </p:txBody>
          </p:sp>
          <p:sp>
            <p:nvSpPr>
              <p:cNvPr id="35889" name="Text Box 43"/>
              <p:cNvSpPr txBox="1">
                <a:spLocks noChangeArrowheads="1"/>
              </p:cNvSpPr>
              <p:nvPr/>
            </p:nvSpPr>
            <p:spPr bwMode="auto">
              <a:xfrm>
                <a:off x="3062" y="3769"/>
                <a:ext cx="95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[S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O</a:t>
                </a:r>
                <a:r>
                  <a:rPr lang="en-US" altLang="en-US" sz="2400" baseline="-25000"/>
                  <a:t>8</a:t>
                </a:r>
                <a:r>
                  <a:rPr lang="en-US" altLang="en-US" sz="2400" baseline="30000"/>
                  <a:t>2-</a:t>
                </a:r>
                <a:r>
                  <a:rPr lang="en-US" altLang="en-US" sz="2400"/>
                  <a:t>][I</a:t>
                </a:r>
                <a:r>
                  <a:rPr lang="en-US" altLang="en-US" sz="2400" baseline="30000"/>
                  <a:t>-</a:t>
                </a:r>
                <a:r>
                  <a:rPr lang="en-US" altLang="en-US" sz="2400"/>
                  <a:t>]</a:t>
                </a:r>
              </a:p>
            </p:txBody>
          </p:sp>
          <p:sp>
            <p:nvSpPr>
              <p:cNvPr id="35890" name="Line 44"/>
              <p:cNvSpPr>
                <a:spLocks noChangeShapeType="1"/>
              </p:cNvSpPr>
              <p:nvPr/>
            </p:nvSpPr>
            <p:spPr bwMode="auto">
              <a:xfrm>
                <a:off x="3108" y="3781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869" name="Group 45"/>
          <p:cNvGrpSpPr>
            <a:grpSpLocks/>
          </p:cNvGrpSpPr>
          <p:nvPr/>
        </p:nvGrpSpPr>
        <p:grpSpPr bwMode="auto">
          <a:xfrm>
            <a:off x="3522663" y="5486400"/>
            <a:ext cx="2894012" cy="914400"/>
            <a:chOff x="3036" y="3600"/>
            <a:chExt cx="1823" cy="576"/>
          </a:xfrm>
        </p:grpSpPr>
        <p:sp>
          <p:nvSpPr>
            <p:cNvPr id="35881" name="Text Box 46"/>
            <p:cNvSpPr txBox="1">
              <a:spLocks noChangeArrowheads="1"/>
            </p:cNvSpPr>
            <p:nvPr/>
          </p:nvSpPr>
          <p:spPr bwMode="auto">
            <a:xfrm>
              <a:off x="3036" y="374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35882" name="Group 47"/>
            <p:cNvGrpSpPr>
              <a:grpSpLocks/>
            </p:cNvGrpSpPr>
            <p:nvPr/>
          </p:nvGrpSpPr>
          <p:grpSpPr bwMode="auto">
            <a:xfrm>
              <a:off x="3206" y="3600"/>
              <a:ext cx="1653" cy="576"/>
              <a:chOff x="3206" y="3600"/>
              <a:chExt cx="1653" cy="576"/>
            </a:xfrm>
          </p:grpSpPr>
          <p:sp>
            <p:nvSpPr>
              <p:cNvPr id="35883" name="Text Box 48"/>
              <p:cNvSpPr txBox="1">
                <a:spLocks noChangeArrowheads="1"/>
              </p:cNvSpPr>
              <p:nvPr/>
            </p:nvSpPr>
            <p:spPr bwMode="auto">
              <a:xfrm>
                <a:off x="3404" y="3600"/>
                <a:ext cx="12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folHlink"/>
                    </a:solidFill>
                  </a:rPr>
                  <a:t>2.2 x 10</a:t>
                </a:r>
                <a:r>
                  <a:rPr lang="en-US" altLang="en-US" sz="2400" baseline="30000">
                    <a:solidFill>
                      <a:schemeClr val="folHlink"/>
                    </a:solidFill>
                  </a:rPr>
                  <a:t>-4 </a:t>
                </a:r>
                <a:r>
                  <a:rPr lang="en-US" altLang="en-US" sz="2400" i="1">
                    <a:solidFill>
                      <a:schemeClr val="folHlink"/>
                    </a:solidFill>
                  </a:rPr>
                  <a:t>M</a:t>
                </a:r>
                <a:r>
                  <a:rPr lang="en-US" altLang="en-US" sz="2400">
                    <a:solidFill>
                      <a:schemeClr val="folHlink"/>
                    </a:solidFill>
                  </a:rPr>
                  <a:t>/s</a:t>
                </a:r>
                <a:endParaRPr lang="en-US" altLang="en-US" sz="2400" i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5884" name="Text Box 49"/>
              <p:cNvSpPr txBox="1">
                <a:spLocks noChangeArrowheads="1"/>
              </p:cNvSpPr>
              <p:nvPr/>
            </p:nvSpPr>
            <p:spPr bwMode="auto">
              <a:xfrm>
                <a:off x="3206" y="3888"/>
                <a:ext cx="16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folHlink"/>
                    </a:solidFill>
                  </a:rPr>
                  <a:t>(0.08 </a:t>
                </a:r>
                <a:r>
                  <a:rPr lang="en-US" altLang="en-US" sz="2400" i="1">
                    <a:solidFill>
                      <a:schemeClr val="folHlink"/>
                    </a:solidFill>
                  </a:rPr>
                  <a:t>M</a:t>
                </a:r>
                <a:r>
                  <a:rPr lang="en-US" altLang="en-US" sz="2400">
                    <a:solidFill>
                      <a:schemeClr val="folHlink"/>
                    </a:solidFill>
                  </a:rPr>
                  <a:t>)(0.034 </a:t>
                </a:r>
                <a:r>
                  <a:rPr lang="en-US" altLang="en-US" sz="2400" i="1">
                    <a:solidFill>
                      <a:schemeClr val="folHlink"/>
                    </a:solidFill>
                  </a:rPr>
                  <a:t>M</a:t>
                </a:r>
                <a:r>
                  <a:rPr lang="en-US" altLang="en-US" sz="2400">
                    <a:solidFill>
                      <a:schemeClr val="folHlink"/>
                    </a:solidFill>
                  </a:rPr>
                  <a:t>)</a:t>
                </a:r>
              </a:p>
            </p:txBody>
          </p:sp>
          <p:sp>
            <p:nvSpPr>
              <p:cNvPr id="35885" name="Line 50"/>
              <p:cNvSpPr>
                <a:spLocks noChangeShapeType="1"/>
              </p:cNvSpPr>
              <p:nvPr/>
            </p:nvSpPr>
            <p:spPr bwMode="auto">
              <a:xfrm>
                <a:off x="3264" y="3888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6380163" y="5715000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= 0.08/</a:t>
            </a:r>
            <a:r>
              <a:rPr lang="en-US" altLang="en-US" sz="2400" i="1">
                <a:solidFill>
                  <a:srgbClr val="FF3300"/>
                </a:solidFill>
              </a:rPr>
              <a:t>M</a:t>
            </a:r>
            <a:r>
              <a:rPr lang="en-US" altLang="en-US" sz="2000">
                <a:solidFill>
                  <a:srgbClr val="FF3300"/>
                </a:solidFill>
                <a:cs typeface="Arial" panose="020B0604020202020204" pitchFamily="34" charset="0"/>
              </a:rPr>
              <a:t>•</a:t>
            </a:r>
            <a:r>
              <a:rPr lang="en-US" altLang="en-US" sz="2400">
                <a:solidFill>
                  <a:srgbClr val="FF3300"/>
                </a:solidFill>
                <a:cs typeface="Arial" panose="020B0604020202020204" pitchFamily="34" charset="0"/>
              </a:rPr>
              <a:t>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35879" name="Text Box 5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13.2</a:t>
            </a:r>
          </a:p>
        </p:txBody>
      </p:sp>
      <p:sp>
        <p:nvSpPr>
          <p:cNvPr id="77877" name="Text Box 53"/>
          <p:cNvSpPr txBox="1">
            <a:spLocks noChangeArrowheads="1"/>
          </p:cNvSpPr>
          <p:nvPr/>
        </p:nvSpPr>
        <p:spPr bwMode="auto">
          <a:xfrm>
            <a:off x="6172200" y="3429000"/>
            <a:ext cx="262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rate = </a:t>
            </a:r>
            <a:r>
              <a:rPr lang="en-US" altLang="en-US" sz="2400" i="1">
                <a:solidFill>
                  <a:schemeClr val="hlink"/>
                </a:solidFill>
              </a:rPr>
              <a:t>k</a:t>
            </a:r>
            <a:r>
              <a:rPr lang="en-US" altLang="en-US" sz="2400">
                <a:solidFill>
                  <a:schemeClr val="hlink"/>
                </a:solidFill>
              </a:rPr>
              <a:t> [S</a:t>
            </a:r>
            <a:r>
              <a:rPr lang="en-US" altLang="en-US" sz="2400" baseline="-25000">
                <a:solidFill>
                  <a:schemeClr val="hlink"/>
                </a:solidFill>
              </a:rPr>
              <a:t>2</a:t>
            </a:r>
            <a:r>
              <a:rPr lang="en-US" altLang="en-US" sz="2400">
                <a:solidFill>
                  <a:schemeClr val="hlink"/>
                </a:solidFill>
              </a:rPr>
              <a:t>O</a:t>
            </a:r>
            <a:r>
              <a:rPr lang="en-US" altLang="en-US" sz="2400" baseline="-25000">
                <a:solidFill>
                  <a:schemeClr val="hlink"/>
                </a:solidFill>
              </a:rPr>
              <a:t>8</a:t>
            </a:r>
            <a:r>
              <a:rPr lang="en-US" altLang="en-US" sz="2400" baseline="30000">
                <a:solidFill>
                  <a:schemeClr val="hlink"/>
                </a:solidFill>
              </a:rPr>
              <a:t>2-</a:t>
            </a:r>
            <a:r>
              <a:rPr lang="en-US" altLang="en-US" sz="2400">
                <a:solidFill>
                  <a:schemeClr val="hlink"/>
                </a:solidFill>
              </a:rPr>
              <a:t>][I</a:t>
            </a:r>
            <a:r>
              <a:rPr lang="en-US" altLang="en-US" sz="2400" baseline="30000">
                <a:solidFill>
                  <a:schemeClr val="hlink"/>
                </a:solidFill>
              </a:rPr>
              <a:t>-</a:t>
            </a:r>
            <a:r>
              <a:rPr lang="en-US" altLang="en-US" sz="2400">
                <a:solidFill>
                  <a:schemeClr val="hlink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8" grpId="0" autoUpdateAnimBg="0"/>
      <p:bldP spid="77859" grpId="0" autoUpdateAnimBg="0"/>
      <p:bldP spid="77860" grpId="0" autoUpdateAnimBg="0"/>
      <p:bldP spid="77861" grpId="0" autoUpdateAnimBg="0"/>
      <p:bldP spid="77862" grpId="0" autoUpdateAnimBg="0"/>
      <p:bldP spid="77875" grpId="0" autoUpdateAnimBg="0"/>
      <p:bldP spid="7787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5C988-A723-4C94-82E7-5DB46CAE73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786063" y="65088"/>
            <a:ext cx="3589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</a:rPr>
              <a:t>First-Order Reactions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13.3</a:t>
            </a:r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736600" y="973138"/>
            <a:ext cx="2246313" cy="457200"/>
            <a:chOff x="1969" y="576"/>
            <a:chExt cx="1415" cy="288"/>
          </a:xfrm>
        </p:grpSpPr>
        <p:sp>
          <p:nvSpPr>
            <p:cNvPr id="36900" name="Text Box 5"/>
            <p:cNvSpPr txBox="1">
              <a:spLocks noChangeArrowheads="1"/>
            </p:cNvSpPr>
            <p:nvPr/>
          </p:nvSpPr>
          <p:spPr bwMode="auto">
            <a:xfrm>
              <a:off x="1969" y="576"/>
              <a:ext cx="1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          product</a:t>
              </a:r>
            </a:p>
          </p:txBody>
        </p:sp>
        <p:sp>
          <p:nvSpPr>
            <p:cNvPr id="36901" name="Line 6"/>
            <p:cNvSpPr>
              <a:spLocks noChangeShapeType="1"/>
            </p:cNvSpPr>
            <p:nvPr/>
          </p:nvSpPr>
          <p:spPr bwMode="auto">
            <a:xfrm>
              <a:off x="2224" y="72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3652838" y="762000"/>
            <a:ext cx="1824037" cy="879475"/>
            <a:chOff x="518" y="3200"/>
            <a:chExt cx="1149" cy="554"/>
          </a:xfrm>
        </p:grpSpPr>
        <p:sp>
          <p:nvSpPr>
            <p:cNvPr id="36895" name="Text Box 8"/>
            <p:cNvSpPr txBox="1">
              <a:spLocks noChangeArrowheads="1"/>
            </p:cNvSpPr>
            <p:nvPr/>
          </p:nvSpPr>
          <p:spPr bwMode="auto">
            <a:xfrm>
              <a:off x="518" y="3337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rate = -</a:t>
              </a:r>
            </a:p>
          </p:txBody>
        </p:sp>
        <p:grpSp>
          <p:nvGrpSpPr>
            <p:cNvPr id="36896" name="Group 9"/>
            <p:cNvGrpSpPr>
              <a:grpSpLocks/>
            </p:cNvGrpSpPr>
            <p:nvPr/>
          </p:nvGrpSpPr>
          <p:grpSpPr bwMode="auto">
            <a:xfrm>
              <a:off x="1200" y="3200"/>
              <a:ext cx="467" cy="554"/>
              <a:chOff x="2054" y="3286"/>
              <a:chExt cx="467" cy="554"/>
            </a:xfrm>
          </p:grpSpPr>
          <p:sp>
            <p:nvSpPr>
              <p:cNvPr id="36897" name="Text Box 10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Symbol" panose="05050102010706020507" pitchFamily="18" charset="2"/>
                  </a:rPr>
                  <a:t>D</a:t>
                </a:r>
                <a:r>
                  <a:rPr lang="en-US" altLang="en-US" sz="2400"/>
                  <a:t>[A]</a:t>
                </a:r>
              </a:p>
            </p:txBody>
          </p:sp>
          <p:sp>
            <p:nvSpPr>
              <p:cNvPr id="36898" name="Text Box 11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Symbol" panose="05050102010706020507" pitchFamily="18" charset="2"/>
                  </a:rPr>
                  <a:t>D</a:t>
                </a:r>
                <a:r>
                  <a:rPr lang="en-US" altLang="en-US" sz="2400" i="1"/>
                  <a:t>t</a:t>
                </a:r>
                <a:endParaRPr lang="en-US" altLang="en-US" sz="2400"/>
              </a:p>
            </p:txBody>
          </p:sp>
          <p:sp>
            <p:nvSpPr>
              <p:cNvPr id="36899" name="Line 12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146800" y="973138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r>
              <a:rPr lang="en-US" altLang="en-US" sz="2400"/>
              <a:t> [A]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88925" y="208438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k</a:t>
            </a:r>
            <a:r>
              <a:rPr lang="en-US" altLang="en-US" sz="2400"/>
              <a:t> = </a:t>
            </a:r>
            <a:endParaRPr lang="en-US" altLang="en-US" sz="2400" i="1"/>
          </a:p>
        </p:txBody>
      </p: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825500" y="1906588"/>
            <a:ext cx="709613" cy="836612"/>
            <a:chOff x="1814" y="1513"/>
            <a:chExt cx="447" cy="527"/>
          </a:xfrm>
        </p:grpSpPr>
        <p:sp>
          <p:nvSpPr>
            <p:cNvPr id="36892" name="Text Box 16"/>
            <p:cNvSpPr txBox="1">
              <a:spLocks noChangeArrowheads="1"/>
            </p:cNvSpPr>
            <p:nvPr/>
          </p:nvSpPr>
          <p:spPr bwMode="auto">
            <a:xfrm>
              <a:off x="1814" y="151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rate</a:t>
              </a:r>
            </a:p>
          </p:txBody>
        </p:sp>
        <p:sp>
          <p:nvSpPr>
            <p:cNvPr id="36893" name="Line 17"/>
            <p:cNvSpPr>
              <a:spLocks noChangeShapeType="1"/>
            </p:cNvSpPr>
            <p:nvPr/>
          </p:nvSpPr>
          <p:spPr bwMode="auto">
            <a:xfrm>
              <a:off x="1845" y="177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Text Box 18"/>
            <p:cNvSpPr txBox="1">
              <a:spLocks noChangeArrowheads="1"/>
            </p:cNvSpPr>
            <p:nvPr/>
          </p:nvSpPr>
          <p:spPr bwMode="auto">
            <a:xfrm>
              <a:off x="1862" y="1752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[A]</a:t>
              </a:r>
            </a:p>
          </p:txBody>
        </p:sp>
      </p:grp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2489200" y="2082800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= 1/s or s</a:t>
            </a:r>
            <a:r>
              <a:rPr lang="en-US" altLang="en-US" sz="2400" baseline="30000"/>
              <a:t>-1</a:t>
            </a:r>
            <a:endParaRPr lang="en-US" altLang="en-US" sz="2400"/>
          </a:p>
        </p:txBody>
      </p:sp>
      <p:grpSp>
        <p:nvGrpSpPr>
          <p:cNvPr id="78868" name="Group 20"/>
          <p:cNvGrpSpPr>
            <a:grpSpLocks/>
          </p:cNvGrpSpPr>
          <p:nvPr/>
        </p:nvGrpSpPr>
        <p:grpSpPr bwMode="auto">
          <a:xfrm>
            <a:off x="1492250" y="1919288"/>
            <a:ext cx="998538" cy="798512"/>
            <a:chOff x="1324" y="1601"/>
            <a:chExt cx="629" cy="503"/>
          </a:xfrm>
        </p:grpSpPr>
        <p:grpSp>
          <p:nvGrpSpPr>
            <p:cNvPr id="36887" name="Group 21"/>
            <p:cNvGrpSpPr>
              <a:grpSpLocks/>
            </p:cNvGrpSpPr>
            <p:nvPr/>
          </p:nvGrpSpPr>
          <p:grpSpPr bwMode="auto">
            <a:xfrm>
              <a:off x="1528" y="1601"/>
              <a:ext cx="425" cy="503"/>
              <a:chOff x="3158" y="1801"/>
              <a:chExt cx="425" cy="503"/>
            </a:xfrm>
          </p:grpSpPr>
          <p:sp>
            <p:nvSpPr>
              <p:cNvPr id="36889" name="Text Box 22"/>
              <p:cNvSpPr txBox="1">
                <a:spLocks noChangeArrowheads="1"/>
              </p:cNvSpPr>
              <p:nvPr/>
            </p:nvSpPr>
            <p:spPr bwMode="auto">
              <a:xfrm>
                <a:off x="3158" y="1801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M</a:t>
                </a:r>
                <a:r>
                  <a:rPr lang="en-US" altLang="en-US" sz="2400"/>
                  <a:t>/</a:t>
                </a:r>
                <a:r>
                  <a:rPr lang="en-US" altLang="en-US" sz="2400" i="1"/>
                  <a:t>s</a:t>
                </a:r>
              </a:p>
            </p:txBody>
          </p:sp>
          <p:sp>
            <p:nvSpPr>
              <p:cNvPr id="36890" name="Text Box 23"/>
              <p:cNvSpPr txBox="1">
                <a:spLocks noChangeArrowheads="1"/>
              </p:cNvSpPr>
              <p:nvPr/>
            </p:nvSpPr>
            <p:spPr bwMode="auto">
              <a:xfrm>
                <a:off x="3232" y="2016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M</a:t>
                </a:r>
              </a:p>
            </p:txBody>
          </p:sp>
          <p:sp>
            <p:nvSpPr>
              <p:cNvPr id="36891" name="Line 24"/>
              <p:cNvSpPr>
                <a:spLocks noChangeShapeType="1"/>
              </p:cNvSpPr>
              <p:nvPr/>
            </p:nvSpPr>
            <p:spPr bwMode="auto">
              <a:xfrm>
                <a:off x="3178" y="2053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88" name="Text Box 25"/>
            <p:cNvSpPr txBox="1">
              <a:spLocks noChangeArrowheads="1"/>
            </p:cNvSpPr>
            <p:nvPr/>
          </p:nvSpPr>
          <p:spPr bwMode="auto">
            <a:xfrm>
              <a:off x="1324" y="170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grpSp>
        <p:nvGrpSpPr>
          <p:cNvPr id="78874" name="Group 26"/>
          <p:cNvGrpSpPr>
            <a:grpSpLocks/>
          </p:cNvGrpSpPr>
          <p:nvPr/>
        </p:nvGrpSpPr>
        <p:grpSpPr bwMode="auto">
          <a:xfrm>
            <a:off x="5715000" y="1711325"/>
            <a:ext cx="2000250" cy="879475"/>
            <a:chOff x="1020" y="1883"/>
            <a:chExt cx="1260" cy="554"/>
          </a:xfrm>
        </p:grpSpPr>
        <p:sp>
          <p:nvSpPr>
            <p:cNvPr id="36882" name="Text Box 27"/>
            <p:cNvSpPr txBox="1">
              <a:spLocks noChangeArrowheads="1"/>
            </p:cNvSpPr>
            <p:nvPr/>
          </p:nvSpPr>
          <p:spPr bwMode="auto">
            <a:xfrm>
              <a:off x="1162" y="1883"/>
              <a:ext cx="4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D</a:t>
              </a:r>
              <a:r>
                <a:rPr lang="en-US" altLang="en-US" sz="2400"/>
                <a:t>[A]</a:t>
              </a:r>
            </a:p>
          </p:txBody>
        </p:sp>
        <p:sp>
          <p:nvSpPr>
            <p:cNvPr id="36883" name="Text Box 28"/>
            <p:cNvSpPr txBox="1">
              <a:spLocks noChangeArrowheads="1"/>
            </p:cNvSpPr>
            <p:nvPr/>
          </p:nvSpPr>
          <p:spPr bwMode="auto">
            <a:xfrm>
              <a:off x="1252" y="2149"/>
              <a:ext cx="2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D</a:t>
              </a:r>
              <a:r>
                <a:rPr lang="en-US" altLang="en-US" sz="2400" i="1"/>
                <a:t>t</a:t>
              </a:r>
              <a:endParaRPr lang="en-US" altLang="en-US" sz="2400"/>
            </a:p>
          </p:txBody>
        </p:sp>
        <p:sp>
          <p:nvSpPr>
            <p:cNvPr id="36884" name="Line 29"/>
            <p:cNvSpPr>
              <a:spLocks noChangeShapeType="1"/>
            </p:cNvSpPr>
            <p:nvPr/>
          </p:nvSpPr>
          <p:spPr bwMode="auto">
            <a:xfrm>
              <a:off x="1203" y="218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Text Box 30"/>
            <p:cNvSpPr txBox="1">
              <a:spLocks noChangeArrowheads="1"/>
            </p:cNvSpPr>
            <p:nvPr/>
          </p:nvSpPr>
          <p:spPr bwMode="auto">
            <a:xfrm>
              <a:off x="1616" y="2032"/>
              <a:ext cx="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 </a:t>
              </a:r>
              <a:r>
                <a:rPr lang="en-US" altLang="en-US" sz="2400" i="1"/>
                <a:t>k</a:t>
              </a:r>
              <a:r>
                <a:rPr lang="en-US" altLang="en-US" sz="2400"/>
                <a:t> [A]</a:t>
              </a:r>
            </a:p>
          </p:txBody>
        </p:sp>
        <p:sp>
          <p:nvSpPr>
            <p:cNvPr id="36886" name="Text Box 31"/>
            <p:cNvSpPr txBox="1">
              <a:spLocks noChangeArrowheads="1"/>
            </p:cNvSpPr>
            <p:nvPr/>
          </p:nvSpPr>
          <p:spPr bwMode="auto">
            <a:xfrm>
              <a:off x="1020" y="2016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-</a:t>
              </a:r>
            </a:p>
          </p:txBody>
        </p:sp>
      </p:grp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3810000" y="4114800"/>
            <a:ext cx="473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[A] is the concentration of A at any time </a:t>
            </a:r>
            <a:r>
              <a:rPr lang="en-US" altLang="en-US" sz="2000" i="1"/>
              <a:t>t</a:t>
            </a:r>
            <a:endParaRPr lang="en-US" altLang="en-US" sz="2000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3733800" y="4648200"/>
            <a:ext cx="463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[A]</a:t>
            </a:r>
            <a:r>
              <a:rPr lang="en-US" altLang="en-US" sz="2000" baseline="-25000"/>
              <a:t>0</a:t>
            </a:r>
            <a:r>
              <a:rPr lang="en-US" altLang="en-US" sz="2000"/>
              <a:t> is the concentration of A at time </a:t>
            </a:r>
            <a:r>
              <a:rPr lang="en-US" altLang="en-US" sz="2000" i="1"/>
              <a:t>t</a:t>
            </a:r>
            <a:r>
              <a:rPr lang="en-US" altLang="en-US" sz="2000"/>
              <a:t>=0</a:t>
            </a:r>
          </a:p>
        </p:txBody>
      </p:sp>
      <p:grpSp>
        <p:nvGrpSpPr>
          <p:cNvPr id="78882" name="Group 34"/>
          <p:cNvGrpSpPr>
            <a:grpSpLocks/>
          </p:cNvGrpSpPr>
          <p:nvPr/>
        </p:nvGrpSpPr>
        <p:grpSpPr bwMode="auto">
          <a:xfrm>
            <a:off x="838200" y="3429000"/>
            <a:ext cx="2740025" cy="3041650"/>
            <a:chOff x="3362" y="2260"/>
            <a:chExt cx="1726" cy="1916"/>
          </a:xfrm>
        </p:grpSpPr>
        <p:sp>
          <p:nvSpPr>
            <p:cNvPr id="36880" name="Text Box 35"/>
            <p:cNvSpPr txBox="1">
              <a:spLocks noChangeArrowheads="1"/>
            </p:cNvSpPr>
            <p:nvPr/>
          </p:nvSpPr>
          <p:spPr bwMode="auto">
            <a:xfrm>
              <a:off x="3552" y="2260"/>
              <a:ext cx="14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ln[A] = ln[A]</a:t>
              </a:r>
              <a:r>
                <a:rPr lang="en-US" altLang="en-US" sz="2400" baseline="-25000">
                  <a:solidFill>
                    <a:srgbClr val="FF0000"/>
                  </a:solidFill>
                </a:rPr>
                <a:t>0</a:t>
              </a:r>
              <a:r>
                <a:rPr lang="en-US" altLang="en-US" sz="2400">
                  <a:solidFill>
                    <a:srgbClr val="FF0000"/>
                  </a:solidFill>
                </a:rPr>
                <a:t> - </a:t>
              </a:r>
              <a:r>
                <a:rPr lang="en-US" altLang="en-US" sz="2400" i="1">
                  <a:solidFill>
                    <a:srgbClr val="FF0000"/>
                  </a:solidFill>
                </a:rPr>
                <a:t>kt</a:t>
              </a:r>
              <a:endParaRPr lang="en-US" altLang="en-US" sz="2400">
                <a:solidFill>
                  <a:srgbClr val="FF0000"/>
                </a:solidFill>
              </a:endParaRPr>
            </a:p>
          </p:txBody>
        </p:sp>
        <p:pic>
          <p:nvPicPr>
            <p:cNvPr id="36881" name="Picture 36" descr="13_09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 b="10417"/>
            <a:stretch>
              <a:fillRect/>
            </a:stretch>
          </p:blipFill>
          <p:spPr bwMode="auto">
            <a:xfrm>
              <a:off x="3362" y="2580"/>
              <a:ext cx="1726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 autoUpdateAnimBg="0"/>
      <p:bldP spid="78862" grpId="0" autoUpdateAnimBg="0"/>
      <p:bldP spid="78867" grpId="0" autoUpdateAnimBg="0"/>
      <p:bldP spid="78880" grpId="0" autoUpdateAnimBg="0"/>
      <p:bldP spid="7888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CC4296-C2B4-47DB-8D3A-CF6E8EE212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pic>
        <p:nvPicPr>
          <p:cNvPr id="37891" name="Picture 2" descr="1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152400" y="1206500"/>
            <a:ext cx="62484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13.3</a:t>
            </a:r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2474913" y="152400"/>
            <a:ext cx="4259262" cy="457200"/>
            <a:chOff x="1559" y="96"/>
            <a:chExt cx="2683" cy="288"/>
          </a:xfrm>
        </p:grpSpPr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1559" y="96"/>
              <a:ext cx="26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2N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O</a:t>
              </a:r>
              <a:r>
                <a:rPr lang="en-US" altLang="en-US" sz="2400" b="1" baseline="-25000"/>
                <a:t>5</a:t>
              </a:r>
              <a:r>
                <a:rPr lang="en-US" altLang="en-US" sz="2400" b="1"/>
                <a:t>          4NO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(</a:t>
              </a:r>
              <a:r>
                <a:rPr lang="en-US" altLang="en-US" sz="2400" b="1" i="1"/>
                <a:t>g</a:t>
              </a:r>
              <a:r>
                <a:rPr lang="en-US" altLang="en-US" sz="2400" b="1"/>
                <a:t>) + O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 (</a:t>
              </a:r>
              <a:r>
                <a:rPr lang="en-US" altLang="en-US" sz="2400" b="1" i="1"/>
                <a:t>g</a:t>
              </a:r>
              <a:r>
                <a:rPr lang="en-US" altLang="en-US" sz="2400" b="1"/>
                <a:t>)</a:t>
              </a:r>
            </a:p>
          </p:txBody>
        </p:sp>
        <p:sp>
          <p:nvSpPr>
            <p:cNvPr id="37896" name="Line 6"/>
            <p:cNvSpPr>
              <a:spLocks noChangeShapeType="1"/>
            </p:cNvSpPr>
            <p:nvPr/>
          </p:nvSpPr>
          <p:spPr bwMode="auto">
            <a:xfrm>
              <a:off x="2208" y="2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894" name="Picture 7" descr="13_p5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2083" r="9749"/>
          <a:stretch>
            <a:fillRect/>
          </a:stretch>
        </p:blipFill>
        <p:spPr bwMode="auto">
          <a:xfrm>
            <a:off x="6546850" y="914400"/>
            <a:ext cx="2451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5832E-8BB0-4D43-B0A0-36E4AF2EA96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152400" y="184150"/>
            <a:ext cx="8947150" cy="1492250"/>
            <a:chOff x="124" y="0"/>
            <a:chExt cx="5636" cy="940"/>
          </a:xfrm>
        </p:grpSpPr>
        <p:grpSp>
          <p:nvGrpSpPr>
            <p:cNvPr id="38949" name="Group 3"/>
            <p:cNvGrpSpPr>
              <a:grpSpLocks/>
            </p:cNvGrpSpPr>
            <p:nvPr/>
          </p:nvGrpSpPr>
          <p:grpSpPr bwMode="auto">
            <a:xfrm>
              <a:off x="124" y="0"/>
              <a:ext cx="5636" cy="940"/>
              <a:chOff x="124" y="1874"/>
              <a:chExt cx="5636" cy="940"/>
            </a:xfrm>
          </p:grpSpPr>
          <p:sp>
            <p:nvSpPr>
              <p:cNvPr id="38951" name="Text Box 4"/>
              <p:cNvSpPr txBox="1">
                <a:spLocks noChangeArrowheads="1"/>
              </p:cNvSpPr>
              <p:nvPr/>
            </p:nvSpPr>
            <p:spPr bwMode="auto">
              <a:xfrm>
                <a:off x="607" y="2066"/>
                <a:ext cx="5153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The reaction 2A          B is first order in A with a rate constant of 2.8 x 10</a:t>
                </a:r>
                <a:r>
                  <a:rPr lang="en-US" altLang="en-US" sz="2400" baseline="30000"/>
                  <a:t>-2</a:t>
                </a:r>
                <a:r>
                  <a:rPr lang="en-US" altLang="en-US" sz="2400"/>
                  <a:t> s</a:t>
                </a:r>
                <a:r>
                  <a:rPr lang="en-US" altLang="en-US" sz="2400" baseline="30000"/>
                  <a:t>-1</a:t>
                </a:r>
                <a:r>
                  <a:rPr lang="en-US" altLang="en-US" sz="2400"/>
                  <a:t> at 80</a:t>
                </a:r>
                <a:r>
                  <a:rPr lang="en-US" altLang="en-US" sz="2400" baseline="30000"/>
                  <a:t>0</a:t>
                </a:r>
                <a:r>
                  <a:rPr lang="en-US" altLang="en-US" sz="2400"/>
                  <a:t>C.  How long will it take for A to decrease from 0.88 </a:t>
                </a:r>
                <a:r>
                  <a:rPr lang="en-US" altLang="en-US" sz="2400" i="1"/>
                  <a:t>M</a:t>
                </a:r>
                <a:r>
                  <a:rPr lang="en-US" altLang="en-US" sz="2400"/>
                  <a:t> to 0.14 </a:t>
                </a:r>
                <a:r>
                  <a:rPr lang="en-US" altLang="en-US" sz="2400" i="1"/>
                  <a:t>M </a:t>
                </a:r>
                <a:r>
                  <a:rPr lang="en-US" altLang="en-US" sz="2400"/>
                  <a:t>?</a:t>
                </a:r>
                <a:endParaRPr lang="en-US" altLang="en-US" sz="2000"/>
              </a:p>
            </p:txBody>
          </p:sp>
          <p:graphicFrame>
            <p:nvGraphicFramePr>
              <p:cNvPr id="38952" name="Object 5"/>
              <p:cNvGraphicFramePr>
                <a:graphicFrameLocks noChangeAspect="1"/>
              </p:cNvGraphicFramePr>
              <p:nvPr/>
            </p:nvGraphicFramePr>
            <p:xfrm>
              <a:off x="124" y="1874"/>
              <a:ext cx="452" cy="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54" name="Clip" r:id="rId3" imgW="856615" imgH="1637665" progId="MS_ClipArt_Gallery.2">
                      <p:embed/>
                    </p:oleObj>
                  </mc:Choice>
                  <mc:Fallback>
                    <p:oleObj name="Clip" r:id="rId3" imgW="856615" imgH="1637665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" y="1874"/>
                            <a:ext cx="452" cy="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950" name="Line 6"/>
            <p:cNvSpPr>
              <a:spLocks noChangeShapeType="1"/>
            </p:cNvSpPr>
            <p:nvPr/>
          </p:nvSpPr>
          <p:spPr bwMode="auto">
            <a:xfrm>
              <a:off x="2072" y="336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ln[A] = ln[A]</a:t>
            </a:r>
            <a:r>
              <a:rPr lang="en-US" altLang="en-US" sz="2400" baseline="-25000"/>
              <a:t>0</a:t>
            </a:r>
            <a:r>
              <a:rPr lang="en-US" altLang="en-US" sz="2400"/>
              <a:t> - </a:t>
            </a:r>
            <a:r>
              <a:rPr lang="en-US" altLang="en-US" sz="2400" i="1"/>
              <a:t>kt</a:t>
            </a:r>
            <a:endParaRPr lang="en-US" altLang="en-US" sz="2400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85800" y="2971800"/>
            <a:ext cx="243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kt</a:t>
            </a:r>
            <a:r>
              <a:rPr lang="en-US" altLang="en-US" sz="2400"/>
              <a:t> = ln[A]</a:t>
            </a:r>
            <a:r>
              <a:rPr lang="en-US" altLang="en-US" sz="2400" baseline="-25000"/>
              <a:t>0</a:t>
            </a:r>
            <a:r>
              <a:rPr lang="en-US" altLang="en-US" sz="2400"/>
              <a:t> – ln[A]</a:t>
            </a:r>
            <a:endParaRPr lang="en-US" altLang="en-US" sz="2400" i="1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835025" y="4022725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t</a:t>
            </a:r>
            <a:r>
              <a:rPr lang="en-US" altLang="en-US" sz="2400"/>
              <a:t> =</a:t>
            </a:r>
            <a:endParaRPr lang="en-US" altLang="en-US" sz="2400" i="1"/>
          </a:p>
        </p:txBody>
      </p:sp>
      <p:grpSp>
        <p:nvGrpSpPr>
          <p:cNvPr id="80906" name="Group 10"/>
          <p:cNvGrpSpPr>
            <a:grpSpLocks/>
          </p:cNvGrpSpPr>
          <p:nvPr/>
        </p:nvGrpSpPr>
        <p:grpSpPr bwMode="auto">
          <a:xfrm>
            <a:off x="1308100" y="3805238"/>
            <a:ext cx="1854200" cy="874712"/>
            <a:chOff x="3494" y="3193"/>
            <a:chExt cx="1168" cy="551"/>
          </a:xfrm>
        </p:grpSpPr>
        <p:sp>
          <p:nvSpPr>
            <p:cNvPr id="38946" name="Line 11"/>
            <p:cNvSpPr>
              <a:spLocks noChangeShapeType="1"/>
            </p:cNvSpPr>
            <p:nvPr/>
          </p:nvSpPr>
          <p:spPr bwMode="auto">
            <a:xfrm>
              <a:off x="3526" y="3469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Text Box 12"/>
            <p:cNvSpPr txBox="1">
              <a:spLocks noChangeArrowheads="1"/>
            </p:cNvSpPr>
            <p:nvPr/>
          </p:nvSpPr>
          <p:spPr bwMode="auto">
            <a:xfrm>
              <a:off x="3494" y="3193"/>
              <a:ext cx="1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ln[A]</a:t>
              </a:r>
              <a:r>
                <a:rPr lang="en-US" altLang="en-US" sz="2400" baseline="-25000"/>
                <a:t>0</a:t>
              </a:r>
              <a:r>
                <a:rPr lang="en-US" altLang="en-US" sz="2400"/>
                <a:t> – ln[A]</a:t>
              </a:r>
            </a:p>
          </p:txBody>
        </p:sp>
        <p:sp>
          <p:nvSpPr>
            <p:cNvPr id="38948" name="Text Box 13"/>
            <p:cNvSpPr txBox="1">
              <a:spLocks noChangeArrowheads="1"/>
            </p:cNvSpPr>
            <p:nvPr/>
          </p:nvSpPr>
          <p:spPr bwMode="auto">
            <a:xfrm>
              <a:off x="3972" y="345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k</a:t>
              </a:r>
            </a:p>
          </p:txBody>
        </p:sp>
      </p:grp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6781800" y="401955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= 66 s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749925" y="1905000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[A]</a:t>
            </a:r>
            <a:r>
              <a:rPr lang="en-US" altLang="en-US" sz="2400" baseline="-25000"/>
              <a:t>0</a:t>
            </a:r>
            <a:r>
              <a:rPr lang="en-US" altLang="en-US" sz="2400"/>
              <a:t> = 0.88 </a:t>
            </a:r>
            <a:r>
              <a:rPr lang="en-US" altLang="en-US" sz="2400" i="1"/>
              <a:t>M</a:t>
            </a:r>
            <a:endParaRPr lang="en-US" altLang="en-US" sz="2400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5749925" y="2438400"/>
            <a:ext cx="191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[A]  = 0.14 </a:t>
            </a:r>
            <a:r>
              <a:rPr lang="en-US" altLang="en-US" sz="2400" i="1"/>
              <a:t>M</a:t>
            </a:r>
            <a:endParaRPr lang="en-US" altLang="en-US" sz="2400"/>
          </a:p>
        </p:txBody>
      </p: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3136900" y="3282950"/>
            <a:ext cx="1435100" cy="1435100"/>
            <a:chOff x="872" y="2864"/>
            <a:chExt cx="904" cy="904"/>
          </a:xfrm>
        </p:grpSpPr>
        <p:grpSp>
          <p:nvGrpSpPr>
            <p:cNvPr id="38937" name="Group 18"/>
            <p:cNvGrpSpPr>
              <a:grpSpLocks/>
            </p:cNvGrpSpPr>
            <p:nvPr/>
          </p:nvGrpSpPr>
          <p:grpSpPr bwMode="auto">
            <a:xfrm>
              <a:off x="1046" y="2864"/>
              <a:ext cx="671" cy="599"/>
              <a:chOff x="1046" y="2864"/>
              <a:chExt cx="671" cy="599"/>
            </a:xfrm>
          </p:grpSpPr>
          <p:sp>
            <p:nvSpPr>
              <p:cNvPr id="38941" name="Text Box 19"/>
              <p:cNvSpPr txBox="1">
                <a:spLocks noChangeArrowheads="1"/>
              </p:cNvSpPr>
              <p:nvPr/>
            </p:nvSpPr>
            <p:spPr bwMode="auto">
              <a:xfrm>
                <a:off x="1046" y="3019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ln</a:t>
                </a:r>
              </a:p>
            </p:txBody>
          </p:sp>
          <p:grpSp>
            <p:nvGrpSpPr>
              <p:cNvPr id="38942" name="Group 20"/>
              <p:cNvGrpSpPr>
                <a:grpSpLocks/>
              </p:cNvGrpSpPr>
              <p:nvPr/>
            </p:nvGrpSpPr>
            <p:grpSpPr bwMode="auto">
              <a:xfrm>
                <a:off x="1296" y="2864"/>
                <a:ext cx="421" cy="599"/>
                <a:chOff x="1958" y="3529"/>
                <a:chExt cx="421" cy="599"/>
              </a:xfrm>
            </p:grpSpPr>
            <p:sp>
              <p:nvSpPr>
                <p:cNvPr id="3894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58" y="3529"/>
                  <a:ext cx="42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[A]</a:t>
                  </a:r>
                  <a:r>
                    <a:rPr lang="en-US" altLang="en-US" sz="2400" baseline="-25000"/>
                    <a:t>0</a:t>
                  </a:r>
                  <a:endParaRPr lang="en-US" altLang="en-US" sz="2400"/>
                </a:p>
              </p:txBody>
            </p:sp>
            <p:sp>
              <p:nvSpPr>
                <p:cNvPr id="3894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94" y="3840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[A]</a:t>
                  </a:r>
                </a:p>
              </p:txBody>
            </p:sp>
            <p:sp>
              <p:nvSpPr>
                <p:cNvPr id="38945" name="Line 23"/>
                <p:cNvSpPr>
                  <a:spLocks noChangeShapeType="1"/>
                </p:cNvSpPr>
                <p:nvPr/>
              </p:nvSpPr>
              <p:spPr bwMode="auto">
                <a:xfrm>
                  <a:off x="2000" y="3828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938" name="Line 24"/>
            <p:cNvSpPr>
              <a:spLocks noChangeShapeType="1"/>
            </p:cNvSpPr>
            <p:nvPr/>
          </p:nvSpPr>
          <p:spPr bwMode="auto">
            <a:xfrm>
              <a:off x="1104" y="348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Text Box 25"/>
            <p:cNvSpPr txBox="1">
              <a:spLocks noChangeArrowheads="1"/>
            </p:cNvSpPr>
            <p:nvPr/>
          </p:nvSpPr>
          <p:spPr bwMode="auto">
            <a:xfrm>
              <a:off x="1320" y="348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k</a:t>
              </a:r>
            </a:p>
          </p:txBody>
        </p:sp>
        <p:sp>
          <p:nvSpPr>
            <p:cNvPr id="38940" name="Text Box 26"/>
            <p:cNvSpPr txBox="1">
              <a:spLocks noChangeArrowheads="1"/>
            </p:cNvSpPr>
            <p:nvPr/>
          </p:nvSpPr>
          <p:spPr bwMode="auto">
            <a:xfrm>
              <a:off x="872" y="332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grpSp>
        <p:nvGrpSpPr>
          <p:cNvPr id="80923" name="Group 27"/>
          <p:cNvGrpSpPr>
            <a:grpSpLocks/>
          </p:cNvGrpSpPr>
          <p:nvPr/>
        </p:nvGrpSpPr>
        <p:grpSpPr bwMode="auto">
          <a:xfrm>
            <a:off x="4660900" y="3289300"/>
            <a:ext cx="2235200" cy="1435100"/>
            <a:chOff x="3560" y="1764"/>
            <a:chExt cx="1408" cy="904"/>
          </a:xfrm>
        </p:grpSpPr>
        <p:grpSp>
          <p:nvGrpSpPr>
            <p:cNvPr id="38928" name="Group 28"/>
            <p:cNvGrpSpPr>
              <a:grpSpLocks/>
            </p:cNvGrpSpPr>
            <p:nvPr/>
          </p:nvGrpSpPr>
          <p:grpSpPr bwMode="auto">
            <a:xfrm>
              <a:off x="3734" y="1764"/>
              <a:ext cx="989" cy="599"/>
              <a:chOff x="3734" y="1764"/>
              <a:chExt cx="989" cy="599"/>
            </a:xfrm>
          </p:grpSpPr>
          <p:sp>
            <p:nvSpPr>
              <p:cNvPr id="38932" name="Text Box 29"/>
              <p:cNvSpPr txBox="1">
                <a:spLocks noChangeArrowheads="1"/>
              </p:cNvSpPr>
              <p:nvPr/>
            </p:nvSpPr>
            <p:spPr bwMode="auto">
              <a:xfrm>
                <a:off x="3734" y="1919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ln</a:t>
                </a:r>
              </a:p>
            </p:txBody>
          </p:sp>
          <p:grpSp>
            <p:nvGrpSpPr>
              <p:cNvPr id="38933" name="Group 30"/>
              <p:cNvGrpSpPr>
                <a:grpSpLocks/>
              </p:cNvGrpSpPr>
              <p:nvPr/>
            </p:nvGrpSpPr>
            <p:grpSpPr bwMode="auto">
              <a:xfrm>
                <a:off x="3984" y="1764"/>
                <a:ext cx="739" cy="599"/>
                <a:chOff x="3984" y="1764"/>
                <a:chExt cx="739" cy="599"/>
              </a:xfrm>
            </p:grpSpPr>
            <p:sp>
              <p:nvSpPr>
                <p:cNvPr id="3893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84" y="1764"/>
                  <a:ext cx="7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0.88 </a:t>
                  </a:r>
                  <a:r>
                    <a:rPr lang="en-US" altLang="en-US" sz="2400" i="1"/>
                    <a:t>M</a:t>
                  </a:r>
                  <a:endParaRPr lang="en-US" altLang="en-US" sz="2400"/>
                </a:p>
              </p:txBody>
            </p:sp>
            <p:sp>
              <p:nvSpPr>
                <p:cNvPr id="3893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020" y="2075"/>
                  <a:ext cx="7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0.14 </a:t>
                  </a:r>
                  <a:r>
                    <a:rPr lang="en-US" altLang="en-US" sz="2400" i="1"/>
                    <a:t>M</a:t>
                  </a:r>
                  <a:endParaRPr lang="en-US" altLang="en-US" sz="2400"/>
                </a:p>
              </p:txBody>
            </p:sp>
            <p:sp>
              <p:nvSpPr>
                <p:cNvPr id="38936" name="Line 33"/>
                <p:cNvSpPr>
                  <a:spLocks noChangeShapeType="1"/>
                </p:cNvSpPr>
                <p:nvPr/>
              </p:nvSpPr>
              <p:spPr bwMode="auto">
                <a:xfrm>
                  <a:off x="4026" y="2063"/>
                  <a:ext cx="6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929" name="Line 34"/>
            <p:cNvSpPr>
              <a:spLocks noChangeShapeType="1"/>
            </p:cNvSpPr>
            <p:nvPr/>
          </p:nvSpPr>
          <p:spPr bwMode="auto">
            <a:xfrm>
              <a:off x="3792" y="238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Text Box 35"/>
            <p:cNvSpPr txBox="1">
              <a:spLocks noChangeArrowheads="1"/>
            </p:cNvSpPr>
            <p:nvPr/>
          </p:nvSpPr>
          <p:spPr bwMode="auto">
            <a:xfrm>
              <a:off x="3792" y="2380"/>
              <a:ext cx="11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2.8 x 10</a:t>
              </a:r>
              <a:r>
                <a:rPr lang="en-US" altLang="en-US" sz="2400" i="1" baseline="30000"/>
                <a:t>-2</a:t>
              </a:r>
              <a:r>
                <a:rPr lang="en-US" altLang="en-US" sz="2400" i="1"/>
                <a:t> s</a:t>
              </a:r>
              <a:r>
                <a:rPr lang="en-US" altLang="en-US" sz="2400" i="1" baseline="30000"/>
                <a:t>-1</a:t>
              </a:r>
              <a:endParaRPr lang="en-US" altLang="en-US" sz="2400" i="1"/>
            </a:p>
          </p:txBody>
        </p:sp>
        <p:sp>
          <p:nvSpPr>
            <p:cNvPr id="38931" name="Text Box 36"/>
            <p:cNvSpPr txBox="1">
              <a:spLocks noChangeArrowheads="1"/>
            </p:cNvSpPr>
            <p:nvPr/>
          </p:nvSpPr>
          <p:spPr bwMode="auto">
            <a:xfrm>
              <a:off x="3560" y="222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sp>
        <p:nvSpPr>
          <p:cNvPr id="80933" name="Line 37"/>
          <p:cNvSpPr>
            <a:spLocks noChangeShapeType="1"/>
          </p:cNvSpPr>
          <p:nvPr/>
        </p:nvSpPr>
        <p:spPr bwMode="auto">
          <a:xfrm flipH="1">
            <a:off x="5994400" y="34036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H="1">
            <a:off x="6070600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Text Box 39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utoUpdateAnimBg="0"/>
      <p:bldP spid="80904" grpId="0" autoUpdateAnimBg="0"/>
      <p:bldP spid="80905" grpId="0" autoUpdateAnimBg="0"/>
      <p:bldP spid="80910" grpId="0" autoUpdateAnimBg="0"/>
      <p:bldP spid="80911" grpId="0" autoUpdateAnimBg="0"/>
      <p:bldP spid="8091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773834-3FA9-4A60-9EF9-D4CC2F8FA0E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786063" y="65088"/>
            <a:ext cx="3589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/>
              <a:t>First-Order Reactions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13.3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 i="1"/>
              <a:t>half-life</a:t>
            </a:r>
            <a:r>
              <a:rPr lang="en-US" altLang="en-US" sz="2400" b="1"/>
              <a:t>, </a:t>
            </a:r>
            <a:r>
              <a:rPr lang="en-US" altLang="en-US" sz="2400" b="1" i="1"/>
              <a:t>t</a:t>
            </a:r>
            <a:r>
              <a:rPr lang="en-US" altLang="en-US" sz="2400" b="1" baseline="-25000">
                <a:cs typeface="Arial" panose="020B0604020202020204" pitchFamily="34" charset="0"/>
              </a:rPr>
              <a:t>½</a:t>
            </a:r>
            <a:r>
              <a:rPr lang="en-US" altLang="en-US" sz="2400" b="1">
                <a:cs typeface="Arial" panose="020B0604020202020204" pitchFamily="34" charset="0"/>
              </a:rPr>
              <a:t>,</a:t>
            </a:r>
            <a:r>
              <a:rPr lang="en-US" altLang="en-US" sz="2400">
                <a:cs typeface="Arial" panose="020B0604020202020204" pitchFamily="34" charset="0"/>
              </a:rPr>
              <a:t> is the time required for the concentration of a reactant to decrease to half of its initial concentration.</a:t>
            </a:r>
            <a:endParaRPr lang="en-US" altLang="en-US" sz="240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917825" y="1905000"/>
            <a:ext cx="330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t</a:t>
            </a:r>
            <a:r>
              <a:rPr lang="en-US" altLang="en-US" sz="2400" i="1" baseline="-25000">
                <a:cs typeface="Arial" panose="020B0604020202020204" pitchFamily="34" charset="0"/>
              </a:rPr>
              <a:t>½</a:t>
            </a:r>
            <a:r>
              <a:rPr lang="en-US" altLang="en-US" sz="2400"/>
              <a:t> = </a:t>
            </a:r>
            <a:r>
              <a:rPr lang="en-US" altLang="en-US" sz="2400" i="1"/>
              <a:t>t</a:t>
            </a:r>
            <a:r>
              <a:rPr lang="en-US" altLang="en-US" sz="2400"/>
              <a:t>  when [A] = [A]</a:t>
            </a:r>
            <a:r>
              <a:rPr lang="en-US" altLang="en-US" sz="2400" baseline="-25000"/>
              <a:t>0</a:t>
            </a:r>
            <a:r>
              <a:rPr lang="en-US" altLang="en-US" sz="2400"/>
              <a:t>/2</a:t>
            </a:r>
            <a:endParaRPr lang="en-US" altLang="en-US" sz="2400" i="1"/>
          </a:p>
        </p:txBody>
      </p:sp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2763838" y="2667000"/>
            <a:ext cx="2014537" cy="1435100"/>
            <a:chOff x="1741" y="1680"/>
            <a:chExt cx="1269" cy="904"/>
          </a:xfrm>
        </p:grpSpPr>
        <p:grpSp>
          <p:nvGrpSpPr>
            <p:cNvPr id="39976" name="Group 7"/>
            <p:cNvGrpSpPr>
              <a:grpSpLocks/>
            </p:cNvGrpSpPr>
            <p:nvPr/>
          </p:nvGrpSpPr>
          <p:grpSpPr bwMode="auto">
            <a:xfrm>
              <a:off x="1969" y="1680"/>
              <a:ext cx="1041" cy="904"/>
              <a:chOff x="1440" y="1920"/>
              <a:chExt cx="1041" cy="904"/>
            </a:xfrm>
          </p:grpSpPr>
          <p:sp>
            <p:nvSpPr>
              <p:cNvPr id="39978" name="Text Box 8"/>
              <p:cNvSpPr txBox="1">
                <a:spLocks noChangeArrowheads="1"/>
              </p:cNvSpPr>
              <p:nvPr/>
            </p:nvSpPr>
            <p:spPr bwMode="auto">
              <a:xfrm>
                <a:off x="1614" y="2075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ln</a:t>
                </a:r>
              </a:p>
            </p:txBody>
          </p:sp>
          <p:sp>
            <p:nvSpPr>
              <p:cNvPr id="39979" name="Text Box 9"/>
              <p:cNvSpPr txBox="1">
                <a:spLocks noChangeArrowheads="1"/>
              </p:cNvSpPr>
              <p:nvPr/>
            </p:nvSpPr>
            <p:spPr bwMode="auto">
              <a:xfrm>
                <a:off x="1936" y="1920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[A]</a:t>
                </a:r>
                <a:r>
                  <a:rPr lang="en-US" altLang="en-US" sz="2400" baseline="-25000"/>
                  <a:t>0</a:t>
                </a:r>
                <a:endParaRPr lang="en-US" altLang="en-US" sz="2400"/>
              </a:p>
            </p:txBody>
          </p:sp>
          <p:sp>
            <p:nvSpPr>
              <p:cNvPr id="39980" name="Text Box 10"/>
              <p:cNvSpPr txBox="1">
                <a:spLocks noChangeArrowheads="1"/>
              </p:cNvSpPr>
              <p:nvPr/>
            </p:nvSpPr>
            <p:spPr bwMode="auto">
              <a:xfrm>
                <a:off x="1900" y="2231"/>
                <a:ext cx="5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[A]</a:t>
                </a:r>
                <a:r>
                  <a:rPr lang="en-US" altLang="en-US" sz="2400" baseline="-25000"/>
                  <a:t>0</a:t>
                </a:r>
                <a:r>
                  <a:rPr lang="en-US" altLang="en-US" sz="2400"/>
                  <a:t>/2</a:t>
                </a:r>
              </a:p>
            </p:txBody>
          </p:sp>
          <p:sp>
            <p:nvSpPr>
              <p:cNvPr id="39981" name="Line 11"/>
              <p:cNvSpPr>
                <a:spLocks noChangeShapeType="1"/>
              </p:cNvSpPr>
              <p:nvPr/>
            </p:nvSpPr>
            <p:spPr bwMode="auto">
              <a:xfrm>
                <a:off x="1906" y="2219"/>
                <a:ext cx="4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2" name="Line 12"/>
              <p:cNvSpPr>
                <a:spLocks noChangeShapeType="1"/>
              </p:cNvSpPr>
              <p:nvPr/>
            </p:nvSpPr>
            <p:spPr bwMode="auto">
              <a:xfrm>
                <a:off x="1672" y="2536"/>
                <a:ext cx="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3" name="Text Box 13"/>
              <p:cNvSpPr txBox="1">
                <a:spLocks noChangeArrowheads="1"/>
              </p:cNvSpPr>
              <p:nvPr/>
            </p:nvSpPr>
            <p:spPr bwMode="auto">
              <a:xfrm>
                <a:off x="1968" y="253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k</a:t>
                </a:r>
              </a:p>
            </p:txBody>
          </p:sp>
          <p:sp>
            <p:nvSpPr>
              <p:cNvPr id="39984" name="Text Box 14"/>
              <p:cNvSpPr txBox="1">
                <a:spLocks noChangeArrowheads="1"/>
              </p:cNvSpPr>
              <p:nvPr/>
            </p:nvSpPr>
            <p:spPr bwMode="auto">
              <a:xfrm>
                <a:off x="1440" y="238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=</a:t>
                </a:r>
              </a:p>
            </p:txBody>
          </p:sp>
        </p:grpSp>
        <p:sp>
          <p:nvSpPr>
            <p:cNvPr id="39977" name="Text Box 15"/>
            <p:cNvSpPr txBox="1">
              <a:spLocks noChangeArrowheads="1"/>
            </p:cNvSpPr>
            <p:nvPr/>
          </p:nvSpPr>
          <p:spPr bwMode="auto">
            <a:xfrm>
              <a:off x="1741" y="213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t</a:t>
              </a:r>
              <a:r>
                <a:rPr lang="en-US" altLang="en-US" sz="2400" baseline="-25000">
                  <a:cs typeface="Arial" panose="020B0604020202020204" pitchFamily="34" charset="0"/>
                </a:rPr>
                <a:t>½</a:t>
              </a:r>
              <a:endParaRPr lang="en-US" altLang="en-US" sz="2400" i="1" baseline="-25000"/>
            </a:p>
          </p:txBody>
        </p:sp>
      </p:grpSp>
      <p:grpSp>
        <p:nvGrpSpPr>
          <p:cNvPr id="81936" name="Group 16"/>
          <p:cNvGrpSpPr>
            <a:grpSpLocks/>
          </p:cNvGrpSpPr>
          <p:nvPr/>
        </p:nvGrpSpPr>
        <p:grpSpPr bwMode="auto">
          <a:xfrm>
            <a:off x="4745038" y="3200400"/>
            <a:ext cx="954087" cy="874713"/>
            <a:chOff x="2460" y="2256"/>
            <a:chExt cx="601" cy="551"/>
          </a:xfrm>
        </p:grpSpPr>
        <p:grpSp>
          <p:nvGrpSpPr>
            <p:cNvPr id="39971" name="Group 17"/>
            <p:cNvGrpSpPr>
              <a:grpSpLocks/>
            </p:cNvGrpSpPr>
            <p:nvPr/>
          </p:nvGrpSpPr>
          <p:grpSpPr bwMode="auto">
            <a:xfrm>
              <a:off x="2688" y="2256"/>
              <a:ext cx="373" cy="551"/>
              <a:chOff x="3110" y="3241"/>
              <a:chExt cx="373" cy="551"/>
            </a:xfrm>
          </p:grpSpPr>
          <p:sp>
            <p:nvSpPr>
              <p:cNvPr id="39973" name="Text Box 18"/>
              <p:cNvSpPr txBox="1">
                <a:spLocks noChangeArrowheads="1"/>
              </p:cNvSpPr>
              <p:nvPr/>
            </p:nvSpPr>
            <p:spPr bwMode="auto">
              <a:xfrm>
                <a:off x="3110" y="3241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ln2</a:t>
                </a:r>
              </a:p>
            </p:txBody>
          </p:sp>
          <p:sp>
            <p:nvSpPr>
              <p:cNvPr id="39974" name="Text Box 19"/>
              <p:cNvSpPr txBox="1">
                <a:spLocks noChangeArrowheads="1"/>
              </p:cNvSpPr>
              <p:nvPr/>
            </p:nvSpPr>
            <p:spPr bwMode="auto">
              <a:xfrm>
                <a:off x="3190" y="350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k</a:t>
                </a:r>
              </a:p>
            </p:txBody>
          </p:sp>
          <p:sp>
            <p:nvSpPr>
              <p:cNvPr id="39975" name="Line 20"/>
              <p:cNvSpPr>
                <a:spLocks noChangeShapeType="1"/>
              </p:cNvSpPr>
              <p:nvPr/>
            </p:nvSpPr>
            <p:spPr bwMode="auto">
              <a:xfrm>
                <a:off x="3128" y="3517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72" name="Text Box 21"/>
            <p:cNvSpPr txBox="1">
              <a:spLocks noChangeArrowheads="1"/>
            </p:cNvSpPr>
            <p:nvPr/>
          </p:nvSpPr>
          <p:spPr bwMode="auto">
            <a:xfrm>
              <a:off x="2460" y="238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grpSp>
        <p:nvGrpSpPr>
          <p:cNvPr id="81942" name="Group 22"/>
          <p:cNvGrpSpPr>
            <a:grpSpLocks/>
          </p:cNvGrpSpPr>
          <p:nvPr/>
        </p:nvGrpSpPr>
        <p:grpSpPr bwMode="auto">
          <a:xfrm>
            <a:off x="5715000" y="3200400"/>
            <a:ext cx="1309688" cy="874713"/>
            <a:chOff x="3071" y="2256"/>
            <a:chExt cx="825" cy="551"/>
          </a:xfrm>
        </p:grpSpPr>
        <p:sp>
          <p:nvSpPr>
            <p:cNvPr id="39967" name="Text Box 23"/>
            <p:cNvSpPr txBox="1">
              <a:spLocks noChangeArrowheads="1"/>
            </p:cNvSpPr>
            <p:nvPr/>
          </p:nvSpPr>
          <p:spPr bwMode="auto">
            <a:xfrm>
              <a:off x="3299" y="2256"/>
              <a:ext cx="5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0.693</a:t>
              </a:r>
            </a:p>
          </p:txBody>
        </p:sp>
        <p:sp>
          <p:nvSpPr>
            <p:cNvPr id="39968" name="Text Box 24"/>
            <p:cNvSpPr txBox="1">
              <a:spLocks noChangeArrowheads="1"/>
            </p:cNvSpPr>
            <p:nvPr/>
          </p:nvSpPr>
          <p:spPr bwMode="auto">
            <a:xfrm>
              <a:off x="3491" y="251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k</a:t>
              </a:r>
            </a:p>
          </p:txBody>
        </p:sp>
        <p:sp>
          <p:nvSpPr>
            <p:cNvPr id="39969" name="Line 25"/>
            <p:cNvSpPr>
              <a:spLocks noChangeShapeType="1"/>
            </p:cNvSpPr>
            <p:nvPr/>
          </p:nvSpPr>
          <p:spPr bwMode="auto">
            <a:xfrm>
              <a:off x="3336" y="2532"/>
              <a:ext cx="5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Text Box 26"/>
            <p:cNvSpPr txBox="1">
              <a:spLocks noChangeArrowheads="1"/>
            </p:cNvSpPr>
            <p:nvPr/>
          </p:nvSpPr>
          <p:spPr bwMode="auto">
            <a:xfrm>
              <a:off x="3071" y="238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sp>
        <p:nvSpPr>
          <p:cNvPr id="81947" name="Line 27"/>
          <p:cNvSpPr>
            <a:spLocks noChangeShapeType="1"/>
          </p:cNvSpPr>
          <p:nvPr/>
        </p:nvSpPr>
        <p:spPr bwMode="auto">
          <a:xfrm flipH="1">
            <a:off x="3962400" y="28194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 flipH="1">
            <a:off x="3924300" y="32893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49" name="Group 29"/>
          <p:cNvGrpSpPr>
            <a:grpSpLocks/>
          </p:cNvGrpSpPr>
          <p:nvPr/>
        </p:nvGrpSpPr>
        <p:grpSpPr bwMode="auto">
          <a:xfrm>
            <a:off x="120650" y="3813175"/>
            <a:ext cx="8947150" cy="1368425"/>
            <a:chOff x="124" y="1874"/>
            <a:chExt cx="5636" cy="862"/>
          </a:xfrm>
        </p:grpSpPr>
        <p:sp>
          <p:nvSpPr>
            <p:cNvPr id="39965" name="Text Box 30"/>
            <p:cNvSpPr txBox="1">
              <a:spLocks noChangeArrowheads="1"/>
            </p:cNvSpPr>
            <p:nvPr/>
          </p:nvSpPr>
          <p:spPr bwMode="auto">
            <a:xfrm>
              <a:off x="607" y="2066"/>
              <a:ext cx="515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What is the half-life of N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O</a:t>
              </a:r>
              <a:r>
                <a:rPr lang="en-US" altLang="en-US" sz="2400" baseline="-25000"/>
                <a:t>5</a:t>
              </a:r>
              <a:r>
                <a:rPr lang="en-US" altLang="en-US" sz="2400"/>
                <a:t> if it decomposes with a rate constant of 5.7 x 10</a:t>
              </a:r>
              <a:r>
                <a:rPr lang="en-US" altLang="en-US" sz="2400" baseline="30000"/>
                <a:t>-4</a:t>
              </a:r>
              <a:r>
                <a:rPr lang="en-US" altLang="en-US" sz="2400"/>
                <a:t> s</a:t>
              </a:r>
              <a:r>
                <a:rPr lang="en-US" altLang="en-US" sz="2400" baseline="30000"/>
                <a:t>-1</a:t>
              </a:r>
              <a:r>
                <a:rPr lang="en-US" altLang="en-US" sz="2400"/>
                <a:t>?</a:t>
              </a:r>
              <a:endParaRPr lang="en-US" altLang="en-US" sz="2000"/>
            </a:p>
          </p:txBody>
        </p:sp>
        <p:graphicFrame>
          <p:nvGraphicFramePr>
            <p:cNvPr id="39966" name="Object 31"/>
            <p:cNvGraphicFramePr>
              <a:graphicFrameLocks noChangeAspect="1"/>
            </p:cNvGraphicFramePr>
            <p:nvPr/>
          </p:nvGraphicFramePr>
          <p:xfrm>
            <a:off x="124" y="1874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6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" y="1874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952" name="Group 32"/>
          <p:cNvGrpSpPr>
            <a:grpSpLocks/>
          </p:cNvGrpSpPr>
          <p:nvPr/>
        </p:nvGrpSpPr>
        <p:grpSpPr bwMode="auto">
          <a:xfrm>
            <a:off x="1752600" y="4916488"/>
            <a:ext cx="1322388" cy="874712"/>
            <a:chOff x="1104" y="3097"/>
            <a:chExt cx="833" cy="551"/>
          </a:xfrm>
        </p:grpSpPr>
        <p:sp>
          <p:nvSpPr>
            <p:cNvPr id="39958" name="Text Box 33"/>
            <p:cNvSpPr txBox="1">
              <a:spLocks noChangeArrowheads="1"/>
            </p:cNvSpPr>
            <p:nvPr/>
          </p:nvSpPr>
          <p:spPr bwMode="auto">
            <a:xfrm>
              <a:off x="1104" y="3185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t</a:t>
              </a:r>
              <a:r>
                <a:rPr lang="en-US" altLang="en-US" sz="2400" baseline="-25000">
                  <a:cs typeface="Arial" panose="020B0604020202020204" pitchFamily="34" charset="0"/>
                </a:rPr>
                <a:t>½</a:t>
              </a:r>
              <a:endParaRPr lang="en-US" altLang="en-US" sz="2400" i="1" baseline="-25000"/>
            </a:p>
          </p:txBody>
        </p:sp>
        <p:grpSp>
          <p:nvGrpSpPr>
            <p:cNvPr id="39959" name="Group 34"/>
            <p:cNvGrpSpPr>
              <a:grpSpLocks/>
            </p:cNvGrpSpPr>
            <p:nvPr/>
          </p:nvGrpSpPr>
          <p:grpSpPr bwMode="auto">
            <a:xfrm>
              <a:off x="1336" y="3097"/>
              <a:ext cx="601" cy="551"/>
              <a:chOff x="2460" y="2256"/>
              <a:chExt cx="601" cy="551"/>
            </a:xfrm>
          </p:grpSpPr>
          <p:grpSp>
            <p:nvGrpSpPr>
              <p:cNvPr id="39960" name="Group 35"/>
              <p:cNvGrpSpPr>
                <a:grpSpLocks/>
              </p:cNvGrpSpPr>
              <p:nvPr/>
            </p:nvGrpSpPr>
            <p:grpSpPr bwMode="auto">
              <a:xfrm>
                <a:off x="2688" y="2256"/>
                <a:ext cx="373" cy="551"/>
                <a:chOff x="3110" y="3241"/>
                <a:chExt cx="373" cy="551"/>
              </a:xfrm>
            </p:grpSpPr>
            <p:sp>
              <p:nvSpPr>
                <p:cNvPr id="3996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110" y="3241"/>
                  <a:ext cx="3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ln2</a:t>
                  </a:r>
                </a:p>
              </p:txBody>
            </p:sp>
            <p:sp>
              <p:nvSpPr>
                <p:cNvPr id="3996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190" y="3504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i="1"/>
                    <a:t>k</a:t>
                  </a:r>
                </a:p>
              </p:txBody>
            </p:sp>
            <p:sp>
              <p:nvSpPr>
                <p:cNvPr id="39964" name="Line 38"/>
                <p:cNvSpPr>
                  <a:spLocks noChangeShapeType="1"/>
                </p:cNvSpPr>
                <p:nvPr/>
              </p:nvSpPr>
              <p:spPr bwMode="auto">
                <a:xfrm>
                  <a:off x="3128" y="3517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61" name="Text Box 39"/>
              <p:cNvSpPr txBox="1">
                <a:spLocks noChangeArrowheads="1"/>
              </p:cNvSpPr>
              <p:nvPr/>
            </p:nvSpPr>
            <p:spPr bwMode="auto">
              <a:xfrm>
                <a:off x="2460" y="238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=</a:t>
                </a:r>
              </a:p>
            </p:txBody>
          </p:sp>
        </p:grpSp>
      </p:grpSp>
      <p:grpSp>
        <p:nvGrpSpPr>
          <p:cNvPr id="81960" name="Group 40"/>
          <p:cNvGrpSpPr>
            <a:grpSpLocks/>
          </p:cNvGrpSpPr>
          <p:nvPr/>
        </p:nvGrpSpPr>
        <p:grpSpPr bwMode="auto">
          <a:xfrm>
            <a:off x="3109913" y="4916488"/>
            <a:ext cx="2190750" cy="874712"/>
            <a:chOff x="1479" y="3272"/>
            <a:chExt cx="1380" cy="551"/>
          </a:xfrm>
        </p:grpSpPr>
        <p:sp>
          <p:nvSpPr>
            <p:cNvPr id="39954" name="Text Box 41"/>
            <p:cNvSpPr txBox="1">
              <a:spLocks noChangeArrowheads="1"/>
            </p:cNvSpPr>
            <p:nvPr/>
          </p:nvSpPr>
          <p:spPr bwMode="auto">
            <a:xfrm>
              <a:off x="1947" y="3272"/>
              <a:ext cx="5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0.693</a:t>
              </a:r>
            </a:p>
          </p:txBody>
        </p:sp>
        <p:sp>
          <p:nvSpPr>
            <p:cNvPr id="39955" name="Text Box 42"/>
            <p:cNvSpPr txBox="1">
              <a:spLocks noChangeArrowheads="1"/>
            </p:cNvSpPr>
            <p:nvPr/>
          </p:nvSpPr>
          <p:spPr bwMode="auto">
            <a:xfrm>
              <a:off x="1683" y="3535"/>
              <a:ext cx="11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5.7 x 10</a:t>
              </a:r>
              <a:r>
                <a:rPr lang="en-US" altLang="en-US" sz="2400" baseline="30000"/>
                <a:t>-4</a:t>
              </a:r>
              <a:r>
                <a:rPr lang="en-US" altLang="en-US" sz="2400"/>
                <a:t> s</a:t>
              </a:r>
              <a:r>
                <a:rPr lang="en-US" altLang="en-US" sz="2400" baseline="30000"/>
                <a:t>-1</a:t>
              </a:r>
            </a:p>
          </p:txBody>
        </p:sp>
        <p:sp>
          <p:nvSpPr>
            <p:cNvPr id="39956" name="Line 43"/>
            <p:cNvSpPr>
              <a:spLocks noChangeShapeType="1"/>
            </p:cNvSpPr>
            <p:nvPr/>
          </p:nvSpPr>
          <p:spPr bwMode="auto">
            <a:xfrm>
              <a:off x="1744" y="3548"/>
              <a:ext cx="1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Text Box 44"/>
            <p:cNvSpPr txBox="1">
              <a:spLocks noChangeArrowheads="1"/>
            </p:cNvSpPr>
            <p:nvPr/>
          </p:nvSpPr>
          <p:spPr bwMode="auto">
            <a:xfrm>
              <a:off x="1479" y="340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sp>
        <p:nvSpPr>
          <p:cNvPr id="81965" name="Text Box 45"/>
          <p:cNvSpPr txBox="1">
            <a:spLocks noChangeArrowheads="1"/>
          </p:cNvSpPr>
          <p:nvPr/>
        </p:nvSpPr>
        <p:spPr bwMode="auto">
          <a:xfrm>
            <a:off x="5257800" y="5119688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= 1200 s = 20 minutes</a:t>
            </a:r>
          </a:p>
        </p:txBody>
      </p:sp>
      <p:sp>
        <p:nvSpPr>
          <p:cNvPr id="81966" name="Text Box 46"/>
          <p:cNvSpPr txBox="1">
            <a:spLocks noChangeArrowheads="1"/>
          </p:cNvSpPr>
          <p:nvPr/>
        </p:nvSpPr>
        <p:spPr bwMode="auto">
          <a:xfrm>
            <a:off x="228600" y="5867400"/>
            <a:ext cx="649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How do you know decomposition is first order?</a:t>
            </a:r>
          </a:p>
        </p:txBody>
      </p:sp>
      <p:sp>
        <p:nvSpPr>
          <p:cNvPr id="81967" name="Text Box 47"/>
          <p:cNvSpPr txBox="1">
            <a:spLocks noChangeArrowheads="1"/>
          </p:cNvSpPr>
          <p:nvPr/>
        </p:nvSpPr>
        <p:spPr bwMode="auto">
          <a:xfrm>
            <a:off x="5956300" y="6324600"/>
            <a:ext cx="202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units of </a:t>
            </a:r>
            <a:r>
              <a:rPr lang="en-US" altLang="en-US" sz="2400" i="1"/>
              <a:t>k</a:t>
            </a:r>
            <a:r>
              <a:rPr lang="en-US" altLang="en-US" sz="2400"/>
              <a:t> (s</a:t>
            </a:r>
            <a:r>
              <a:rPr lang="en-US" altLang="en-US" sz="2400" baseline="30000"/>
              <a:t>-1</a:t>
            </a:r>
            <a:r>
              <a:rPr lang="en-US" altLang="en-US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utoUpdateAnimBg="0"/>
      <p:bldP spid="81965" grpId="0" autoUpdateAnimBg="0"/>
      <p:bldP spid="81966" grpId="0" autoUpdateAnimBg="0"/>
      <p:bldP spid="8196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1829FE-28B7-4FA9-AC87-9B4BD747A73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6494463" y="990600"/>
            <a:ext cx="2246312" cy="457200"/>
            <a:chOff x="1969" y="576"/>
            <a:chExt cx="1415" cy="288"/>
          </a:xfrm>
        </p:grpSpPr>
        <p:sp>
          <p:nvSpPr>
            <p:cNvPr id="40981" name="Text Box 3"/>
            <p:cNvSpPr txBox="1">
              <a:spLocks noChangeArrowheads="1"/>
            </p:cNvSpPr>
            <p:nvPr/>
          </p:nvSpPr>
          <p:spPr bwMode="auto">
            <a:xfrm>
              <a:off x="1969" y="576"/>
              <a:ext cx="1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          product</a:t>
              </a:r>
            </a:p>
          </p:txBody>
        </p:sp>
        <p:sp>
          <p:nvSpPr>
            <p:cNvPr id="40982" name="Line 4"/>
            <p:cNvSpPr>
              <a:spLocks noChangeShapeType="1"/>
            </p:cNvSpPr>
            <p:nvPr/>
          </p:nvSpPr>
          <p:spPr bwMode="auto">
            <a:xfrm>
              <a:off x="2224" y="72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172200" y="496888"/>
            <a:ext cx="276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First-order reaction</a:t>
            </a:r>
          </a:p>
        </p:txBody>
      </p:sp>
      <p:grpSp>
        <p:nvGrpSpPr>
          <p:cNvPr id="40965" name="Group 6"/>
          <p:cNvGrpSpPr>
            <a:grpSpLocks/>
          </p:cNvGrpSpPr>
          <p:nvPr/>
        </p:nvGrpSpPr>
        <p:grpSpPr bwMode="auto">
          <a:xfrm>
            <a:off x="6096000" y="1752600"/>
            <a:ext cx="1524000" cy="838200"/>
            <a:chOff x="3408" y="1104"/>
            <a:chExt cx="960" cy="528"/>
          </a:xfrm>
        </p:grpSpPr>
        <p:sp>
          <p:nvSpPr>
            <p:cNvPr id="40979" name="Text Box 7"/>
            <p:cNvSpPr txBox="1">
              <a:spLocks noChangeArrowheads="1"/>
            </p:cNvSpPr>
            <p:nvPr/>
          </p:nvSpPr>
          <p:spPr bwMode="auto">
            <a:xfrm>
              <a:off x="3408" y="1104"/>
              <a:ext cx="9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# of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half-lives</a:t>
              </a:r>
            </a:p>
          </p:txBody>
        </p:sp>
        <p:sp>
          <p:nvSpPr>
            <p:cNvPr id="4098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6" name="Group 9"/>
          <p:cNvGrpSpPr>
            <a:grpSpLocks/>
          </p:cNvGrpSpPr>
          <p:nvPr/>
        </p:nvGrpSpPr>
        <p:grpSpPr bwMode="auto">
          <a:xfrm>
            <a:off x="7427913" y="2133600"/>
            <a:ext cx="1639887" cy="457200"/>
            <a:chOff x="4512" y="1200"/>
            <a:chExt cx="1033" cy="288"/>
          </a:xfrm>
        </p:grpSpPr>
        <p:sp>
          <p:nvSpPr>
            <p:cNvPr id="40977" name="Text Box 10"/>
            <p:cNvSpPr txBox="1">
              <a:spLocks noChangeArrowheads="1"/>
            </p:cNvSpPr>
            <p:nvPr/>
          </p:nvSpPr>
          <p:spPr bwMode="auto">
            <a:xfrm>
              <a:off x="4512" y="1200"/>
              <a:ext cx="10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[A] = [A]</a:t>
              </a:r>
              <a:r>
                <a:rPr lang="en-US" altLang="en-US" sz="2400" baseline="-25000"/>
                <a:t>0</a:t>
              </a:r>
              <a:r>
                <a:rPr lang="en-US" altLang="en-US" sz="2400"/>
                <a:t>/</a:t>
              </a:r>
              <a:r>
                <a:rPr lang="en-US" altLang="en-US" sz="2400" i="1"/>
                <a:t>n</a:t>
              </a:r>
              <a:endParaRPr lang="en-US" altLang="en-US" sz="2400"/>
            </a:p>
          </p:txBody>
        </p:sp>
        <p:sp>
          <p:nvSpPr>
            <p:cNvPr id="40978" name="Line 11"/>
            <p:cNvSpPr>
              <a:spLocks noChangeShapeType="1"/>
            </p:cNvSpPr>
            <p:nvPr/>
          </p:nvSpPr>
          <p:spPr bwMode="auto">
            <a:xfrm>
              <a:off x="4572" y="14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681788" y="25923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6681788" y="32781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681788" y="3925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6681788" y="4687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8070850" y="25923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8070850" y="32781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8070850" y="3925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8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7985125" y="468788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16</a:t>
            </a:r>
          </a:p>
        </p:txBody>
      </p:sp>
      <p:sp>
        <p:nvSpPr>
          <p:cNvPr id="40975" name="Text Box 20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13.3</a:t>
            </a:r>
          </a:p>
        </p:txBody>
      </p:sp>
      <p:pic>
        <p:nvPicPr>
          <p:cNvPr id="40976" name="Picture 21" descr="13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r="7143"/>
          <a:stretch>
            <a:fillRect/>
          </a:stretch>
        </p:blipFill>
        <p:spPr bwMode="auto">
          <a:xfrm>
            <a:off x="0" y="768350"/>
            <a:ext cx="61722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 autoUpdateAnimBg="0"/>
      <p:bldP spid="82957" grpId="0" autoUpdateAnimBg="0"/>
      <p:bldP spid="82958" grpId="0" autoUpdateAnimBg="0"/>
      <p:bldP spid="82959" grpId="0" autoUpdateAnimBg="0"/>
      <p:bldP spid="82960" grpId="0" autoUpdateAnimBg="0"/>
      <p:bldP spid="82961" grpId="0" autoUpdateAnimBg="0"/>
      <p:bldP spid="82962" grpId="0" autoUpdateAnimBg="0"/>
      <p:bldP spid="8296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2CD160-177B-441E-A2E6-93EBC55522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 Add in TOYO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Half Life 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hlinkClick r:id="rId3"/>
              </a:rPr>
              <a:t>Radioactive Decay </a:t>
            </a:r>
            <a:endParaRPr lang="en-US" altLang="en-US" smtClean="0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Half Life </a:t>
            </a:r>
            <a:endParaRPr lang="en-US" altLang="en-US"/>
          </a:p>
          <a:p>
            <a:pPr eaLnBrk="1" hangingPunct="1"/>
            <a:r>
              <a:rPr lang="en-US" altLang="en-US">
                <a:hlinkClick r:id="rId3"/>
              </a:rPr>
              <a:t>Radioactive Decay </a:t>
            </a:r>
            <a:endParaRPr lang="en-US" altLang="en-US"/>
          </a:p>
          <a:p>
            <a:pPr eaLnBrk="1" hangingPunct="1"/>
            <a:r>
              <a:rPr lang="en-US" altLang="en-US">
                <a:hlinkClick r:id="rId4"/>
              </a:rPr>
              <a:t>Balancing Nuclear Reactions 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84AA60-06ED-46BC-BFA2-0DE81C1BA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2530475" y="65088"/>
            <a:ext cx="410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/>
              <a:t>Second-Order Reactions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13.3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736600" y="973138"/>
            <a:ext cx="2246313" cy="457200"/>
            <a:chOff x="1969" y="576"/>
            <a:chExt cx="1415" cy="288"/>
          </a:xfrm>
        </p:grpSpPr>
        <p:sp>
          <p:nvSpPr>
            <p:cNvPr id="43059" name="Text Box 5"/>
            <p:cNvSpPr txBox="1">
              <a:spLocks noChangeArrowheads="1"/>
            </p:cNvSpPr>
            <p:nvPr/>
          </p:nvSpPr>
          <p:spPr bwMode="auto">
            <a:xfrm>
              <a:off x="1969" y="576"/>
              <a:ext cx="1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          product</a:t>
              </a:r>
            </a:p>
          </p:txBody>
        </p:sp>
        <p:sp>
          <p:nvSpPr>
            <p:cNvPr id="43060" name="Line 6"/>
            <p:cNvSpPr>
              <a:spLocks noChangeShapeType="1"/>
            </p:cNvSpPr>
            <p:nvPr/>
          </p:nvSpPr>
          <p:spPr bwMode="auto">
            <a:xfrm>
              <a:off x="2224" y="72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975" name="Group 7"/>
          <p:cNvGrpSpPr>
            <a:grpSpLocks/>
          </p:cNvGrpSpPr>
          <p:nvPr/>
        </p:nvGrpSpPr>
        <p:grpSpPr bwMode="auto">
          <a:xfrm>
            <a:off x="3652838" y="762000"/>
            <a:ext cx="1824037" cy="879475"/>
            <a:chOff x="518" y="3200"/>
            <a:chExt cx="1149" cy="554"/>
          </a:xfrm>
        </p:grpSpPr>
        <p:sp>
          <p:nvSpPr>
            <p:cNvPr id="43054" name="Text Box 8"/>
            <p:cNvSpPr txBox="1">
              <a:spLocks noChangeArrowheads="1"/>
            </p:cNvSpPr>
            <p:nvPr/>
          </p:nvSpPr>
          <p:spPr bwMode="auto">
            <a:xfrm>
              <a:off x="518" y="3337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rate = -</a:t>
              </a:r>
            </a:p>
          </p:txBody>
        </p:sp>
        <p:grpSp>
          <p:nvGrpSpPr>
            <p:cNvPr id="43055" name="Group 9"/>
            <p:cNvGrpSpPr>
              <a:grpSpLocks/>
            </p:cNvGrpSpPr>
            <p:nvPr/>
          </p:nvGrpSpPr>
          <p:grpSpPr bwMode="auto">
            <a:xfrm>
              <a:off x="1200" y="3200"/>
              <a:ext cx="467" cy="554"/>
              <a:chOff x="2054" y="3286"/>
              <a:chExt cx="467" cy="554"/>
            </a:xfrm>
          </p:grpSpPr>
          <p:sp>
            <p:nvSpPr>
              <p:cNvPr id="43056" name="Text Box 10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Symbol" panose="05050102010706020507" pitchFamily="18" charset="2"/>
                  </a:rPr>
                  <a:t>D</a:t>
                </a:r>
                <a:r>
                  <a:rPr lang="en-US" altLang="en-US" sz="2400"/>
                  <a:t>[A]</a:t>
                </a:r>
              </a:p>
            </p:txBody>
          </p:sp>
          <p:sp>
            <p:nvSpPr>
              <p:cNvPr id="43057" name="Text Box 11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Symbol" panose="05050102010706020507" pitchFamily="18" charset="2"/>
                  </a:rPr>
                  <a:t>D</a:t>
                </a:r>
                <a:r>
                  <a:rPr lang="en-US" altLang="en-US" sz="2400" i="1"/>
                  <a:t>t</a:t>
                </a:r>
                <a:endParaRPr lang="en-US" altLang="en-US" sz="2400"/>
              </a:p>
            </p:txBody>
          </p:sp>
          <p:sp>
            <p:nvSpPr>
              <p:cNvPr id="43058" name="Line 12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6146800" y="973138"/>
            <a:ext cx="177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r>
              <a:rPr lang="en-US" altLang="en-US" sz="2400"/>
              <a:t> [A]</a:t>
            </a:r>
            <a:r>
              <a:rPr lang="en-US" altLang="en-US" sz="2400" baseline="30000"/>
              <a:t>2</a:t>
            </a:r>
            <a:endParaRPr lang="en-US" altLang="en-US" sz="2400"/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90538" y="208438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k</a:t>
            </a:r>
            <a:r>
              <a:rPr lang="en-US" altLang="en-US" sz="2400"/>
              <a:t> = </a:t>
            </a:r>
            <a:endParaRPr lang="en-US" altLang="en-US" sz="2400" i="1"/>
          </a:p>
        </p:txBody>
      </p:sp>
      <p:grpSp>
        <p:nvGrpSpPr>
          <p:cNvPr id="83983" name="Group 15"/>
          <p:cNvGrpSpPr>
            <a:grpSpLocks/>
          </p:cNvGrpSpPr>
          <p:nvPr/>
        </p:nvGrpSpPr>
        <p:grpSpPr bwMode="auto">
          <a:xfrm>
            <a:off x="1027113" y="1906588"/>
            <a:ext cx="744537" cy="836612"/>
            <a:chOff x="1814" y="1513"/>
            <a:chExt cx="469" cy="527"/>
          </a:xfrm>
        </p:grpSpPr>
        <p:sp>
          <p:nvSpPr>
            <p:cNvPr id="43051" name="Text Box 16"/>
            <p:cNvSpPr txBox="1">
              <a:spLocks noChangeArrowheads="1"/>
            </p:cNvSpPr>
            <p:nvPr/>
          </p:nvSpPr>
          <p:spPr bwMode="auto">
            <a:xfrm>
              <a:off x="1814" y="151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rate</a:t>
              </a:r>
            </a:p>
          </p:txBody>
        </p:sp>
        <p:sp>
          <p:nvSpPr>
            <p:cNvPr id="43052" name="Line 17"/>
            <p:cNvSpPr>
              <a:spLocks noChangeShapeType="1"/>
            </p:cNvSpPr>
            <p:nvPr/>
          </p:nvSpPr>
          <p:spPr bwMode="auto">
            <a:xfrm>
              <a:off x="1845" y="177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Text Box 18"/>
            <p:cNvSpPr txBox="1">
              <a:spLocks noChangeArrowheads="1"/>
            </p:cNvSpPr>
            <p:nvPr/>
          </p:nvSpPr>
          <p:spPr bwMode="auto">
            <a:xfrm>
              <a:off x="1862" y="1752"/>
              <a:ext cx="4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[A]</a:t>
              </a:r>
              <a:r>
                <a:rPr lang="en-US" altLang="en-US" sz="2400" baseline="30000"/>
                <a:t>2</a:t>
              </a:r>
              <a:endParaRPr lang="en-US" altLang="en-US" sz="2400"/>
            </a:p>
          </p:txBody>
        </p:sp>
      </p:grp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2690813" y="2082800"/>
            <a:ext cx="1195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= 1/</a:t>
            </a:r>
            <a:r>
              <a:rPr lang="en-US" altLang="en-US" sz="2400" i="1"/>
              <a:t>M</a:t>
            </a:r>
            <a:r>
              <a:rPr lang="en-US" altLang="en-US" sz="2000">
                <a:cs typeface="Arial" panose="020B0604020202020204" pitchFamily="34" charset="0"/>
              </a:rPr>
              <a:t>•</a:t>
            </a:r>
            <a:r>
              <a:rPr lang="en-US" altLang="en-US" sz="2400" i="1">
                <a:cs typeface="Arial" panose="020B0604020202020204" pitchFamily="34" charset="0"/>
              </a:rPr>
              <a:t>s</a:t>
            </a:r>
            <a:endParaRPr lang="en-US" altLang="en-US" sz="2000" i="1"/>
          </a:p>
        </p:txBody>
      </p: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1693863" y="1919288"/>
            <a:ext cx="998537" cy="798512"/>
            <a:chOff x="1324" y="1601"/>
            <a:chExt cx="629" cy="503"/>
          </a:xfrm>
        </p:grpSpPr>
        <p:grpSp>
          <p:nvGrpSpPr>
            <p:cNvPr id="43046" name="Group 21"/>
            <p:cNvGrpSpPr>
              <a:grpSpLocks/>
            </p:cNvGrpSpPr>
            <p:nvPr/>
          </p:nvGrpSpPr>
          <p:grpSpPr bwMode="auto">
            <a:xfrm>
              <a:off x="1528" y="1601"/>
              <a:ext cx="425" cy="503"/>
              <a:chOff x="3158" y="1801"/>
              <a:chExt cx="425" cy="503"/>
            </a:xfrm>
          </p:grpSpPr>
          <p:sp>
            <p:nvSpPr>
              <p:cNvPr id="43048" name="Text Box 22"/>
              <p:cNvSpPr txBox="1">
                <a:spLocks noChangeArrowheads="1"/>
              </p:cNvSpPr>
              <p:nvPr/>
            </p:nvSpPr>
            <p:spPr bwMode="auto">
              <a:xfrm>
                <a:off x="3158" y="1801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M</a:t>
                </a:r>
                <a:r>
                  <a:rPr lang="en-US" altLang="en-US" sz="2400"/>
                  <a:t>/</a:t>
                </a:r>
                <a:r>
                  <a:rPr lang="en-US" altLang="en-US" sz="2400" i="1"/>
                  <a:t>s</a:t>
                </a:r>
              </a:p>
            </p:txBody>
          </p:sp>
          <p:sp>
            <p:nvSpPr>
              <p:cNvPr id="43049" name="Text Box 23"/>
              <p:cNvSpPr txBox="1">
                <a:spLocks noChangeArrowheads="1"/>
              </p:cNvSpPr>
              <p:nvPr/>
            </p:nvSpPr>
            <p:spPr bwMode="auto">
              <a:xfrm>
                <a:off x="3197" y="2016"/>
                <a:ext cx="3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M</a:t>
                </a:r>
                <a:r>
                  <a:rPr lang="en-US" altLang="en-US" sz="2400" i="1" baseline="30000"/>
                  <a:t>2</a:t>
                </a:r>
                <a:endParaRPr lang="en-US" altLang="en-US" sz="2400" i="1"/>
              </a:p>
            </p:txBody>
          </p:sp>
          <p:sp>
            <p:nvSpPr>
              <p:cNvPr id="43050" name="Line 24"/>
              <p:cNvSpPr>
                <a:spLocks noChangeShapeType="1"/>
              </p:cNvSpPr>
              <p:nvPr/>
            </p:nvSpPr>
            <p:spPr bwMode="auto">
              <a:xfrm>
                <a:off x="3178" y="2053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47" name="Text Box 25"/>
            <p:cNvSpPr txBox="1">
              <a:spLocks noChangeArrowheads="1"/>
            </p:cNvSpPr>
            <p:nvPr/>
          </p:nvSpPr>
          <p:spPr bwMode="auto">
            <a:xfrm>
              <a:off x="1324" y="170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5735638" y="1863725"/>
            <a:ext cx="2112962" cy="879475"/>
            <a:chOff x="1020" y="1883"/>
            <a:chExt cx="1331" cy="554"/>
          </a:xfrm>
        </p:grpSpPr>
        <p:sp>
          <p:nvSpPr>
            <p:cNvPr id="43041" name="Text Box 27"/>
            <p:cNvSpPr txBox="1">
              <a:spLocks noChangeArrowheads="1"/>
            </p:cNvSpPr>
            <p:nvPr/>
          </p:nvSpPr>
          <p:spPr bwMode="auto">
            <a:xfrm>
              <a:off x="1162" y="1883"/>
              <a:ext cx="4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D</a:t>
              </a:r>
              <a:r>
                <a:rPr lang="en-US" altLang="en-US" sz="2400"/>
                <a:t>[A]</a:t>
              </a:r>
            </a:p>
          </p:txBody>
        </p:sp>
        <p:sp>
          <p:nvSpPr>
            <p:cNvPr id="43042" name="Text Box 28"/>
            <p:cNvSpPr txBox="1">
              <a:spLocks noChangeArrowheads="1"/>
            </p:cNvSpPr>
            <p:nvPr/>
          </p:nvSpPr>
          <p:spPr bwMode="auto">
            <a:xfrm>
              <a:off x="1252" y="2149"/>
              <a:ext cx="2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D</a:t>
              </a:r>
              <a:r>
                <a:rPr lang="en-US" altLang="en-US" sz="2400" i="1"/>
                <a:t>t</a:t>
              </a:r>
              <a:endParaRPr lang="en-US" altLang="en-US" sz="2400"/>
            </a:p>
          </p:txBody>
        </p:sp>
        <p:sp>
          <p:nvSpPr>
            <p:cNvPr id="43043" name="Line 29"/>
            <p:cNvSpPr>
              <a:spLocks noChangeShapeType="1"/>
            </p:cNvSpPr>
            <p:nvPr/>
          </p:nvSpPr>
          <p:spPr bwMode="auto">
            <a:xfrm>
              <a:off x="1203" y="218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Text Box 30"/>
            <p:cNvSpPr txBox="1">
              <a:spLocks noChangeArrowheads="1"/>
            </p:cNvSpPr>
            <p:nvPr/>
          </p:nvSpPr>
          <p:spPr bwMode="auto">
            <a:xfrm>
              <a:off x="1616" y="2032"/>
              <a:ext cx="7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 </a:t>
              </a:r>
              <a:r>
                <a:rPr lang="en-US" altLang="en-US" sz="2400" i="1"/>
                <a:t>k</a:t>
              </a:r>
              <a:r>
                <a:rPr lang="en-US" altLang="en-US" sz="2400"/>
                <a:t> [A]</a:t>
              </a:r>
              <a:r>
                <a:rPr lang="en-US" altLang="en-US" sz="2400" baseline="30000"/>
                <a:t>2</a:t>
              </a:r>
              <a:endParaRPr lang="en-US" altLang="en-US" sz="2400"/>
            </a:p>
          </p:txBody>
        </p:sp>
        <p:sp>
          <p:nvSpPr>
            <p:cNvPr id="43045" name="Text Box 31"/>
            <p:cNvSpPr txBox="1">
              <a:spLocks noChangeArrowheads="1"/>
            </p:cNvSpPr>
            <p:nvPr/>
          </p:nvSpPr>
          <p:spPr bwMode="auto">
            <a:xfrm>
              <a:off x="1020" y="2016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-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3657600" y="3048000"/>
            <a:ext cx="473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[A] is the concentration of A at any time </a:t>
            </a:r>
            <a:r>
              <a:rPr lang="en-US" altLang="en-US" sz="2000" i="1"/>
              <a:t>t</a:t>
            </a:r>
            <a:endParaRPr lang="en-US" altLang="en-US" sz="2000"/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3657600" y="3429000"/>
            <a:ext cx="463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[A]</a:t>
            </a:r>
            <a:r>
              <a:rPr lang="en-US" altLang="en-US" sz="2000" baseline="-25000"/>
              <a:t>0</a:t>
            </a:r>
            <a:r>
              <a:rPr lang="en-US" altLang="en-US" sz="2000"/>
              <a:t> is the concentration of A at time </a:t>
            </a:r>
            <a:r>
              <a:rPr lang="en-US" altLang="en-US" sz="2000" i="1"/>
              <a:t>t</a:t>
            </a:r>
            <a:r>
              <a:rPr lang="en-US" altLang="en-US" sz="2000"/>
              <a:t>=0</a:t>
            </a:r>
          </a:p>
        </p:txBody>
      </p:sp>
      <p:grpSp>
        <p:nvGrpSpPr>
          <p:cNvPr id="84002" name="Group 34"/>
          <p:cNvGrpSpPr>
            <a:grpSpLocks/>
          </p:cNvGrpSpPr>
          <p:nvPr/>
        </p:nvGrpSpPr>
        <p:grpSpPr bwMode="auto">
          <a:xfrm>
            <a:off x="685800" y="2997200"/>
            <a:ext cx="2133600" cy="863600"/>
            <a:chOff x="2640" y="1904"/>
            <a:chExt cx="1344" cy="544"/>
          </a:xfrm>
        </p:grpSpPr>
        <p:grpSp>
          <p:nvGrpSpPr>
            <p:cNvPr id="43032" name="Group 35"/>
            <p:cNvGrpSpPr>
              <a:grpSpLocks/>
            </p:cNvGrpSpPr>
            <p:nvPr/>
          </p:nvGrpSpPr>
          <p:grpSpPr bwMode="auto">
            <a:xfrm>
              <a:off x="2640" y="1904"/>
              <a:ext cx="350" cy="544"/>
              <a:chOff x="2640" y="1904"/>
              <a:chExt cx="350" cy="544"/>
            </a:xfrm>
          </p:grpSpPr>
          <p:sp>
            <p:nvSpPr>
              <p:cNvPr id="43038" name="Text Box 36"/>
              <p:cNvSpPr txBox="1">
                <a:spLocks noChangeArrowheads="1"/>
              </p:cNvSpPr>
              <p:nvPr/>
            </p:nvSpPr>
            <p:spPr bwMode="auto">
              <a:xfrm>
                <a:off x="2703" y="190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43039" name="Text Box 37"/>
              <p:cNvSpPr txBox="1">
                <a:spLocks noChangeArrowheads="1"/>
              </p:cNvSpPr>
              <p:nvPr/>
            </p:nvSpPr>
            <p:spPr bwMode="auto">
              <a:xfrm>
                <a:off x="2640" y="216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[A]</a:t>
                </a:r>
              </a:p>
            </p:txBody>
          </p:sp>
          <p:sp>
            <p:nvSpPr>
              <p:cNvPr id="43040" name="Line 38"/>
              <p:cNvSpPr>
                <a:spLocks noChangeShapeType="1"/>
              </p:cNvSpPr>
              <p:nvPr/>
            </p:nvSpPr>
            <p:spPr bwMode="auto">
              <a:xfrm>
                <a:off x="2695" y="217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3" name="Text Box 39"/>
            <p:cNvSpPr txBox="1">
              <a:spLocks noChangeArrowheads="1"/>
            </p:cNvSpPr>
            <p:nvPr/>
          </p:nvSpPr>
          <p:spPr bwMode="auto">
            <a:xfrm>
              <a:off x="2972" y="203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3034" name="Text Box 40"/>
            <p:cNvSpPr txBox="1">
              <a:spLocks noChangeArrowheads="1"/>
            </p:cNvSpPr>
            <p:nvPr/>
          </p:nvSpPr>
          <p:spPr bwMode="auto">
            <a:xfrm>
              <a:off x="3245" y="190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3035" name="Text Box 41"/>
            <p:cNvSpPr txBox="1">
              <a:spLocks noChangeArrowheads="1"/>
            </p:cNvSpPr>
            <p:nvPr/>
          </p:nvSpPr>
          <p:spPr bwMode="auto">
            <a:xfrm>
              <a:off x="3170" y="2160"/>
              <a:ext cx="4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[A]</a:t>
              </a:r>
              <a:r>
                <a:rPr lang="en-US" altLang="en-US" sz="2400" baseline="-25000">
                  <a:solidFill>
                    <a:srgbClr val="FF0000"/>
                  </a:solidFill>
                </a:rPr>
                <a:t>0</a:t>
              </a:r>
              <a:endParaRPr lang="en-US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43036" name="Line 42"/>
            <p:cNvSpPr>
              <a:spLocks noChangeShapeType="1"/>
            </p:cNvSpPr>
            <p:nvPr/>
          </p:nvSpPr>
          <p:spPr bwMode="auto">
            <a:xfrm>
              <a:off x="3216" y="2176"/>
              <a:ext cx="2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Text Box 43"/>
            <p:cNvSpPr txBox="1">
              <a:spLocks noChangeArrowheads="1"/>
            </p:cNvSpPr>
            <p:nvPr/>
          </p:nvSpPr>
          <p:spPr bwMode="auto">
            <a:xfrm>
              <a:off x="3554" y="2032"/>
              <a:ext cx="4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+ </a:t>
              </a:r>
              <a:r>
                <a:rPr lang="en-US" altLang="en-US" sz="2400" i="1">
                  <a:solidFill>
                    <a:srgbClr val="FF0000"/>
                  </a:solidFill>
                </a:rPr>
                <a:t>kt</a:t>
              </a:r>
              <a:endParaRPr lang="en-US" alt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84012" name="Text Box 44"/>
          <p:cNvSpPr txBox="1">
            <a:spLocks noChangeArrowheads="1"/>
          </p:cNvSpPr>
          <p:nvPr/>
        </p:nvSpPr>
        <p:spPr bwMode="auto">
          <a:xfrm>
            <a:off x="871538" y="4267200"/>
            <a:ext cx="330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t</a:t>
            </a:r>
            <a:r>
              <a:rPr lang="en-US" altLang="en-US" sz="2400" i="1" baseline="-25000">
                <a:cs typeface="Arial" panose="020B0604020202020204" pitchFamily="34" charset="0"/>
              </a:rPr>
              <a:t>½</a:t>
            </a:r>
            <a:r>
              <a:rPr lang="en-US" altLang="en-US" sz="2400"/>
              <a:t> = </a:t>
            </a:r>
            <a:r>
              <a:rPr lang="en-US" altLang="en-US" sz="2400" i="1"/>
              <a:t>t</a:t>
            </a:r>
            <a:r>
              <a:rPr lang="en-US" altLang="en-US" sz="2400"/>
              <a:t>  when [A] = [A]</a:t>
            </a:r>
            <a:r>
              <a:rPr lang="en-US" altLang="en-US" sz="2400" baseline="-25000"/>
              <a:t>0</a:t>
            </a:r>
            <a:r>
              <a:rPr lang="en-US" altLang="en-US" sz="2400"/>
              <a:t>/2</a:t>
            </a:r>
            <a:endParaRPr lang="en-US" altLang="en-US" sz="2400" i="1"/>
          </a:p>
        </p:txBody>
      </p:sp>
      <p:grpSp>
        <p:nvGrpSpPr>
          <p:cNvPr id="84013" name="Group 45"/>
          <p:cNvGrpSpPr>
            <a:grpSpLocks/>
          </p:cNvGrpSpPr>
          <p:nvPr/>
        </p:nvGrpSpPr>
        <p:grpSpPr bwMode="auto">
          <a:xfrm>
            <a:off x="871538" y="4887913"/>
            <a:ext cx="1460500" cy="827087"/>
            <a:chOff x="432" y="3008"/>
            <a:chExt cx="920" cy="521"/>
          </a:xfrm>
        </p:grpSpPr>
        <p:sp>
          <p:nvSpPr>
            <p:cNvPr id="43027" name="Text Box 46"/>
            <p:cNvSpPr txBox="1">
              <a:spLocks noChangeArrowheads="1"/>
            </p:cNvSpPr>
            <p:nvPr/>
          </p:nvSpPr>
          <p:spPr bwMode="auto">
            <a:xfrm>
              <a:off x="432" y="3120"/>
              <a:ext cx="4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t</a:t>
              </a:r>
              <a:r>
                <a:rPr lang="en-US" altLang="en-US" sz="2400" i="1" baseline="-25000">
                  <a:cs typeface="Arial" panose="020B0604020202020204" pitchFamily="34" charset="0"/>
                </a:rPr>
                <a:t>½</a:t>
              </a:r>
              <a:r>
                <a:rPr lang="en-US" altLang="en-US" sz="2400"/>
                <a:t> =</a:t>
              </a:r>
            </a:p>
          </p:txBody>
        </p:sp>
        <p:grpSp>
          <p:nvGrpSpPr>
            <p:cNvPr id="43028" name="Group 47"/>
            <p:cNvGrpSpPr>
              <a:grpSpLocks/>
            </p:cNvGrpSpPr>
            <p:nvPr/>
          </p:nvGrpSpPr>
          <p:grpSpPr bwMode="auto">
            <a:xfrm>
              <a:off x="835" y="3008"/>
              <a:ext cx="517" cy="521"/>
              <a:chOff x="1382" y="3584"/>
              <a:chExt cx="517" cy="521"/>
            </a:xfrm>
          </p:grpSpPr>
          <p:sp>
            <p:nvSpPr>
              <p:cNvPr id="43029" name="Text Box 48"/>
              <p:cNvSpPr txBox="1">
                <a:spLocks noChangeArrowheads="1"/>
              </p:cNvSpPr>
              <p:nvPr/>
            </p:nvSpPr>
            <p:spPr bwMode="auto">
              <a:xfrm>
                <a:off x="1529" y="358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1</a:t>
                </a:r>
              </a:p>
            </p:txBody>
          </p:sp>
          <p:sp>
            <p:nvSpPr>
              <p:cNvPr id="43030" name="Text Box 49"/>
              <p:cNvSpPr txBox="1">
                <a:spLocks noChangeArrowheads="1"/>
              </p:cNvSpPr>
              <p:nvPr/>
            </p:nvSpPr>
            <p:spPr bwMode="auto">
              <a:xfrm>
                <a:off x="1382" y="3817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k</a:t>
                </a:r>
                <a:r>
                  <a:rPr lang="en-US" altLang="en-US" sz="2400"/>
                  <a:t>[A]</a:t>
                </a:r>
                <a:r>
                  <a:rPr lang="en-US" altLang="en-US" sz="2400" baseline="-25000"/>
                  <a:t>0</a:t>
                </a:r>
                <a:endParaRPr lang="en-US" altLang="en-US" sz="2400" i="1"/>
              </a:p>
            </p:txBody>
          </p:sp>
          <p:sp>
            <p:nvSpPr>
              <p:cNvPr id="43031" name="Line 50"/>
              <p:cNvSpPr>
                <a:spLocks noChangeShapeType="1"/>
              </p:cNvSpPr>
              <p:nvPr/>
            </p:nvSpPr>
            <p:spPr bwMode="auto">
              <a:xfrm>
                <a:off x="1400" y="384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84019" name="Picture 51" descr="1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/>
          <a:stretch>
            <a:fillRect/>
          </a:stretch>
        </p:blipFill>
        <p:spPr bwMode="auto">
          <a:xfrm>
            <a:off x="4724400" y="3965575"/>
            <a:ext cx="33528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 autoUpdateAnimBg="0"/>
      <p:bldP spid="83982" grpId="0" autoUpdateAnimBg="0"/>
      <p:bldP spid="83987" grpId="0" autoUpdateAnimBg="0"/>
      <p:bldP spid="84000" grpId="0" autoUpdateAnimBg="0"/>
      <p:bldP spid="84001" grpId="0" autoUpdateAnimBg="0"/>
      <p:bldP spid="840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55D3E-B0D1-468A-A76E-7BD7CFD57A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770188" y="65088"/>
            <a:ext cx="3630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/>
              <a:t>Zero-Order Reactions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13.3</a:t>
            </a:r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736600" y="973138"/>
            <a:ext cx="2246313" cy="457200"/>
            <a:chOff x="1969" y="576"/>
            <a:chExt cx="1415" cy="288"/>
          </a:xfrm>
        </p:grpSpPr>
        <p:sp>
          <p:nvSpPr>
            <p:cNvPr id="44068" name="Text Box 5"/>
            <p:cNvSpPr txBox="1">
              <a:spLocks noChangeArrowheads="1"/>
            </p:cNvSpPr>
            <p:nvPr/>
          </p:nvSpPr>
          <p:spPr bwMode="auto">
            <a:xfrm>
              <a:off x="1969" y="576"/>
              <a:ext cx="1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          product</a:t>
              </a:r>
            </a:p>
          </p:txBody>
        </p:sp>
        <p:sp>
          <p:nvSpPr>
            <p:cNvPr id="44069" name="Line 6"/>
            <p:cNvSpPr>
              <a:spLocks noChangeShapeType="1"/>
            </p:cNvSpPr>
            <p:nvPr/>
          </p:nvSpPr>
          <p:spPr bwMode="auto">
            <a:xfrm>
              <a:off x="2224" y="72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3652838" y="762000"/>
            <a:ext cx="1824037" cy="879475"/>
            <a:chOff x="518" y="3200"/>
            <a:chExt cx="1149" cy="554"/>
          </a:xfrm>
        </p:grpSpPr>
        <p:sp>
          <p:nvSpPr>
            <p:cNvPr id="44063" name="Text Box 8"/>
            <p:cNvSpPr txBox="1">
              <a:spLocks noChangeArrowheads="1"/>
            </p:cNvSpPr>
            <p:nvPr/>
          </p:nvSpPr>
          <p:spPr bwMode="auto">
            <a:xfrm>
              <a:off x="518" y="3337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rate = -</a:t>
              </a:r>
            </a:p>
          </p:txBody>
        </p:sp>
        <p:grpSp>
          <p:nvGrpSpPr>
            <p:cNvPr id="44064" name="Group 9"/>
            <p:cNvGrpSpPr>
              <a:grpSpLocks/>
            </p:cNvGrpSpPr>
            <p:nvPr/>
          </p:nvGrpSpPr>
          <p:grpSpPr bwMode="auto">
            <a:xfrm>
              <a:off x="1200" y="3200"/>
              <a:ext cx="467" cy="554"/>
              <a:chOff x="2054" y="3286"/>
              <a:chExt cx="467" cy="554"/>
            </a:xfrm>
          </p:grpSpPr>
          <p:sp>
            <p:nvSpPr>
              <p:cNvPr id="44065" name="Text Box 10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Symbol" panose="05050102010706020507" pitchFamily="18" charset="2"/>
                  </a:rPr>
                  <a:t>D</a:t>
                </a:r>
                <a:r>
                  <a:rPr lang="en-US" altLang="en-US" sz="2400"/>
                  <a:t>[A]</a:t>
                </a:r>
              </a:p>
            </p:txBody>
          </p:sp>
          <p:sp>
            <p:nvSpPr>
              <p:cNvPr id="44066" name="Text Box 11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Symbol" panose="05050102010706020507" pitchFamily="18" charset="2"/>
                  </a:rPr>
                  <a:t>D</a:t>
                </a:r>
                <a:r>
                  <a:rPr lang="en-US" altLang="en-US" sz="2400" i="1"/>
                  <a:t>t</a:t>
                </a:r>
                <a:endParaRPr lang="en-US" altLang="en-US" sz="2400"/>
              </a:p>
            </p:txBody>
          </p:sp>
          <p:sp>
            <p:nvSpPr>
              <p:cNvPr id="44067" name="Line 12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146800" y="973138"/>
            <a:ext cx="224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r>
              <a:rPr lang="en-US" altLang="en-US" sz="2400"/>
              <a:t> [A]</a:t>
            </a:r>
            <a:r>
              <a:rPr lang="en-US" altLang="en-US" sz="2400" baseline="30000"/>
              <a:t>0 </a:t>
            </a:r>
            <a:r>
              <a:rPr lang="en-US" altLang="en-US" sz="2400"/>
              <a:t>= </a:t>
            </a:r>
            <a:r>
              <a:rPr lang="en-US" altLang="en-US" sz="2400" i="1"/>
              <a:t>k</a:t>
            </a:r>
            <a:endParaRPr lang="en-US" altLang="en-US" sz="2400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90538" y="208438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k</a:t>
            </a:r>
            <a:r>
              <a:rPr lang="en-US" altLang="en-US" sz="2400"/>
              <a:t> = </a:t>
            </a:r>
            <a:endParaRPr lang="en-US" altLang="en-US" sz="2400" i="1"/>
          </a:p>
        </p:txBody>
      </p:sp>
      <p:grpSp>
        <p:nvGrpSpPr>
          <p:cNvPr id="85007" name="Group 15"/>
          <p:cNvGrpSpPr>
            <a:grpSpLocks/>
          </p:cNvGrpSpPr>
          <p:nvPr/>
        </p:nvGrpSpPr>
        <p:grpSpPr bwMode="auto">
          <a:xfrm>
            <a:off x="1027113" y="1906588"/>
            <a:ext cx="744537" cy="836612"/>
            <a:chOff x="1814" y="1513"/>
            <a:chExt cx="469" cy="527"/>
          </a:xfrm>
        </p:grpSpPr>
        <p:sp>
          <p:nvSpPr>
            <p:cNvPr id="44060" name="Text Box 16"/>
            <p:cNvSpPr txBox="1">
              <a:spLocks noChangeArrowheads="1"/>
            </p:cNvSpPr>
            <p:nvPr/>
          </p:nvSpPr>
          <p:spPr bwMode="auto">
            <a:xfrm>
              <a:off x="1814" y="151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rate</a:t>
              </a:r>
            </a:p>
          </p:txBody>
        </p:sp>
        <p:sp>
          <p:nvSpPr>
            <p:cNvPr id="44061" name="Line 17"/>
            <p:cNvSpPr>
              <a:spLocks noChangeShapeType="1"/>
            </p:cNvSpPr>
            <p:nvPr/>
          </p:nvSpPr>
          <p:spPr bwMode="auto">
            <a:xfrm>
              <a:off x="1845" y="177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Text Box 18"/>
            <p:cNvSpPr txBox="1">
              <a:spLocks noChangeArrowheads="1"/>
            </p:cNvSpPr>
            <p:nvPr/>
          </p:nvSpPr>
          <p:spPr bwMode="auto">
            <a:xfrm>
              <a:off x="1862" y="1752"/>
              <a:ext cx="4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[A]</a:t>
              </a:r>
              <a:r>
                <a:rPr lang="en-US" altLang="en-US" sz="2400" baseline="30000"/>
                <a:t>0</a:t>
              </a:r>
              <a:endParaRPr lang="en-US" altLang="en-US" sz="2400"/>
            </a:p>
          </p:txBody>
        </p:sp>
      </p:grp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1752600" y="20828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= </a:t>
            </a:r>
            <a:r>
              <a:rPr lang="en-US" altLang="en-US" sz="2400" i="1"/>
              <a:t>M</a:t>
            </a:r>
            <a:r>
              <a:rPr lang="en-US" altLang="en-US" sz="2400"/>
              <a:t>/s</a:t>
            </a:r>
            <a:endParaRPr lang="en-US" altLang="en-US" sz="2000" i="1"/>
          </a:p>
        </p:txBody>
      </p: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5735638" y="1863725"/>
            <a:ext cx="1544637" cy="879475"/>
            <a:chOff x="1020" y="1883"/>
            <a:chExt cx="973" cy="554"/>
          </a:xfrm>
        </p:grpSpPr>
        <p:sp>
          <p:nvSpPr>
            <p:cNvPr id="44055" name="Text Box 21"/>
            <p:cNvSpPr txBox="1">
              <a:spLocks noChangeArrowheads="1"/>
            </p:cNvSpPr>
            <p:nvPr/>
          </p:nvSpPr>
          <p:spPr bwMode="auto">
            <a:xfrm>
              <a:off x="1162" y="1883"/>
              <a:ext cx="4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D</a:t>
              </a:r>
              <a:r>
                <a:rPr lang="en-US" altLang="en-US" sz="2400"/>
                <a:t>[A]</a:t>
              </a:r>
            </a:p>
          </p:txBody>
        </p:sp>
        <p:sp>
          <p:nvSpPr>
            <p:cNvPr id="44056" name="Text Box 22"/>
            <p:cNvSpPr txBox="1">
              <a:spLocks noChangeArrowheads="1"/>
            </p:cNvSpPr>
            <p:nvPr/>
          </p:nvSpPr>
          <p:spPr bwMode="auto">
            <a:xfrm>
              <a:off x="1252" y="2149"/>
              <a:ext cx="2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D</a:t>
              </a:r>
              <a:r>
                <a:rPr lang="en-US" altLang="en-US" sz="2400" i="1"/>
                <a:t>t</a:t>
              </a:r>
              <a:endParaRPr lang="en-US" altLang="en-US" sz="2400"/>
            </a:p>
          </p:txBody>
        </p:sp>
        <p:sp>
          <p:nvSpPr>
            <p:cNvPr id="44057" name="Line 23"/>
            <p:cNvSpPr>
              <a:spLocks noChangeShapeType="1"/>
            </p:cNvSpPr>
            <p:nvPr/>
          </p:nvSpPr>
          <p:spPr bwMode="auto">
            <a:xfrm>
              <a:off x="1203" y="218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Text Box 24"/>
            <p:cNvSpPr txBox="1">
              <a:spLocks noChangeArrowheads="1"/>
            </p:cNvSpPr>
            <p:nvPr/>
          </p:nvSpPr>
          <p:spPr bwMode="auto">
            <a:xfrm>
              <a:off x="1616" y="2032"/>
              <a:ext cx="3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 </a:t>
              </a:r>
              <a:r>
                <a:rPr lang="en-US" altLang="en-US" sz="2400" i="1"/>
                <a:t>k</a:t>
              </a:r>
              <a:endParaRPr lang="en-US" altLang="en-US" sz="2400"/>
            </a:p>
          </p:txBody>
        </p:sp>
        <p:sp>
          <p:nvSpPr>
            <p:cNvPr id="44059" name="Text Box 25"/>
            <p:cNvSpPr txBox="1">
              <a:spLocks noChangeArrowheads="1"/>
            </p:cNvSpPr>
            <p:nvPr/>
          </p:nvSpPr>
          <p:spPr bwMode="auto">
            <a:xfrm>
              <a:off x="1020" y="2016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-</a:t>
              </a:r>
            </a:p>
          </p:txBody>
        </p:sp>
      </p:grp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3657600" y="3048000"/>
            <a:ext cx="473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[A] is the concentration of A at any time </a:t>
            </a:r>
            <a:r>
              <a:rPr lang="en-US" altLang="en-US" sz="2000" i="1"/>
              <a:t>t</a:t>
            </a:r>
            <a:endParaRPr lang="en-US" altLang="en-US" sz="2000"/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3657600" y="3429000"/>
            <a:ext cx="463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[A]</a:t>
            </a:r>
            <a:r>
              <a:rPr lang="en-US" altLang="en-US" sz="2000" baseline="-25000"/>
              <a:t>0</a:t>
            </a:r>
            <a:r>
              <a:rPr lang="en-US" altLang="en-US" sz="2000"/>
              <a:t> is the concentration of A at time </a:t>
            </a:r>
            <a:r>
              <a:rPr lang="en-US" altLang="en-US" sz="2000" i="1"/>
              <a:t>t</a:t>
            </a:r>
            <a:r>
              <a:rPr lang="en-US" altLang="en-US" sz="2000"/>
              <a:t>=0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871538" y="4267200"/>
            <a:ext cx="330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t</a:t>
            </a:r>
            <a:r>
              <a:rPr lang="en-US" altLang="en-US" sz="2400" i="1" baseline="-25000">
                <a:cs typeface="Arial" panose="020B0604020202020204" pitchFamily="34" charset="0"/>
              </a:rPr>
              <a:t>½</a:t>
            </a:r>
            <a:r>
              <a:rPr lang="en-US" altLang="en-US" sz="2400"/>
              <a:t> = </a:t>
            </a:r>
            <a:r>
              <a:rPr lang="en-US" altLang="en-US" sz="2400" i="1"/>
              <a:t>t</a:t>
            </a:r>
            <a:r>
              <a:rPr lang="en-US" altLang="en-US" sz="2400"/>
              <a:t>  when [A] = [A]</a:t>
            </a:r>
            <a:r>
              <a:rPr lang="en-US" altLang="en-US" sz="2400" baseline="-25000"/>
              <a:t>0</a:t>
            </a:r>
            <a:r>
              <a:rPr lang="en-US" altLang="en-US" sz="2400"/>
              <a:t>/2</a:t>
            </a:r>
            <a:endParaRPr lang="en-US" altLang="en-US" sz="2400" i="1"/>
          </a:p>
        </p:txBody>
      </p: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871538" y="4887913"/>
            <a:ext cx="1430337" cy="827087"/>
            <a:chOff x="549" y="3079"/>
            <a:chExt cx="901" cy="521"/>
          </a:xfrm>
        </p:grpSpPr>
        <p:sp>
          <p:nvSpPr>
            <p:cNvPr id="44050" name="Text Box 30"/>
            <p:cNvSpPr txBox="1">
              <a:spLocks noChangeArrowheads="1"/>
            </p:cNvSpPr>
            <p:nvPr/>
          </p:nvSpPr>
          <p:spPr bwMode="auto">
            <a:xfrm>
              <a:off x="549" y="3191"/>
              <a:ext cx="4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t</a:t>
              </a:r>
              <a:r>
                <a:rPr lang="en-US" altLang="en-US" sz="2400" i="1" baseline="-25000">
                  <a:cs typeface="Arial" panose="020B0604020202020204" pitchFamily="34" charset="0"/>
                </a:rPr>
                <a:t>½</a:t>
              </a:r>
              <a:r>
                <a:rPr lang="en-US" altLang="en-US" sz="2400"/>
                <a:t> =</a:t>
              </a:r>
            </a:p>
          </p:txBody>
        </p:sp>
        <p:grpSp>
          <p:nvGrpSpPr>
            <p:cNvPr id="44051" name="Group 31"/>
            <p:cNvGrpSpPr>
              <a:grpSpLocks/>
            </p:cNvGrpSpPr>
            <p:nvPr/>
          </p:nvGrpSpPr>
          <p:grpSpPr bwMode="auto">
            <a:xfrm>
              <a:off x="970" y="3079"/>
              <a:ext cx="480" cy="521"/>
              <a:chOff x="970" y="3079"/>
              <a:chExt cx="480" cy="521"/>
            </a:xfrm>
          </p:grpSpPr>
          <p:sp>
            <p:nvSpPr>
              <p:cNvPr id="44052" name="Text Box 32"/>
              <p:cNvSpPr txBox="1">
                <a:spLocks noChangeArrowheads="1"/>
              </p:cNvSpPr>
              <p:nvPr/>
            </p:nvSpPr>
            <p:spPr bwMode="auto">
              <a:xfrm>
                <a:off x="1001" y="3079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[A]</a:t>
                </a:r>
                <a:r>
                  <a:rPr lang="en-US" altLang="en-US" sz="2400" baseline="-25000"/>
                  <a:t>0</a:t>
                </a:r>
                <a:endParaRPr lang="en-US" altLang="en-US" sz="2400"/>
              </a:p>
            </p:txBody>
          </p:sp>
          <p:sp>
            <p:nvSpPr>
              <p:cNvPr id="44053" name="Text Box 33"/>
              <p:cNvSpPr txBox="1">
                <a:spLocks noChangeArrowheads="1"/>
              </p:cNvSpPr>
              <p:nvPr/>
            </p:nvSpPr>
            <p:spPr bwMode="auto">
              <a:xfrm>
                <a:off x="1051" y="3312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2</a:t>
                </a:r>
                <a:r>
                  <a:rPr lang="en-US" altLang="en-US" sz="2400" i="1"/>
                  <a:t>k</a:t>
                </a:r>
              </a:p>
            </p:txBody>
          </p:sp>
          <p:sp>
            <p:nvSpPr>
              <p:cNvPr id="44054" name="Line 34"/>
              <p:cNvSpPr>
                <a:spLocks noChangeShapeType="1"/>
              </p:cNvSpPr>
              <p:nvPr/>
            </p:nvSpPr>
            <p:spPr bwMode="auto">
              <a:xfrm>
                <a:off x="970" y="33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685800" y="3200400"/>
            <a:ext cx="189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[A] = [A]</a:t>
            </a:r>
            <a:r>
              <a:rPr lang="en-US" altLang="en-US" sz="2400" baseline="-25000">
                <a:solidFill>
                  <a:srgbClr val="FF0000"/>
                </a:solidFill>
              </a:rPr>
              <a:t>0</a:t>
            </a:r>
            <a:r>
              <a:rPr lang="en-US" altLang="en-US" sz="2400">
                <a:solidFill>
                  <a:srgbClr val="FF0000"/>
                </a:solidFill>
              </a:rPr>
              <a:t> - </a:t>
            </a:r>
            <a:r>
              <a:rPr lang="en-US" altLang="en-US" sz="2400" i="1">
                <a:solidFill>
                  <a:srgbClr val="FF0000"/>
                </a:solidFill>
              </a:rPr>
              <a:t>kt</a:t>
            </a:r>
            <a:endParaRPr lang="en-US" altLang="en-US" sz="2400">
              <a:solidFill>
                <a:srgbClr val="FF0000"/>
              </a:solidFill>
            </a:endParaRPr>
          </a:p>
        </p:txBody>
      </p:sp>
      <p:pic>
        <p:nvPicPr>
          <p:cNvPr id="85028" name="Picture 36" descr="13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b="2129"/>
          <a:stretch>
            <a:fillRect/>
          </a:stretch>
        </p:blipFill>
        <p:spPr bwMode="auto">
          <a:xfrm>
            <a:off x="4953000" y="3997325"/>
            <a:ext cx="28956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 autoUpdateAnimBg="0"/>
      <p:bldP spid="85006" grpId="0" autoUpdateAnimBg="0"/>
      <p:bldP spid="85011" grpId="0" autoUpdateAnimBg="0"/>
      <p:bldP spid="85018" grpId="0" autoUpdateAnimBg="0"/>
      <p:bldP spid="85019" grpId="0" autoUpdateAnimBg="0"/>
      <p:bldP spid="85020" grpId="0" autoUpdateAnimBg="0"/>
      <p:bldP spid="8502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Rate Laws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18288"/>
            <a:ext cx="5867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629400"/>
            <a:ext cx="2438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9BB6E-C4E7-4FEF-A453-0EEFB62B3F2D}" type="slidenum">
              <a:rPr lang="en-US" altLang="en-US" sz="100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ea typeface="MS PGothic" panose="020B0600070205080204" pitchFamily="34" charset="-128"/>
                <a:cs typeface="Arial" panose="020B0604020202020204" pitchFamily="34" charset="0"/>
                <a:hlinkClick r:id="rId4" action="ppaction://hlinkfile"/>
              </a:rPr>
              <a:t>CLICK HERE</a:t>
            </a:r>
            <a:endParaRPr lang="en-US" altLang="en-US" sz="1800" b="1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5064" r:id="rId2" imgW="0" imgH="0"/>
        </mc:Choice>
        <mc:Fallback>
          <p:control r:id="rId2" imgW="0" imgH="0">
            <p:pic>
              <p:nvPicPr>
                <p:cNvPr id="4506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31583A-BAC2-425B-9D17-EC4D707A1A6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REACTION RATE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change of the concentration of reactants or products over time.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Usually measured in  M/sec.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A8B3D2-5D49-4FD0-9518-209D3A94A2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96850" y="273050"/>
            <a:ext cx="8805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Summary of the Kinetics of Zero-Order, First-Order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and Second-Order Reactions</a:t>
            </a:r>
          </a:p>
        </p:txBody>
      </p:sp>
      <p:grpSp>
        <p:nvGrpSpPr>
          <p:cNvPr id="46084" name="Group 3"/>
          <p:cNvGrpSpPr>
            <a:grpSpLocks/>
          </p:cNvGrpSpPr>
          <p:nvPr/>
        </p:nvGrpSpPr>
        <p:grpSpPr bwMode="auto">
          <a:xfrm>
            <a:off x="533400" y="1905000"/>
            <a:ext cx="8042275" cy="822325"/>
            <a:chOff x="374" y="1344"/>
            <a:chExt cx="5066" cy="518"/>
          </a:xfrm>
        </p:grpSpPr>
        <p:sp>
          <p:nvSpPr>
            <p:cNvPr id="46125" name="Text Box 4"/>
            <p:cNvSpPr txBox="1">
              <a:spLocks noChangeArrowheads="1"/>
            </p:cNvSpPr>
            <p:nvPr/>
          </p:nvSpPr>
          <p:spPr bwMode="auto">
            <a:xfrm>
              <a:off x="374" y="1574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Order</a:t>
              </a:r>
            </a:p>
          </p:txBody>
        </p:sp>
        <p:sp>
          <p:nvSpPr>
            <p:cNvPr id="46126" name="Text Box 5"/>
            <p:cNvSpPr txBox="1">
              <a:spLocks noChangeArrowheads="1"/>
            </p:cNvSpPr>
            <p:nvPr/>
          </p:nvSpPr>
          <p:spPr bwMode="auto">
            <a:xfrm>
              <a:off x="1256" y="1574"/>
              <a:ext cx="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Rate Law</a:t>
              </a:r>
            </a:p>
          </p:txBody>
        </p:sp>
        <p:sp>
          <p:nvSpPr>
            <p:cNvPr id="46127" name="Text Box 6"/>
            <p:cNvSpPr txBox="1">
              <a:spLocks noChangeArrowheads="1"/>
            </p:cNvSpPr>
            <p:nvPr/>
          </p:nvSpPr>
          <p:spPr bwMode="auto">
            <a:xfrm>
              <a:off x="2460" y="1344"/>
              <a:ext cx="18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Concentration-Time Equation</a:t>
              </a:r>
            </a:p>
          </p:txBody>
        </p:sp>
        <p:sp>
          <p:nvSpPr>
            <p:cNvPr id="46128" name="Text Box 7"/>
            <p:cNvSpPr txBox="1">
              <a:spLocks noChangeArrowheads="1"/>
            </p:cNvSpPr>
            <p:nvPr/>
          </p:nvSpPr>
          <p:spPr bwMode="auto">
            <a:xfrm>
              <a:off x="4608" y="1574"/>
              <a:ext cx="8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Half-Life</a:t>
              </a:r>
            </a:p>
          </p:txBody>
        </p:sp>
        <p:sp>
          <p:nvSpPr>
            <p:cNvPr id="46129" name="Line 8"/>
            <p:cNvSpPr>
              <a:spLocks noChangeShapeType="1"/>
            </p:cNvSpPr>
            <p:nvPr/>
          </p:nvSpPr>
          <p:spPr bwMode="auto">
            <a:xfrm>
              <a:off x="384" y="1824"/>
              <a:ext cx="5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825500" y="30559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825500" y="39306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825500" y="47640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2036763" y="3054350"/>
            <a:ext cx="1208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</a:t>
            </a:r>
            <a:endParaRPr lang="en-US" altLang="en-US" sz="2400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808163" y="3932238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 </a:t>
            </a:r>
            <a:r>
              <a:rPr lang="en-US" altLang="en-US" sz="2400"/>
              <a:t>[A]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1752600" y="4775200"/>
            <a:ext cx="177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 </a:t>
            </a:r>
            <a:r>
              <a:rPr lang="en-US" altLang="en-US" sz="2400"/>
              <a:t>[A]</a:t>
            </a:r>
            <a:r>
              <a:rPr lang="en-US" altLang="en-US" sz="2400" baseline="30000"/>
              <a:t>2</a:t>
            </a:r>
            <a:endParaRPr lang="en-US" altLang="en-US" sz="2400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4267200" y="3924300"/>
            <a:ext cx="2436813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ln[A] = ln[A]</a:t>
            </a:r>
            <a:r>
              <a:rPr lang="en-US" altLang="en-US" sz="2400" baseline="-25000"/>
              <a:t>0</a:t>
            </a:r>
            <a:r>
              <a:rPr lang="en-US" altLang="en-US" sz="2400"/>
              <a:t> – </a:t>
            </a:r>
            <a:r>
              <a:rPr lang="en-US" altLang="en-US" sz="2400" i="1"/>
              <a:t>kt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Units for k  s-1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/>
          </a:p>
        </p:txBody>
      </p: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4384675" y="4546600"/>
            <a:ext cx="2133600" cy="863600"/>
            <a:chOff x="2640" y="1904"/>
            <a:chExt cx="1344" cy="544"/>
          </a:xfrm>
        </p:grpSpPr>
        <p:grpSp>
          <p:nvGrpSpPr>
            <p:cNvPr id="46116" name="Group 17"/>
            <p:cNvGrpSpPr>
              <a:grpSpLocks/>
            </p:cNvGrpSpPr>
            <p:nvPr/>
          </p:nvGrpSpPr>
          <p:grpSpPr bwMode="auto">
            <a:xfrm>
              <a:off x="2640" y="1904"/>
              <a:ext cx="350" cy="544"/>
              <a:chOff x="2640" y="1904"/>
              <a:chExt cx="350" cy="544"/>
            </a:xfrm>
          </p:grpSpPr>
          <p:sp>
            <p:nvSpPr>
              <p:cNvPr id="46122" name="Text Box 18"/>
              <p:cNvSpPr txBox="1">
                <a:spLocks noChangeArrowheads="1"/>
              </p:cNvSpPr>
              <p:nvPr/>
            </p:nvSpPr>
            <p:spPr bwMode="auto">
              <a:xfrm>
                <a:off x="2703" y="190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1</a:t>
                </a:r>
              </a:p>
            </p:txBody>
          </p:sp>
          <p:sp>
            <p:nvSpPr>
              <p:cNvPr id="46123" name="Text Box 19"/>
              <p:cNvSpPr txBox="1">
                <a:spLocks noChangeArrowheads="1"/>
              </p:cNvSpPr>
              <p:nvPr/>
            </p:nvSpPr>
            <p:spPr bwMode="auto">
              <a:xfrm>
                <a:off x="2640" y="216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[A]</a:t>
                </a:r>
              </a:p>
            </p:txBody>
          </p:sp>
          <p:sp>
            <p:nvSpPr>
              <p:cNvPr id="46124" name="Line 20"/>
              <p:cNvSpPr>
                <a:spLocks noChangeShapeType="1"/>
              </p:cNvSpPr>
              <p:nvPr/>
            </p:nvSpPr>
            <p:spPr bwMode="auto">
              <a:xfrm>
                <a:off x="2695" y="217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17" name="Text Box 21"/>
            <p:cNvSpPr txBox="1">
              <a:spLocks noChangeArrowheads="1"/>
            </p:cNvSpPr>
            <p:nvPr/>
          </p:nvSpPr>
          <p:spPr bwMode="auto">
            <a:xfrm>
              <a:off x="2972" y="203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sp>
          <p:nvSpPr>
            <p:cNvPr id="46118" name="Text Box 22"/>
            <p:cNvSpPr txBox="1">
              <a:spLocks noChangeArrowheads="1"/>
            </p:cNvSpPr>
            <p:nvPr/>
          </p:nvSpPr>
          <p:spPr bwMode="auto">
            <a:xfrm>
              <a:off x="3245" y="190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  <p:sp>
          <p:nvSpPr>
            <p:cNvPr id="46119" name="Text Box 23"/>
            <p:cNvSpPr txBox="1">
              <a:spLocks noChangeArrowheads="1"/>
            </p:cNvSpPr>
            <p:nvPr/>
          </p:nvSpPr>
          <p:spPr bwMode="auto">
            <a:xfrm>
              <a:off x="3170" y="2160"/>
              <a:ext cx="4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[A]</a:t>
              </a:r>
              <a:r>
                <a:rPr lang="en-US" altLang="en-US" sz="2400" baseline="-25000"/>
                <a:t>0</a:t>
              </a:r>
              <a:endParaRPr lang="en-US" altLang="en-US" sz="2400"/>
            </a:p>
          </p:txBody>
        </p:sp>
        <p:sp>
          <p:nvSpPr>
            <p:cNvPr id="46120" name="Line 24"/>
            <p:cNvSpPr>
              <a:spLocks noChangeShapeType="1"/>
            </p:cNvSpPr>
            <p:nvPr/>
          </p:nvSpPr>
          <p:spPr bwMode="auto">
            <a:xfrm>
              <a:off x="3216" y="2176"/>
              <a:ext cx="2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Text Box 25"/>
            <p:cNvSpPr txBox="1">
              <a:spLocks noChangeArrowheads="1"/>
            </p:cNvSpPr>
            <p:nvPr/>
          </p:nvSpPr>
          <p:spPr bwMode="auto">
            <a:xfrm>
              <a:off x="3554" y="2032"/>
              <a:ext cx="4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+ </a:t>
              </a:r>
              <a:r>
                <a:rPr lang="en-US" altLang="en-US" sz="2400" i="1"/>
                <a:t>kt</a:t>
              </a:r>
              <a:endParaRPr lang="en-US" altLang="en-US" sz="2400"/>
            </a:p>
          </p:txBody>
        </p:sp>
      </p:grp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4505325" y="3009900"/>
            <a:ext cx="19605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[A] = [A]</a:t>
            </a:r>
            <a:r>
              <a:rPr lang="en-US" altLang="en-US" sz="2400" baseline="-25000"/>
              <a:t>0</a:t>
            </a:r>
            <a:r>
              <a:rPr lang="en-US" altLang="en-US" sz="2400"/>
              <a:t> – </a:t>
            </a:r>
            <a:r>
              <a:rPr lang="en-US" altLang="en-US" sz="2400" i="1"/>
              <a:t>kt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Units for k M</a:t>
            </a:r>
            <a:r>
              <a:rPr lang="en-US" altLang="en-US" sz="1800"/>
              <a:t>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7154863" y="3697288"/>
            <a:ext cx="1322387" cy="874712"/>
            <a:chOff x="1104" y="3097"/>
            <a:chExt cx="833" cy="551"/>
          </a:xfrm>
        </p:grpSpPr>
        <p:sp>
          <p:nvSpPr>
            <p:cNvPr id="46109" name="Text Box 28"/>
            <p:cNvSpPr txBox="1">
              <a:spLocks noChangeArrowheads="1"/>
            </p:cNvSpPr>
            <p:nvPr/>
          </p:nvSpPr>
          <p:spPr bwMode="auto">
            <a:xfrm>
              <a:off x="1104" y="3185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t</a:t>
              </a:r>
              <a:r>
                <a:rPr lang="en-US" altLang="en-US" sz="2400" baseline="-25000">
                  <a:cs typeface="Arial" panose="020B0604020202020204" pitchFamily="34" charset="0"/>
                </a:rPr>
                <a:t>½</a:t>
              </a:r>
              <a:endParaRPr lang="en-US" altLang="en-US" sz="2400" i="1" baseline="-25000"/>
            </a:p>
          </p:txBody>
        </p:sp>
        <p:grpSp>
          <p:nvGrpSpPr>
            <p:cNvPr id="46110" name="Group 29"/>
            <p:cNvGrpSpPr>
              <a:grpSpLocks/>
            </p:cNvGrpSpPr>
            <p:nvPr/>
          </p:nvGrpSpPr>
          <p:grpSpPr bwMode="auto">
            <a:xfrm>
              <a:off x="1336" y="3097"/>
              <a:ext cx="601" cy="551"/>
              <a:chOff x="2460" y="2256"/>
              <a:chExt cx="601" cy="551"/>
            </a:xfrm>
          </p:grpSpPr>
          <p:grpSp>
            <p:nvGrpSpPr>
              <p:cNvPr id="46111" name="Group 30"/>
              <p:cNvGrpSpPr>
                <a:grpSpLocks/>
              </p:cNvGrpSpPr>
              <p:nvPr/>
            </p:nvGrpSpPr>
            <p:grpSpPr bwMode="auto">
              <a:xfrm>
                <a:off x="2688" y="2256"/>
                <a:ext cx="373" cy="551"/>
                <a:chOff x="3110" y="3241"/>
                <a:chExt cx="373" cy="551"/>
              </a:xfrm>
            </p:grpSpPr>
            <p:sp>
              <p:nvSpPr>
                <p:cNvPr id="4611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110" y="3241"/>
                  <a:ext cx="3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ln2</a:t>
                  </a:r>
                </a:p>
              </p:txBody>
            </p:sp>
            <p:sp>
              <p:nvSpPr>
                <p:cNvPr id="4611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90" y="3504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i="1"/>
                    <a:t>k</a:t>
                  </a:r>
                </a:p>
              </p:txBody>
            </p:sp>
            <p:sp>
              <p:nvSpPr>
                <p:cNvPr id="46115" name="Line 33"/>
                <p:cNvSpPr>
                  <a:spLocks noChangeShapeType="1"/>
                </p:cNvSpPr>
                <p:nvPr/>
              </p:nvSpPr>
              <p:spPr bwMode="auto">
                <a:xfrm>
                  <a:off x="3128" y="3517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112" name="Text Box 34"/>
              <p:cNvSpPr txBox="1">
                <a:spLocks noChangeArrowheads="1"/>
              </p:cNvSpPr>
              <p:nvPr/>
            </p:nvSpPr>
            <p:spPr bwMode="auto">
              <a:xfrm>
                <a:off x="2460" y="238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=</a:t>
                </a:r>
              </a:p>
            </p:txBody>
          </p:sp>
        </p:grp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7100888" y="2819400"/>
            <a:ext cx="1430337" cy="827088"/>
            <a:chOff x="549" y="3079"/>
            <a:chExt cx="901" cy="521"/>
          </a:xfrm>
        </p:grpSpPr>
        <p:sp>
          <p:nvSpPr>
            <p:cNvPr id="46104" name="Text Box 36"/>
            <p:cNvSpPr txBox="1">
              <a:spLocks noChangeArrowheads="1"/>
            </p:cNvSpPr>
            <p:nvPr/>
          </p:nvSpPr>
          <p:spPr bwMode="auto">
            <a:xfrm>
              <a:off x="549" y="3191"/>
              <a:ext cx="4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t</a:t>
              </a:r>
              <a:r>
                <a:rPr lang="en-US" altLang="en-US" sz="2400" i="1" baseline="-25000">
                  <a:cs typeface="Arial" panose="020B0604020202020204" pitchFamily="34" charset="0"/>
                </a:rPr>
                <a:t>½</a:t>
              </a:r>
              <a:r>
                <a:rPr lang="en-US" altLang="en-US" sz="2400"/>
                <a:t> =</a:t>
              </a:r>
            </a:p>
          </p:txBody>
        </p:sp>
        <p:grpSp>
          <p:nvGrpSpPr>
            <p:cNvPr id="46105" name="Group 37"/>
            <p:cNvGrpSpPr>
              <a:grpSpLocks/>
            </p:cNvGrpSpPr>
            <p:nvPr/>
          </p:nvGrpSpPr>
          <p:grpSpPr bwMode="auto">
            <a:xfrm>
              <a:off x="970" y="3079"/>
              <a:ext cx="480" cy="521"/>
              <a:chOff x="970" y="3079"/>
              <a:chExt cx="480" cy="521"/>
            </a:xfrm>
          </p:grpSpPr>
          <p:sp>
            <p:nvSpPr>
              <p:cNvPr id="46106" name="Text Box 38"/>
              <p:cNvSpPr txBox="1">
                <a:spLocks noChangeArrowheads="1"/>
              </p:cNvSpPr>
              <p:nvPr/>
            </p:nvSpPr>
            <p:spPr bwMode="auto">
              <a:xfrm>
                <a:off x="1001" y="3079"/>
                <a:ext cx="4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[A]</a:t>
                </a:r>
                <a:r>
                  <a:rPr lang="en-US" altLang="en-US" sz="2400" baseline="-25000"/>
                  <a:t>0</a:t>
                </a:r>
                <a:endParaRPr lang="en-US" altLang="en-US" sz="2400"/>
              </a:p>
            </p:txBody>
          </p:sp>
          <p:sp>
            <p:nvSpPr>
              <p:cNvPr id="46107" name="Text Box 39"/>
              <p:cNvSpPr txBox="1">
                <a:spLocks noChangeArrowheads="1"/>
              </p:cNvSpPr>
              <p:nvPr/>
            </p:nvSpPr>
            <p:spPr bwMode="auto">
              <a:xfrm>
                <a:off x="1051" y="3312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2</a:t>
                </a:r>
                <a:r>
                  <a:rPr lang="en-US" altLang="en-US" sz="2400" i="1"/>
                  <a:t>k</a:t>
                </a:r>
              </a:p>
            </p:txBody>
          </p:sp>
          <p:sp>
            <p:nvSpPr>
              <p:cNvPr id="46108" name="Line 40"/>
              <p:cNvSpPr>
                <a:spLocks noChangeShapeType="1"/>
              </p:cNvSpPr>
              <p:nvPr/>
            </p:nvSpPr>
            <p:spPr bwMode="auto">
              <a:xfrm>
                <a:off x="970" y="33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6057" name="Group 41"/>
          <p:cNvGrpSpPr>
            <a:grpSpLocks/>
          </p:cNvGrpSpPr>
          <p:nvPr/>
        </p:nvGrpSpPr>
        <p:grpSpPr bwMode="auto">
          <a:xfrm>
            <a:off x="7086600" y="4572000"/>
            <a:ext cx="1460500" cy="827088"/>
            <a:chOff x="432" y="3008"/>
            <a:chExt cx="920" cy="521"/>
          </a:xfrm>
        </p:grpSpPr>
        <p:sp>
          <p:nvSpPr>
            <p:cNvPr id="46099" name="Text Box 42"/>
            <p:cNvSpPr txBox="1">
              <a:spLocks noChangeArrowheads="1"/>
            </p:cNvSpPr>
            <p:nvPr/>
          </p:nvSpPr>
          <p:spPr bwMode="auto">
            <a:xfrm>
              <a:off x="432" y="3120"/>
              <a:ext cx="4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t</a:t>
              </a:r>
              <a:r>
                <a:rPr lang="en-US" altLang="en-US" sz="2400" i="1" baseline="-25000">
                  <a:cs typeface="Arial" panose="020B0604020202020204" pitchFamily="34" charset="0"/>
                </a:rPr>
                <a:t>½</a:t>
              </a:r>
              <a:r>
                <a:rPr lang="en-US" altLang="en-US" sz="2400"/>
                <a:t> =</a:t>
              </a:r>
            </a:p>
          </p:txBody>
        </p:sp>
        <p:grpSp>
          <p:nvGrpSpPr>
            <p:cNvPr id="46100" name="Group 43"/>
            <p:cNvGrpSpPr>
              <a:grpSpLocks/>
            </p:cNvGrpSpPr>
            <p:nvPr/>
          </p:nvGrpSpPr>
          <p:grpSpPr bwMode="auto">
            <a:xfrm>
              <a:off x="835" y="3008"/>
              <a:ext cx="517" cy="521"/>
              <a:chOff x="1382" y="3584"/>
              <a:chExt cx="517" cy="521"/>
            </a:xfrm>
          </p:grpSpPr>
          <p:sp>
            <p:nvSpPr>
              <p:cNvPr id="46101" name="Text Box 44"/>
              <p:cNvSpPr txBox="1">
                <a:spLocks noChangeArrowheads="1"/>
              </p:cNvSpPr>
              <p:nvPr/>
            </p:nvSpPr>
            <p:spPr bwMode="auto">
              <a:xfrm>
                <a:off x="1529" y="358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1</a:t>
                </a:r>
              </a:p>
            </p:txBody>
          </p:sp>
          <p:sp>
            <p:nvSpPr>
              <p:cNvPr id="46102" name="Text Box 45"/>
              <p:cNvSpPr txBox="1">
                <a:spLocks noChangeArrowheads="1"/>
              </p:cNvSpPr>
              <p:nvPr/>
            </p:nvSpPr>
            <p:spPr bwMode="auto">
              <a:xfrm>
                <a:off x="1382" y="3817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k</a:t>
                </a:r>
                <a:r>
                  <a:rPr lang="en-US" altLang="en-US" sz="2400"/>
                  <a:t>[A]</a:t>
                </a:r>
                <a:r>
                  <a:rPr lang="en-US" altLang="en-US" sz="2400" baseline="-25000"/>
                  <a:t>0</a:t>
                </a:r>
                <a:endParaRPr lang="en-US" altLang="en-US" sz="2400" i="1"/>
              </a:p>
            </p:txBody>
          </p:sp>
          <p:sp>
            <p:nvSpPr>
              <p:cNvPr id="46103" name="Line 46"/>
              <p:cNvSpPr>
                <a:spLocks noChangeShapeType="1"/>
              </p:cNvSpPr>
              <p:nvPr/>
            </p:nvSpPr>
            <p:spPr bwMode="auto">
              <a:xfrm>
                <a:off x="1400" y="384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097" name="Text Box 47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13.3</a:t>
            </a:r>
          </a:p>
        </p:txBody>
      </p:sp>
      <p:sp>
        <p:nvSpPr>
          <p:cNvPr id="46098" name="Rectangle 48"/>
          <p:cNvSpPr>
            <a:spLocks noChangeArrowheads="1"/>
          </p:cNvSpPr>
          <p:nvPr/>
        </p:nvSpPr>
        <p:spPr bwMode="auto">
          <a:xfrm>
            <a:off x="4495800" y="5562600"/>
            <a:ext cx="1851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Units for k </a:t>
            </a:r>
            <a:r>
              <a:rPr lang="en-US" altLang="en-US" sz="1800"/>
              <a:t>1/</a:t>
            </a:r>
            <a:r>
              <a:rPr lang="en-US" altLang="en-US" sz="1800" i="1"/>
              <a:t>M</a:t>
            </a:r>
            <a:r>
              <a:rPr lang="en-US" altLang="en-US" sz="1800"/>
              <a:t>•</a:t>
            </a:r>
            <a:r>
              <a:rPr lang="en-US" altLang="en-US" sz="1800" i="1"/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utoUpdateAnimBg="0"/>
      <p:bldP spid="86026" grpId="0" autoUpdateAnimBg="0"/>
      <p:bldP spid="86027" grpId="0" autoUpdateAnimBg="0"/>
      <p:bldP spid="86028" grpId="0" autoUpdateAnimBg="0"/>
      <p:bldP spid="86029" grpId="0" autoUpdateAnimBg="0"/>
      <p:bldP spid="86030" grpId="0" autoUpdateAnimBg="0"/>
      <p:bldP spid="86031" grpId="0" autoUpdateAnimBg="0"/>
      <p:bldP spid="8604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916F91-3AEC-461B-B9A8-4FDDFAA673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Reaction order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rate = </a:t>
            </a:r>
            <a:r>
              <a:rPr lang="en-US" altLang="en-US" i="1" smtClean="0"/>
              <a:t>k</a:t>
            </a:r>
            <a:r>
              <a:rPr lang="en-US" altLang="en-US" smtClean="0"/>
              <a:t> [S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8</a:t>
            </a:r>
            <a:r>
              <a:rPr lang="en-US" altLang="en-US" baseline="30000" smtClean="0"/>
              <a:t>2-</a:t>
            </a:r>
            <a:r>
              <a:rPr lang="en-US" altLang="en-US" smtClean="0"/>
              <a:t>]</a:t>
            </a:r>
            <a:r>
              <a:rPr lang="en-US" altLang="en-US" baseline="30000" smtClean="0"/>
              <a:t>1</a:t>
            </a:r>
            <a:r>
              <a:rPr lang="en-US" altLang="en-US" smtClean="0"/>
              <a:t> [I-]</a:t>
            </a:r>
            <a:r>
              <a:rPr lang="en-US" altLang="en-US" baseline="30000" smtClean="0"/>
              <a:t>1</a:t>
            </a:r>
          </a:p>
          <a:p>
            <a:pPr eaLnBrk="1" hangingPunct="1">
              <a:buFontTx/>
              <a:buNone/>
            </a:pPr>
            <a:endParaRPr lang="en-US" altLang="en-US" baseline="30000" smtClean="0"/>
          </a:p>
          <a:p>
            <a:pPr eaLnBrk="1" hangingPunct="1"/>
            <a:r>
              <a:rPr lang="en-US" altLang="en-US" smtClean="0"/>
              <a:t>[S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  <a:r>
              <a:rPr lang="en-US" altLang="en-US" baseline="-25000" smtClean="0"/>
              <a:t>8</a:t>
            </a:r>
            <a:r>
              <a:rPr lang="en-US" altLang="en-US" baseline="30000" smtClean="0"/>
              <a:t>2-</a:t>
            </a:r>
            <a:r>
              <a:rPr lang="en-US" altLang="en-US" smtClean="0"/>
              <a:t>]</a:t>
            </a:r>
            <a:r>
              <a:rPr lang="en-US" altLang="en-US" baseline="30000" smtClean="0"/>
              <a:t>1 </a:t>
            </a:r>
            <a:r>
              <a:rPr lang="en-US" altLang="en-US" smtClean="0"/>
              <a:t>= first order</a:t>
            </a:r>
            <a:r>
              <a:rPr lang="en-US" altLang="en-US" baseline="30000" smtClean="0"/>
              <a:t>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[I-] </a:t>
            </a:r>
            <a:r>
              <a:rPr lang="en-US" altLang="en-US" baseline="30000" smtClean="0"/>
              <a:t>1</a:t>
            </a:r>
            <a:r>
              <a:rPr lang="en-US" altLang="en-US" smtClean="0"/>
              <a:t> = first order</a:t>
            </a:r>
            <a:r>
              <a:rPr lang="en-US" altLang="en-US" baseline="30000" smtClean="0"/>
              <a:t> </a:t>
            </a:r>
          </a:p>
          <a:p>
            <a:pPr eaLnBrk="1" hangingPunct="1"/>
            <a:endParaRPr lang="en-US" altLang="en-US" baseline="30000" smtClean="0"/>
          </a:p>
          <a:p>
            <a:pPr eaLnBrk="1" hangingPunct="1"/>
            <a:r>
              <a:rPr lang="en-US" altLang="en-US" smtClean="0"/>
              <a:t>1+1 = 2 = second order over all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3DEAE7-3620-4A35-8170-7F3DB0D32E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AP Problem Series </a:t>
            </a:r>
          </a:p>
        </p:txBody>
      </p:sp>
      <p:sp>
        <p:nvSpPr>
          <p:cNvPr id="48132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1. Find k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2. What is concentration after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 20 mins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3. What is the half life for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the reaction 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/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Given this is a first order reaction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(we can find this… how?) </a:t>
            </a:r>
          </a:p>
        </p:txBody>
      </p:sp>
      <p:graphicFrame>
        <p:nvGraphicFramePr>
          <p:cNvPr id="118815" name="Group 31"/>
          <p:cNvGraphicFramePr>
            <a:graphicFrameLocks noGrp="1"/>
          </p:cNvGraphicFramePr>
          <p:nvPr>
            <p:ph sz="half" idx="2"/>
          </p:nvPr>
        </p:nvGraphicFramePr>
        <p:xfrm>
          <a:off x="5715000" y="1752600"/>
          <a:ext cx="2971800" cy="249872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M</a:t>
                      </a:r>
                    </a:p>
                  </a:txBody>
                  <a:tcPr marT="45690" marB="456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marT="45690" marB="456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marT="45690" marB="456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marT="45690" marB="456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2F6F7C-FBBE-47B6-A865-094BFA48846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sp>
        <p:nvSpPr>
          <p:cNvPr id="4915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</p:txBody>
      </p:sp>
      <p:sp>
        <p:nvSpPr>
          <p:cNvPr id="49157" name="Rectangle 4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524000"/>
            <a:ext cx="4038600" cy="45259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1</a:t>
            </a:r>
            <a:r>
              <a:rPr lang="en-US" altLang="en-US" sz="2400" baseline="30000" smtClean="0"/>
              <a:t>st</a:t>
            </a:r>
            <a:r>
              <a:rPr lang="en-US" altLang="en-US" sz="2400" smtClean="0"/>
              <a:t> order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ln[A]-ln[Af] =-kt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ln[1.6]-ln2.0 =-k5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K = 0.045 1/min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2.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Ln[A]-ln[2.0]=-0.045*20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[A] = e</a:t>
            </a:r>
            <a:r>
              <a:rPr lang="en-US" altLang="en-US" sz="2400" baseline="30000" smtClean="0"/>
              <a:t>-0.21</a:t>
            </a:r>
            <a:r>
              <a:rPr lang="en-US" altLang="en-US" sz="2400" smtClean="0"/>
              <a:t> = 0.81M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3. Half life 1</a:t>
            </a:r>
            <a:r>
              <a:rPr lang="en-US" altLang="en-US" sz="2400" baseline="30000" smtClean="0"/>
              <a:t>st</a:t>
            </a:r>
            <a:r>
              <a:rPr lang="en-US" altLang="en-US" sz="2400" smtClean="0"/>
              <a:t> order = ln2/K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= 0.693/0.0451/min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= 15.4 min</a:t>
            </a:r>
          </a:p>
        </p:txBody>
      </p:sp>
      <p:graphicFrame>
        <p:nvGraphicFramePr>
          <p:cNvPr id="121878" name="Group 22"/>
          <p:cNvGraphicFramePr>
            <a:graphicFrameLocks noGrp="1"/>
          </p:cNvGraphicFramePr>
          <p:nvPr>
            <p:ph sz="half" idx="4294967295"/>
          </p:nvPr>
        </p:nvGraphicFramePr>
        <p:xfrm>
          <a:off x="51054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6F3EB6-3CD9-4F84-8342-E8F9E272628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Homework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Pg 602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11, 14, 19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9616DB-1D9E-442D-A241-32D767365D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COLLISION THEORY OF KINETICS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Molecules must collide with sufficient energy (</a:t>
            </a:r>
            <a:r>
              <a:rPr lang="en-US" altLang="en-US" b="1" smtClean="0"/>
              <a:t>activation energy, E</a:t>
            </a:r>
            <a:r>
              <a:rPr lang="en-US" altLang="en-US" b="1" baseline="-25000" smtClean="0"/>
              <a:t>a</a:t>
            </a:r>
            <a:r>
              <a:rPr lang="en-US" altLang="en-US" smtClean="0"/>
              <a:t>) and correct orientation relative to each other (</a:t>
            </a:r>
            <a:r>
              <a:rPr lang="en-US" altLang="en-US" b="1" smtClean="0"/>
              <a:t>steric factor) </a:t>
            </a:r>
            <a:r>
              <a:rPr lang="en-US" altLang="en-US" smtClean="0"/>
              <a:t>for a reaction to occur.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3C0E27-2F70-46CB-ACDF-9F93398AB0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pic>
        <p:nvPicPr>
          <p:cNvPr id="52227" name="Picture 2" descr="steric facto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915400" cy="6686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CA146-2A03-4248-A4B1-502C65196E5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ACTIVATION ENERGY (E</a:t>
            </a:r>
            <a:r>
              <a:rPr lang="en-US" altLang="en-US" b="1" baseline="-25000" smtClean="0"/>
              <a:t>a</a:t>
            </a:r>
            <a:r>
              <a:rPr lang="en-US" altLang="en-US" b="1" smtClean="0"/>
              <a:t>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minimum amount of energy needed to start a chemical reaction.</a:t>
            </a:r>
          </a:p>
        </p:txBody>
      </p:sp>
      <p:pic>
        <p:nvPicPr>
          <p:cNvPr id="53253" name="Picture 4" descr="fig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581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activation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1910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1752600" y="4648200"/>
            <a:ext cx="1400175" cy="1588"/>
          </a:xfrm>
          <a:prstGeom prst="line">
            <a:avLst/>
          </a:prstGeom>
          <a:noFill/>
          <a:ln w="762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D7CC09-CE0C-4403-842D-289E18DD1CC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041400" y="914400"/>
            <a:ext cx="299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Exothermic Reaction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5334000" y="914400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Endothermic Reaction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81000" y="5349875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 i="1"/>
              <a:t>activation energy (E</a:t>
            </a:r>
            <a:r>
              <a:rPr lang="en-US" altLang="en-US" sz="2400" b="1" i="1" baseline="-25000"/>
              <a:t>a </a:t>
            </a:r>
            <a:r>
              <a:rPr lang="en-US" altLang="en-US" sz="2400" b="1" i="1"/>
              <a:t>)</a:t>
            </a:r>
            <a:r>
              <a:rPr lang="en-US" altLang="en-US" sz="2400"/>
              <a:t> is the minimum amount of energy required to initiate a chemical reaction.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13.4</a:t>
            </a:r>
          </a:p>
        </p:txBody>
      </p:sp>
      <p:pic>
        <p:nvPicPr>
          <p:cNvPr id="54279" name="Picture 6" descr="13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6232"/>
          <a:stretch>
            <a:fillRect/>
          </a:stretch>
        </p:blipFill>
        <p:spPr bwMode="auto">
          <a:xfrm>
            <a:off x="381000" y="1371600"/>
            <a:ext cx="838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0" name="Group 7"/>
          <p:cNvGrpSpPr>
            <a:grpSpLocks/>
          </p:cNvGrpSpPr>
          <p:nvPr/>
        </p:nvGrpSpPr>
        <p:grpSpPr bwMode="auto">
          <a:xfrm>
            <a:off x="2673350" y="381000"/>
            <a:ext cx="3813175" cy="457200"/>
            <a:chOff x="1684" y="240"/>
            <a:chExt cx="2402" cy="288"/>
          </a:xfrm>
        </p:grpSpPr>
        <p:sp>
          <p:nvSpPr>
            <p:cNvPr id="54281" name="Text Box 8"/>
            <p:cNvSpPr txBox="1">
              <a:spLocks noChangeArrowheads="1"/>
            </p:cNvSpPr>
            <p:nvPr/>
          </p:nvSpPr>
          <p:spPr bwMode="auto">
            <a:xfrm>
              <a:off x="1684" y="240"/>
              <a:ext cx="24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 + B          AB          C + D</a:t>
              </a:r>
            </a:p>
          </p:txBody>
        </p:sp>
        <p:sp>
          <p:nvSpPr>
            <p:cNvPr id="54282" name="Line 9"/>
            <p:cNvSpPr>
              <a:spLocks noChangeShapeType="1"/>
            </p:cNvSpPr>
            <p:nvPr/>
          </p:nvSpPr>
          <p:spPr bwMode="auto">
            <a:xfrm>
              <a:off x="3096" y="38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Line 10"/>
            <p:cNvSpPr>
              <a:spLocks noChangeShapeType="1"/>
            </p:cNvSpPr>
            <p:nvPr/>
          </p:nvSpPr>
          <p:spPr bwMode="auto">
            <a:xfrm>
              <a:off x="2232" y="38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284" name="Group 11"/>
            <p:cNvGrpSpPr>
              <a:grpSpLocks/>
            </p:cNvGrpSpPr>
            <p:nvPr/>
          </p:nvGrpSpPr>
          <p:grpSpPr bwMode="auto">
            <a:xfrm>
              <a:off x="2936" y="256"/>
              <a:ext cx="192" cy="248"/>
              <a:chOff x="192" y="240"/>
              <a:chExt cx="192" cy="248"/>
            </a:xfrm>
          </p:grpSpPr>
          <p:sp>
            <p:nvSpPr>
              <p:cNvPr id="54285" name="Text Box 12"/>
              <p:cNvSpPr txBox="1">
                <a:spLocks noChangeArrowheads="1"/>
              </p:cNvSpPr>
              <p:nvPr/>
            </p:nvSpPr>
            <p:spPr bwMode="auto">
              <a:xfrm>
                <a:off x="192" y="276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30000"/>
                  <a:t>+</a:t>
                </a:r>
              </a:p>
            </p:txBody>
          </p:sp>
          <p:sp>
            <p:nvSpPr>
              <p:cNvPr id="54286" name="Text Box 13"/>
              <p:cNvSpPr txBox="1">
                <a:spLocks noChangeArrowheads="1"/>
              </p:cNvSpPr>
              <p:nvPr/>
            </p:nvSpPr>
            <p:spPr bwMode="auto">
              <a:xfrm>
                <a:off x="192" y="24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aseline="30000"/>
                  <a:t>+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4FFF7-BB15-45BF-B298-63165B04397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FACTORS THAT INFLUENCE NUMBER OF COLLISIONS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Concentration of reactants</a:t>
            </a:r>
          </a:p>
          <a:p>
            <a:pPr lvl="1" eaLnBrk="1" hangingPunct="1"/>
            <a:r>
              <a:rPr lang="en-US" altLang="en-US" smtClean="0"/>
              <a:t>As [reactants] </a:t>
            </a:r>
            <a:r>
              <a:rPr lang="en-US" altLang="en-US" smtClean="0">
                <a:cs typeface="Arial" panose="020B0604020202020204" pitchFamily="34" charset="0"/>
              </a:rPr>
              <a:t>↑ rxn rate ↑ due to an ↑ in probability a collision will occur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Temperature at which the reaction occurs.</a:t>
            </a:r>
          </a:p>
          <a:p>
            <a:pPr lvl="1" eaLnBrk="1" hangingPunct="1"/>
            <a:r>
              <a:rPr lang="en-US" altLang="en-US" smtClean="0">
                <a:cs typeface="Arial" panose="020B0604020202020204" pitchFamily="34" charset="0"/>
              </a:rPr>
              <a:t>↑ Temp = ↑ KE of molecule ↑ probability of having the right E</a:t>
            </a:r>
            <a:r>
              <a:rPr lang="en-US" altLang="en-US" baseline="-25000" smtClean="0">
                <a:cs typeface="Arial" panose="020B0604020202020204" pitchFamily="34" charset="0"/>
              </a:rPr>
              <a:t>a</a:t>
            </a:r>
            <a:r>
              <a:rPr lang="en-US" altLang="en-US" smtClean="0">
                <a:cs typeface="Arial" panose="020B0604020202020204" pitchFamily="34" charset="0"/>
              </a:rPr>
              <a:t> for a rxn to occur </a:t>
            </a:r>
          </a:p>
          <a:p>
            <a:pPr lvl="1" eaLnBrk="1" hangingPunct="1"/>
            <a:r>
              <a:rPr lang="en-US" altLang="en-US" smtClean="0">
                <a:cs typeface="Arial" panose="020B0604020202020204" pitchFamily="34" charset="0"/>
              </a:rPr>
              <a:t>So this will increase k and Rate!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66DE2-0EC5-4317-81F8-E520D23399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4 MAJOR FACTORS THAT AFFECT REACTION RATE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Concentration of reactants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Concentration of a catalyst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Temperature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Surface area of a solid reactant or catalyst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DA82DA-F33A-4618-8F7A-84CC1CEC64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Changes in reaction rate 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Rxn rate will </a:t>
            </a:r>
            <a:r>
              <a:rPr lang="en-US" altLang="en-US" smtClean="0">
                <a:cs typeface="Arial" panose="020B0604020202020204" pitchFamily="34" charset="0"/>
              </a:rPr>
              <a:t>↓ over time as reactants are used up.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BA9FE-C1CA-4F64-8F4A-7772422246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738188" y="65088"/>
            <a:ext cx="7710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Temperature Dependence of the Rate Constant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648200" y="2514600"/>
            <a:ext cx="395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E</a:t>
            </a:r>
            <a:r>
              <a:rPr lang="en-US" altLang="en-US" sz="2000" i="1" baseline="-25000"/>
              <a:t>a</a:t>
            </a:r>
            <a:r>
              <a:rPr lang="en-US" altLang="en-US" sz="2000" i="1"/>
              <a:t> </a:t>
            </a:r>
            <a:r>
              <a:rPr lang="en-US" altLang="en-US" sz="2000"/>
              <a:t>is the activation energy (J/mol)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648200" y="3016250"/>
            <a:ext cx="436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3300"/>
                </a:solidFill>
              </a:rPr>
              <a:t>R</a:t>
            </a:r>
            <a:r>
              <a:rPr lang="en-US" altLang="en-US" sz="2000">
                <a:solidFill>
                  <a:srgbClr val="FF3300"/>
                </a:solidFill>
              </a:rPr>
              <a:t> is the gas constant (8.314 J/K</a:t>
            </a:r>
            <a:r>
              <a:rPr lang="en-US" altLang="en-US" sz="2000">
                <a:solidFill>
                  <a:srgbClr val="FF3300"/>
                </a:solidFill>
                <a:cs typeface="Arial" panose="020B0604020202020204" pitchFamily="34" charset="0"/>
              </a:rPr>
              <a:t>•mol)</a:t>
            </a:r>
            <a:endParaRPr lang="en-US" altLang="en-US" sz="2000" i="1">
              <a:solidFill>
                <a:srgbClr val="FF3300"/>
              </a:solidFill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648200" y="3519488"/>
            <a:ext cx="348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/>
              <a:t> is the absolute temperature</a:t>
            </a:r>
            <a:endParaRPr lang="en-US" altLang="en-US" sz="2000" i="1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648200" y="4022725"/>
            <a:ext cx="291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A</a:t>
            </a:r>
            <a:r>
              <a:rPr lang="en-US" altLang="en-US" sz="2000"/>
              <a:t> is the frequency factor</a:t>
            </a:r>
            <a:endParaRPr lang="en-US" altLang="en-US" sz="2000" i="1"/>
          </a:p>
        </p:txBody>
      </p: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4953000" y="1295400"/>
            <a:ext cx="2792413" cy="887413"/>
            <a:chOff x="2880" y="2752"/>
            <a:chExt cx="1759" cy="559"/>
          </a:xfrm>
        </p:grpSpPr>
        <p:sp>
          <p:nvSpPr>
            <p:cNvPr id="57357" name="Text Box 9"/>
            <p:cNvSpPr txBox="1">
              <a:spLocks noChangeArrowheads="1"/>
            </p:cNvSpPr>
            <p:nvPr/>
          </p:nvSpPr>
          <p:spPr bwMode="auto">
            <a:xfrm>
              <a:off x="2880" y="2880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ln</a:t>
              </a:r>
              <a:r>
                <a:rPr lang="en-US" altLang="en-US" sz="2400" i="1"/>
                <a:t>k</a:t>
              </a:r>
              <a:r>
                <a:rPr lang="en-US" altLang="en-US" sz="2400"/>
                <a:t> = -</a:t>
              </a:r>
            </a:p>
          </p:txBody>
        </p:sp>
        <p:grpSp>
          <p:nvGrpSpPr>
            <p:cNvPr id="57358" name="Group 10"/>
            <p:cNvGrpSpPr>
              <a:grpSpLocks/>
            </p:cNvGrpSpPr>
            <p:nvPr/>
          </p:nvGrpSpPr>
          <p:grpSpPr bwMode="auto">
            <a:xfrm>
              <a:off x="3504" y="2752"/>
              <a:ext cx="315" cy="559"/>
              <a:chOff x="3446" y="3289"/>
              <a:chExt cx="315" cy="559"/>
            </a:xfrm>
          </p:grpSpPr>
          <p:sp>
            <p:nvSpPr>
              <p:cNvPr id="57364" name="Text Box 11"/>
              <p:cNvSpPr txBox="1">
                <a:spLocks noChangeArrowheads="1"/>
              </p:cNvSpPr>
              <p:nvPr/>
            </p:nvSpPr>
            <p:spPr bwMode="auto">
              <a:xfrm>
                <a:off x="3446" y="3289"/>
                <a:ext cx="3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E</a:t>
                </a:r>
                <a:r>
                  <a:rPr lang="en-US" altLang="en-US" sz="2400" i="1" baseline="-25000"/>
                  <a:t>a</a:t>
                </a:r>
                <a:endParaRPr lang="en-US" altLang="en-US" sz="2400" i="1"/>
              </a:p>
            </p:txBody>
          </p:sp>
          <p:sp>
            <p:nvSpPr>
              <p:cNvPr id="57365" name="Text Box 12"/>
              <p:cNvSpPr txBox="1">
                <a:spLocks noChangeArrowheads="1"/>
              </p:cNvSpPr>
              <p:nvPr/>
            </p:nvSpPr>
            <p:spPr bwMode="auto">
              <a:xfrm>
                <a:off x="3464" y="356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R</a:t>
                </a:r>
              </a:p>
            </p:txBody>
          </p:sp>
          <p:sp>
            <p:nvSpPr>
              <p:cNvPr id="57366" name="Line 13"/>
              <p:cNvSpPr>
                <a:spLocks noChangeShapeType="1"/>
              </p:cNvSpPr>
              <p:nvPr/>
            </p:nvSpPr>
            <p:spPr bwMode="auto">
              <a:xfrm>
                <a:off x="3464" y="358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59" name="Group 14"/>
            <p:cNvGrpSpPr>
              <a:grpSpLocks/>
            </p:cNvGrpSpPr>
            <p:nvPr/>
          </p:nvGrpSpPr>
          <p:grpSpPr bwMode="auto">
            <a:xfrm>
              <a:off x="3824" y="2776"/>
              <a:ext cx="240" cy="535"/>
              <a:chOff x="4027" y="3289"/>
              <a:chExt cx="240" cy="535"/>
            </a:xfrm>
          </p:grpSpPr>
          <p:sp>
            <p:nvSpPr>
              <p:cNvPr id="57361" name="Text Box 15"/>
              <p:cNvSpPr txBox="1">
                <a:spLocks noChangeArrowheads="1"/>
              </p:cNvSpPr>
              <p:nvPr/>
            </p:nvSpPr>
            <p:spPr bwMode="auto">
              <a:xfrm>
                <a:off x="4035" y="328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1</a:t>
                </a:r>
              </a:p>
            </p:txBody>
          </p:sp>
          <p:sp>
            <p:nvSpPr>
              <p:cNvPr id="57362" name="Text Box 16"/>
              <p:cNvSpPr txBox="1">
                <a:spLocks noChangeArrowheads="1"/>
              </p:cNvSpPr>
              <p:nvPr/>
            </p:nvSpPr>
            <p:spPr bwMode="auto">
              <a:xfrm>
                <a:off x="4031" y="3536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/>
                  <a:t>T</a:t>
                </a:r>
              </a:p>
            </p:txBody>
          </p:sp>
          <p:sp>
            <p:nvSpPr>
              <p:cNvPr id="57363" name="Line 17"/>
              <p:cNvSpPr>
                <a:spLocks noChangeShapeType="1"/>
              </p:cNvSpPr>
              <p:nvPr/>
            </p:nvSpPr>
            <p:spPr bwMode="auto">
              <a:xfrm>
                <a:off x="4027" y="355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60" name="Text Box 18"/>
            <p:cNvSpPr txBox="1">
              <a:spLocks noChangeArrowheads="1"/>
            </p:cNvSpPr>
            <p:nvPr/>
          </p:nvSpPr>
          <p:spPr bwMode="auto">
            <a:xfrm>
              <a:off x="4080" y="2888"/>
              <a:ext cx="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+ ln</a:t>
              </a:r>
              <a:r>
                <a:rPr lang="en-US" altLang="en-US" sz="2400" i="1"/>
                <a:t>A</a:t>
              </a:r>
              <a:endParaRPr lang="en-US" altLang="en-US" sz="2400"/>
            </a:p>
          </p:txBody>
        </p:sp>
      </p:grpSp>
      <p:sp>
        <p:nvSpPr>
          <p:cNvPr id="57353" name="Text Box 20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13.4</a:t>
            </a:r>
          </a:p>
        </p:txBody>
      </p:sp>
      <p:sp>
        <p:nvSpPr>
          <p:cNvPr id="57354" name="Text Box 22"/>
          <p:cNvSpPr txBox="1">
            <a:spLocks noChangeArrowheads="1"/>
          </p:cNvSpPr>
          <p:nvPr/>
        </p:nvSpPr>
        <p:spPr bwMode="auto">
          <a:xfrm>
            <a:off x="685800" y="5973763"/>
            <a:ext cx="7162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folHlink"/>
                </a:solidFill>
              </a:rPr>
              <a:t>*****Rate constant k increases as T increases.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chemeClr val="folHlink"/>
                </a:solidFill>
              </a:rPr>
              <a:t>*****</a:t>
            </a:r>
          </a:p>
        </p:txBody>
      </p:sp>
      <p:pic>
        <p:nvPicPr>
          <p:cNvPr id="57355" name="Picture 23" descr="CHA56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191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Text Box 25"/>
          <p:cNvSpPr txBox="1">
            <a:spLocks noChangeArrowheads="1"/>
          </p:cNvSpPr>
          <p:nvPr/>
        </p:nvSpPr>
        <p:spPr bwMode="auto">
          <a:xfrm>
            <a:off x="1600200" y="3886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Slope = E</a:t>
            </a:r>
            <a:r>
              <a:rPr lang="en-US" altLang="en-US" sz="1800" baseline="-25000"/>
              <a:t>a</a:t>
            </a:r>
            <a:r>
              <a:rPr lang="en-US" altLang="en-US" sz="1800"/>
              <a:t>/R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  <p:bldP spid="88069" grpId="0" autoUpdateAnimBg="0"/>
      <p:bldP spid="88070" grpId="0" autoUpdateAnimBg="0"/>
      <p:bldP spid="8807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6DD11-0F67-495E-90B1-48EAE0C239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13.5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2736850" y="141288"/>
            <a:ext cx="3689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Reaction Mechanisms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overall progress of a chemical reaction can be represented at the molecular level by a series of simple </a:t>
            </a:r>
            <a:r>
              <a:rPr lang="en-US" altLang="en-US" sz="2400" b="1" i="1"/>
              <a:t>elementary steps</a:t>
            </a:r>
            <a:r>
              <a:rPr lang="en-US" altLang="en-US" sz="2400"/>
              <a:t> or </a:t>
            </a:r>
            <a:r>
              <a:rPr lang="en-US" altLang="en-US" sz="2400" b="1" i="1"/>
              <a:t>elementary reactions. (Remember Hess’s Law)</a:t>
            </a:r>
            <a:endParaRPr lang="en-US" altLang="en-US" sz="2400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52400" y="2301875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sequence of </a:t>
            </a:r>
            <a:r>
              <a:rPr lang="en-US" altLang="en-US" sz="2400" b="1"/>
              <a:t>elementary steps</a:t>
            </a:r>
            <a:r>
              <a:rPr lang="en-US" altLang="en-US" sz="2400"/>
              <a:t> that leads to product formation is the </a:t>
            </a:r>
            <a:r>
              <a:rPr lang="en-US" altLang="en-US" sz="2400" b="1" i="1"/>
              <a:t>reaction mechanism</a:t>
            </a:r>
            <a:r>
              <a:rPr lang="en-US" altLang="en-US" sz="2400"/>
              <a:t>.</a:t>
            </a:r>
          </a:p>
        </p:txBody>
      </p: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2324100" y="3441700"/>
            <a:ext cx="4459288" cy="457200"/>
            <a:chOff x="950" y="2569"/>
            <a:chExt cx="2809" cy="288"/>
          </a:xfrm>
        </p:grpSpPr>
        <p:sp>
          <p:nvSpPr>
            <p:cNvPr id="58397" name="Text Box 7"/>
            <p:cNvSpPr txBox="1">
              <a:spLocks noChangeArrowheads="1"/>
            </p:cNvSpPr>
            <p:nvPr/>
          </p:nvSpPr>
          <p:spPr bwMode="auto">
            <a:xfrm>
              <a:off x="950" y="2569"/>
              <a:ext cx="28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2NO (</a:t>
              </a:r>
              <a:r>
                <a:rPr lang="en-US" altLang="en-US" sz="2400" i="1"/>
                <a:t>g</a:t>
              </a:r>
              <a:r>
                <a:rPr lang="en-US" altLang="en-US" sz="2400"/>
                <a:t>) + O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(</a:t>
              </a:r>
              <a:r>
                <a:rPr lang="en-US" altLang="en-US" sz="2400" i="1"/>
                <a:t>g</a:t>
              </a:r>
              <a:r>
                <a:rPr lang="en-US" altLang="en-US" sz="2400"/>
                <a:t>)          2NO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(</a:t>
              </a:r>
              <a:r>
                <a:rPr lang="en-US" altLang="en-US" sz="2400" i="1"/>
                <a:t>g</a:t>
              </a:r>
              <a:r>
                <a:rPr lang="en-US" altLang="en-US" sz="2400"/>
                <a:t>)</a:t>
              </a:r>
            </a:p>
          </p:txBody>
        </p:sp>
        <p:sp>
          <p:nvSpPr>
            <p:cNvPr id="58398" name="Line 8"/>
            <p:cNvSpPr>
              <a:spLocks noChangeShapeType="1"/>
            </p:cNvSpPr>
            <p:nvPr/>
          </p:nvSpPr>
          <p:spPr bwMode="auto">
            <a:xfrm>
              <a:off x="2480" y="27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011363" y="4127500"/>
            <a:ext cx="512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2</a:t>
            </a:r>
            <a:r>
              <a:rPr lang="en-US" altLang="en-US" sz="2400"/>
              <a:t> is detected during the reaction!</a:t>
            </a:r>
          </a:p>
        </p:txBody>
      </p: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1203325" y="4916488"/>
            <a:ext cx="6245225" cy="457200"/>
            <a:chOff x="758" y="2809"/>
            <a:chExt cx="3934" cy="288"/>
          </a:xfrm>
        </p:grpSpPr>
        <p:sp>
          <p:nvSpPr>
            <p:cNvPr id="58393" name="Text Box 11"/>
            <p:cNvSpPr txBox="1">
              <a:spLocks noChangeArrowheads="1"/>
            </p:cNvSpPr>
            <p:nvPr/>
          </p:nvSpPr>
          <p:spPr bwMode="auto">
            <a:xfrm>
              <a:off x="758" y="2809"/>
              <a:ext cx="15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Elementary step:</a:t>
              </a:r>
            </a:p>
          </p:txBody>
        </p:sp>
        <p:grpSp>
          <p:nvGrpSpPr>
            <p:cNvPr id="58394" name="Group 12"/>
            <p:cNvGrpSpPr>
              <a:grpSpLocks/>
            </p:cNvGrpSpPr>
            <p:nvPr/>
          </p:nvGrpSpPr>
          <p:grpSpPr bwMode="auto">
            <a:xfrm>
              <a:off x="2822" y="2809"/>
              <a:ext cx="1870" cy="288"/>
              <a:chOff x="2822" y="2809"/>
              <a:chExt cx="1870" cy="288"/>
            </a:xfrm>
          </p:grpSpPr>
          <p:sp>
            <p:nvSpPr>
              <p:cNvPr id="58395" name="Text Box 13"/>
              <p:cNvSpPr txBox="1">
                <a:spLocks noChangeArrowheads="1"/>
              </p:cNvSpPr>
              <p:nvPr/>
            </p:nvSpPr>
            <p:spPr bwMode="auto">
              <a:xfrm>
                <a:off x="2822" y="2809"/>
                <a:ext cx="18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NO + NO          N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O</a:t>
                </a:r>
                <a:r>
                  <a:rPr lang="en-US" altLang="en-US" sz="2400" baseline="-25000"/>
                  <a:t>2</a:t>
                </a:r>
                <a:endParaRPr lang="en-US" altLang="en-US" sz="2400"/>
              </a:p>
            </p:txBody>
          </p:sp>
          <p:sp>
            <p:nvSpPr>
              <p:cNvPr id="58396" name="Line 14"/>
              <p:cNvSpPr>
                <a:spLocks noChangeShapeType="1"/>
              </p:cNvSpPr>
              <p:nvPr/>
            </p:nvSpPr>
            <p:spPr bwMode="auto">
              <a:xfrm>
                <a:off x="3752" y="296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1151" name="Group 15"/>
          <p:cNvGrpSpPr>
            <a:grpSpLocks/>
          </p:cNvGrpSpPr>
          <p:nvPr/>
        </p:nvGrpSpPr>
        <p:grpSpPr bwMode="auto">
          <a:xfrm>
            <a:off x="1193800" y="5448300"/>
            <a:ext cx="6343650" cy="457200"/>
            <a:chOff x="752" y="3144"/>
            <a:chExt cx="3996" cy="288"/>
          </a:xfrm>
        </p:grpSpPr>
        <p:sp>
          <p:nvSpPr>
            <p:cNvPr id="58389" name="Text Box 16"/>
            <p:cNvSpPr txBox="1">
              <a:spLocks noChangeArrowheads="1"/>
            </p:cNvSpPr>
            <p:nvPr/>
          </p:nvSpPr>
          <p:spPr bwMode="auto">
            <a:xfrm>
              <a:off x="752" y="3144"/>
              <a:ext cx="15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Elementary step:</a:t>
              </a:r>
            </a:p>
          </p:txBody>
        </p:sp>
        <p:grpSp>
          <p:nvGrpSpPr>
            <p:cNvPr id="58390" name="Group 17"/>
            <p:cNvGrpSpPr>
              <a:grpSpLocks/>
            </p:cNvGrpSpPr>
            <p:nvPr/>
          </p:nvGrpSpPr>
          <p:grpSpPr bwMode="auto">
            <a:xfrm>
              <a:off x="2768" y="3144"/>
              <a:ext cx="1980" cy="288"/>
              <a:chOff x="2784" y="3312"/>
              <a:chExt cx="1980" cy="288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768" y="346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2" name="Text Box 19"/>
              <p:cNvSpPr txBox="1">
                <a:spLocks noChangeArrowheads="1"/>
              </p:cNvSpPr>
              <p:nvPr/>
            </p:nvSpPr>
            <p:spPr bwMode="auto">
              <a:xfrm>
                <a:off x="2784" y="3312"/>
                <a:ext cx="19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N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O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 + O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          2NO</a:t>
                </a:r>
                <a:r>
                  <a:rPr lang="en-US" altLang="en-US" sz="2400" baseline="-25000"/>
                  <a:t>2</a:t>
                </a:r>
                <a:endParaRPr lang="en-US" altLang="en-US" sz="2400"/>
              </a:p>
            </p:txBody>
          </p:sp>
        </p:grpSp>
      </p:grpSp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914400" y="5435600"/>
            <a:ext cx="6605588" cy="965200"/>
            <a:chOff x="576" y="3136"/>
            <a:chExt cx="4161" cy="608"/>
          </a:xfrm>
        </p:grpSpPr>
        <p:grpSp>
          <p:nvGrpSpPr>
            <p:cNvPr id="58382" name="Group 21"/>
            <p:cNvGrpSpPr>
              <a:grpSpLocks/>
            </p:cNvGrpSpPr>
            <p:nvPr/>
          </p:nvGrpSpPr>
          <p:grpSpPr bwMode="auto">
            <a:xfrm>
              <a:off x="752" y="3456"/>
              <a:ext cx="3985" cy="288"/>
              <a:chOff x="752" y="3552"/>
              <a:chExt cx="3985" cy="288"/>
            </a:xfrm>
          </p:grpSpPr>
          <p:sp>
            <p:nvSpPr>
              <p:cNvPr id="58384" name="Text Box 22"/>
              <p:cNvSpPr txBox="1">
                <a:spLocks noChangeArrowheads="1"/>
              </p:cNvSpPr>
              <p:nvPr/>
            </p:nvSpPr>
            <p:spPr bwMode="auto">
              <a:xfrm>
                <a:off x="752" y="355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Overall reaction:</a:t>
                </a:r>
              </a:p>
            </p:txBody>
          </p:sp>
          <p:grpSp>
            <p:nvGrpSpPr>
              <p:cNvPr id="58385" name="Group 23"/>
              <p:cNvGrpSpPr>
                <a:grpSpLocks/>
              </p:cNvGrpSpPr>
              <p:nvPr/>
            </p:nvGrpSpPr>
            <p:grpSpPr bwMode="auto">
              <a:xfrm>
                <a:off x="2792" y="3552"/>
                <a:ext cx="1945" cy="288"/>
                <a:chOff x="2918" y="3865"/>
                <a:chExt cx="1945" cy="288"/>
              </a:xfrm>
            </p:grpSpPr>
            <p:sp>
              <p:nvSpPr>
                <p:cNvPr id="58387" name="Line 24"/>
                <p:cNvSpPr>
                  <a:spLocks noChangeShapeType="1"/>
                </p:cNvSpPr>
                <p:nvPr/>
              </p:nvSpPr>
              <p:spPr bwMode="auto">
                <a:xfrm>
                  <a:off x="3880" y="401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18" y="3865"/>
                  <a:ext cx="194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2NO + O</a:t>
                  </a:r>
                  <a:r>
                    <a:rPr lang="en-US" altLang="en-US" sz="2400" baseline="-25000"/>
                    <a:t>2</a:t>
                  </a:r>
                  <a:r>
                    <a:rPr lang="en-US" altLang="en-US" sz="2400"/>
                    <a:t>          2NO</a:t>
                  </a:r>
                  <a:r>
                    <a:rPr lang="en-US" altLang="en-US" sz="2400" baseline="-25000"/>
                    <a:t>2</a:t>
                  </a:r>
                  <a:endParaRPr lang="en-US" altLang="en-US" sz="2400"/>
                </a:p>
              </p:txBody>
            </p:sp>
          </p:grpSp>
          <p:sp>
            <p:nvSpPr>
              <p:cNvPr id="58386" name="Line 26"/>
              <p:cNvSpPr>
                <a:spLocks noChangeShapeType="1"/>
              </p:cNvSpPr>
              <p:nvPr/>
            </p:nvSpPr>
            <p:spPr bwMode="auto">
              <a:xfrm>
                <a:off x="816" y="3552"/>
                <a:ext cx="38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83" name="Text Box 27"/>
            <p:cNvSpPr txBox="1">
              <a:spLocks noChangeArrowheads="1"/>
            </p:cNvSpPr>
            <p:nvPr/>
          </p:nvSpPr>
          <p:spPr bwMode="auto">
            <a:xfrm>
              <a:off x="576" y="313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+</a:t>
              </a:r>
            </a:p>
          </p:txBody>
        </p:sp>
      </p:grpSp>
      <p:sp>
        <p:nvSpPr>
          <p:cNvPr id="91164" name="Line 28"/>
          <p:cNvSpPr>
            <a:spLocks noChangeShapeType="1"/>
          </p:cNvSpPr>
          <p:nvPr/>
        </p:nvSpPr>
        <p:spPr bwMode="auto">
          <a:xfrm flipH="1">
            <a:off x="4419600" y="5486400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 flipH="1">
            <a:off x="6591300" y="4978400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utoUpdateAnimBg="0"/>
      <p:bldP spid="9114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C6054-A720-4F37-BBFA-EB804CE9BC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/>
          </a:p>
        </p:txBody>
      </p:sp>
      <p:pic>
        <p:nvPicPr>
          <p:cNvPr id="59395" name="Picture 2" descr="13_p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/>
          <a:stretch>
            <a:fillRect/>
          </a:stretch>
        </p:blipFill>
        <p:spPr bwMode="auto">
          <a:xfrm>
            <a:off x="0" y="2209800"/>
            <a:ext cx="88392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6" name="Group 3"/>
          <p:cNvGrpSpPr>
            <a:grpSpLocks/>
          </p:cNvGrpSpPr>
          <p:nvPr/>
        </p:nvGrpSpPr>
        <p:grpSpPr bwMode="auto">
          <a:xfrm>
            <a:off x="1663700" y="944563"/>
            <a:ext cx="5880100" cy="579437"/>
            <a:chOff x="912" y="480"/>
            <a:chExt cx="3704" cy="365"/>
          </a:xfrm>
        </p:grpSpPr>
        <p:sp>
          <p:nvSpPr>
            <p:cNvPr id="59400" name="Text Box 4"/>
            <p:cNvSpPr txBox="1">
              <a:spLocks noChangeArrowheads="1"/>
            </p:cNvSpPr>
            <p:nvPr/>
          </p:nvSpPr>
          <p:spPr bwMode="auto">
            <a:xfrm>
              <a:off x="912" y="480"/>
              <a:ext cx="37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2NO (</a:t>
              </a:r>
              <a:r>
                <a:rPr lang="en-US" altLang="en-US" i="1"/>
                <a:t>g</a:t>
              </a:r>
              <a:r>
                <a:rPr lang="en-US" altLang="en-US"/>
                <a:t>) + O</a:t>
              </a:r>
              <a:r>
                <a:rPr lang="en-US" altLang="en-US" baseline="-25000"/>
                <a:t>2</a:t>
              </a:r>
              <a:r>
                <a:rPr lang="en-US" altLang="en-US"/>
                <a:t> (</a:t>
              </a:r>
              <a:r>
                <a:rPr lang="en-US" altLang="en-US" i="1"/>
                <a:t>g</a:t>
              </a:r>
              <a:r>
                <a:rPr lang="en-US" altLang="en-US"/>
                <a:t>)          2NO</a:t>
              </a:r>
              <a:r>
                <a:rPr lang="en-US" altLang="en-US" baseline="-25000"/>
                <a:t>2</a:t>
              </a:r>
              <a:r>
                <a:rPr lang="en-US" altLang="en-US"/>
                <a:t> (</a:t>
              </a:r>
              <a:r>
                <a:rPr lang="en-US" altLang="en-US" i="1"/>
                <a:t>g</a:t>
              </a:r>
              <a:r>
                <a:rPr lang="en-US" altLang="en-US"/>
                <a:t>)</a:t>
              </a:r>
            </a:p>
          </p:txBody>
        </p:sp>
        <p:sp>
          <p:nvSpPr>
            <p:cNvPr id="59401" name="Line 5"/>
            <p:cNvSpPr>
              <a:spLocks noChangeShapeType="1"/>
            </p:cNvSpPr>
            <p:nvPr/>
          </p:nvSpPr>
          <p:spPr bwMode="auto">
            <a:xfrm>
              <a:off x="2994" y="67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13.5</a:t>
            </a:r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 flipH="1">
            <a:off x="2362200" y="4114800"/>
            <a:ext cx="381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 flipH="1">
            <a:off x="5257800" y="2057400"/>
            <a:ext cx="45720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8047A-E74D-49AC-B340-072A012CF3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13.5</a:t>
            </a: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228600" y="2071688"/>
            <a:ext cx="6623050" cy="1484312"/>
            <a:chOff x="144" y="1305"/>
            <a:chExt cx="4172" cy="935"/>
          </a:xfrm>
        </p:grpSpPr>
        <p:grpSp>
          <p:nvGrpSpPr>
            <p:cNvPr id="60426" name="Group 4"/>
            <p:cNvGrpSpPr>
              <a:grpSpLocks/>
            </p:cNvGrpSpPr>
            <p:nvPr/>
          </p:nvGrpSpPr>
          <p:grpSpPr bwMode="auto">
            <a:xfrm>
              <a:off x="326" y="1305"/>
              <a:ext cx="3934" cy="288"/>
              <a:chOff x="758" y="2809"/>
              <a:chExt cx="3934" cy="288"/>
            </a:xfrm>
          </p:grpSpPr>
          <p:sp>
            <p:nvSpPr>
              <p:cNvPr id="60440" name="Text Box 5"/>
              <p:cNvSpPr txBox="1">
                <a:spLocks noChangeArrowheads="1"/>
              </p:cNvSpPr>
              <p:nvPr/>
            </p:nvSpPr>
            <p:spPr bwMode="auto">
              <a:xfrm>
                <a:off x="758" y="2809"/>
                <a:ext cx="155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Elementary step:</a:t>
                </a:r>
              </a:p>
            </p:txBody>
          </p:sp>
          <p:grpSp>
            <p:nvGrpSpPr>
              <p:cNvPr id="60441" name="Group 6"/>
              <p:cNvGrpSpPr>
                <a:grpSpLocks/>
              </p:cNvGrpSpPr>
              <p:nvPr/>
            </p:nvGrpSpPr>
            <p:grpSpPr bwMode="auto">
              <a:xfrm>
                <a:off x="2822" y="2809"/>
                <a:ext cx="1870" cy="288"/>
                <a:chOff x="2822" y="2809"/>
                <a:chExt cx="1870" cy="288"/>
              </a:xfrm>
            </p:grpSpPr>
            <p:sp>
              <p:nvSpPr>
                <p:cNvPr id="6044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22" y="2809"/>
                  <a:ext cx="187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NO + NO          N</a:t>
                  </a:r>
                  <a:r>
                    <a:rPr lang="en-US" altLang="en-US" sz="2400" baseline="-25000"/>
                    <a:t>2</a:t>
                  </a:r>
                  <a:r>
                    <a:rPr lang="en-US" altLang="en-US" sz="2400"/>
                    <a:t>O</a:t>
                  </a:r>
                  <a:r>
                    <a:rPr lang="en-US" altLang="en-US" sz="2400" baseline="-25000"/>
                    <a:t>2</a:t>
                  </a:r>
                  <a:endParaRPr lang="en-US" altLang="en-US" sz="2400"/>
                </a:p>
              </p:txBody>
            </p:sp>
            <p:sp>
              <p:nvSpPr>
                <p:cNvPr id="60443" name="Line 8"/>
                <p:cNvSpPr>
                  <a:spLocks noChangeShapeType="1"/>
                </p:cNvSpPr>
                <p:nvPr/>
              </p:nvSpPr>
              <p:spPr bwMode="auto">
                <a:xfrm>
                  <a:off x="3752" y="296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27" name="Group 9"/>
            <p:cNvGrpSpPr>
              <a:grpSpLocks/>
            </p:cNvGrpSpPr>
            <p:nvPr/>
          </p:nvGrpSpPr>
          <p:grpSpPr bwMode="auto">
            <a:xfrm>
              <a:off x="320" y="1640"/>
              <a:ext cx="3996" cy="288"/>
              <a:chOff x="752" y="3144"/>
              <a:chExt cx="3996" cy="288"/>
            </a:xfrm>
          </p:grpSpPr>
          <p:sp>
            <p:nvSpPr>
              <p:cNvPr id="60436" name="Text Box 10"/>
              <p:cNvSpPr txBox="1">
                <a:spLocks noChangeArrowheads="1"/>
              </p:cNvSpPr>
              <p:nvPr/>
            </p:nvSpPr>
            <p:spPr bwMode="auto">
              <a:xfrm>
                <a:off x="752" y="3144"/>
                <a:ext cx="155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Elementary step:</a:t>
                </a:r>
              </a:p>
            </p:txBody>
          </p:sp>
          <p:grpSp>
            <p:nvGrpSpPr>
              <p:cNvPr id="60437" name="Group 11"/>
              <p:cNvGrpSpPr>
                <a:grpSpLocks/>
              </p:cNvGrpSpPr>
              <p:nvPr/>
            </p:nvGrpSpPr>
            <p:grpSpPr bwMode="auto">
              <a:xfrm>
                <a:off x="2768" y="3144"/>
                <a:ext cx="1980" cy="288"/>
                <a:chOff x="2784" y="3312"/>
                <a:chExt cx="1980" cy="288"/>
              </a:xfrm>
            </p:grpSpPr>
            <p:sp>
              <p:nvSpPr>
                <p:cNvPr id="60438" name="Line 12"/>
                <p:cNvSpPr>
                  <a:spLocks noChangeShapeType="1"/>
                </p:cNvSpPr>
                <p:nvPr/>
              </p:nvSpPr>
              <p:spPr bwMode="auto">
                <a:xfrm>
                  <a:off x="3768" y="3464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784" y="3312"/>
                  <a:ext cx="19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N</a:t>
                  </a:r>
                  <a:r>
                    <a:rPr lang="en-US" altLang="en-US" sz="2400" baseline="-25000"/>
                    <a:t>2</a:t>
                  </a:r>
                  <a:r>
                    <a:rPr lang="en-US" altLang="en-US" sz="2400"/>
                    <a:t>O</a:t>
                  </a:r>
                  <a:r>
                    <a:rPr lang="en-US" altLang="en-US" sz="2400" baseline="-25000"/>
                    <a:t>2</a:t>
                  </a:r>
                  <a:r>
                    <a:rPr lang="en-US" altLang="en-US" sz="2400"/>
                    <a:t> + O</a:t>
                  </a:r>
                  <a:r>
                    <a:rPr lang="en-US" altLang="en-US" sz="2400" baseline="-25000"/>
                    <a:t>2</a:t>
                  </a:r>
                  <a:r>
                    <a:rPr lang="en-US" altLang="en-US" sz="2400"/>
                    <a:t>          2NO</a:t>
                  </a:r>
                  <a:r>
                    <a:rPr lang="en-US" altLang="en-US" sz="2400" baseline="-25000"/>
                    <a:t>2</a:t>
                  </a:r>
                  <a:endParaRPr lang="en-US" altLang="en-US" sz="2400"/>
                </a:p>
              </p:txBody>
            </p:sp>
          </p:grpSp>
        </p:grpSp>
        <p:grpSp>
          <p:nvGrpSpPr>
            <p:cNvPr id="60428" name="Group 14"/>
            <p:cNvGrpSpPr>
              <a:grpSpLocks/>
            </p:cNvGrpSpPr>
            <p:nvPr/>
          </p:nvGrpSpPr>
          <p:grpSpPr bwMode="auto">
            <a:xfrm>
              <a:off x="144" y="1632"/>
              <a:ext cx="4161" cy="608"/>
              <a:chOff x="576" y="3136"/>
              <a:chExt cx="4161" cy="608"/>
            </a:xfrm>
          </p:grpSpPr>
          <p:grpSp>
            <p:nvGrpSpPr>
              <p:cNvPr id="60429" name="Group 15"/>
              <p:cNvGrpSpPr>
                <a:grpSpLocks/>
              </p:cNvGrpSpPr>
              <p:nvPr/>
            </p:nvGrpSpPr>
            <p:grpSpPr bwMode="auto">
              <a:xfrm>
                <a:off x="752" y="3456"/>
                <a:ext cx="3985" cy="288"/>
                <a:chOff x="752" y="3552"/>
                <a:chExt cx="3985" cy="288"/>
              </a:xfrm>
            </p:grpSpPr>
            <p:sp>
              <p:nvSpPr>
                <p:cNvPr id="6043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52" y="3552"/>
                  <a:ext cx="151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Overall reaction:</a:t>
                  </a:r>
                </a:p>
              </p:txBody>
            </p:sp>
            <p:grpSp>
              <p:nvGrpSpPr>
                <p:cNvPr id="60432" name="Group 17"/>
                <p:cNvGrpSpPr>
                  <a:grpSpLocks/>
                </p:cNvGrpSpPr>
                <p:nvPr/>
              </p:nvGrpSpPr>
              <p:grpSpPr bwMode="auto">
                <a:xfrm>
                  <a:off x="2792" y="3552"/>
                  <a:ext cx="1945" cy="288"/>
                  <a:chOff x="2918" y="3865"/>
                  <a:chExt cx="1945" cy="288"/>
                </a:xfrm>
              </p:grpSpPr>
              <p:sp>
                <p:nvSpPr>
                  <p:cNvPr id="604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880" y="401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43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8" y="3865"/>
                    <a:ext cx="194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/>
                      <a:t>2NO + O</a:t>
                    </a:r>
                    <a:r>
                      <a:rPr lang="en-US" altLang="en-US" sz="2400" baseline="-25000"/>
                      <a:t>2</a:t>
                    </a:r>
                    <a:r>
                      <a:rPr lang="en-US" altLang="en-US" sz="2400"/>
                      <a:t>          2NO</a:t>
                    </a:r>
                    <a:r>
                      <a:rPr lang="en-US" altLang="en-US" sz="2400" baseline="-25000"/>
                      <a:t>2</a:t>
                    </a:r>
                    <a:endParaRPr lang="en-US" altLang="en-US" sz="2400"/>
                  </a:p>
                </p:txBody>
              </p:sp>
            </p:grpSp>
            <p:sp>
              <p:nvSpPr>
                <p:cNvPr id="60433" name="Line 20"/>
                <p:cNvSpPr>
                  <a:spLocks noChangeShapeType="1"/>
                </p:cNvSpPr>
                <p:nvPr/>
              </p:nvSpPr>
              <p:spPr bwMode="auto">
                <a:xfrm>
                  <a:off x="816" y="3552"/>
                  <a:ext cx="38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30" name="Text Box 21"/>
              <p:cNvSpPr txBox="1">
                <a:spLocks noChangeArrowheads="1"/>
              </p:cNvSpPr>
              <p:nvPr/>
            </p:nvSpPr>
            <p:spPr bwMode="auto">
              <a:xfrm>
                <a:off x="576" y="3136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+</a:t>
                </a:r>
              </a:p>
            </p:txBody>
          </p:sp>
        </p:grpSp>
      </p:grpSp>
      <p:sp>
        <p:nvSpPr>
          <p:cNvPr id="60421" name="Text Box 22"/>
          <p:cNvSpPr txBox="1">
            <a:spLocks noChangeArrowheads="1"/>
          </p:cNvSpPr>
          <p:nvPr/>
        </p:nvSpPr>
        <p:spPr bwMode="auto">
          <a:xfrm>
            <a:off x="228600" y="161925"/>
            <a:ext cx="8702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Intermediates</a:t>
            </a:r>
            <a:r>
              <a:rPr lang="en-US" altLang="en-US" sz="2400"/>
              <a:t> are species that appear in a reaction mechanism </a:t>
            </a:r>
            <a:r>
              <a:rPr lang="en-US" altLang="en-US" sz="2400" b="1"/>
              <a:t>but not</a:t>
            </a:r>
            <a:r>
              <a:rPr lang="en-US" altLang="en-US" sz="2400"/>
              <a:t> in the overall balanced equation.  </a:t>
            </a:r>
            <a:endParaRPr lang="en-US" altLang="en-US" sz="2400" b="1" i="1"/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228600" y="1006475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 </a:t>
            </a:r>
            <a:r>
              <a:rPr lang="en-US" altLang="en-US" sz="2400" b="1"/>
              <a:t>intermediate</a:t>
            </a:r>
            <a:r>
              <a:rPr lang="en-US" altLang="en-US" sz="2400"/>
              <a:t> is always formed in an early elementary step and consumed in a later elementary step.</a:t>
            </a: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5803900" y="20574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3594100" y="25781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152400" y="3810000"/>
            <a:ext cx="8763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 i="1"/>
              <a:t>molecularity of a reaction</a:t>
            </a:r>
            <a:r>
              <a:rPr lang="en-US" altLang="en-US" sz="2400"/>
              <a:t> is the number of molecules reacting in an elementary step.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Unimolecular reaction</a:t>
            </a:r>
            <a:r>
              <a:rPr lang="en-US" altLang="en-US" sz="2400"/>
              <a:t> – elementary step with 1 molecule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Bimolecular reaction</a:t>
            </a:r>
            <a:r>
              <a:rPr lang="en-US" altLang="en-US" sz="2400"/>
              <a:t> – elementary step with 2 molecules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Termolecular reaction</a:t>
            </a:r>
            <a:r>
              <a:rPr lang="en-US" altLang="en-US" sz="2400"/>
              <a:t> – elementary step with 3 molecules</a:t>
            </a:r>
            <a:endParaRPr lang="en-US" alt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7" grpId="0" autoUpdateAnimBg="0"/>
      <p:bldP spid="93208" grpId="0" animBg="1"/>
      <p:bldP spid="93209" grpId="0" animBg="1"/>
      <p:bldP spid="93210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697EA0-690F-472E-AEE6-3CA7BA5FCC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smtClean="0"/>
          </a:p>
        </p:txBody>
      </p:sp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457200" y="914400"/>
            <a:ext cx="5821363" cy="457200"/>
            <a:chOff x="288" y="576"/>
            <a:chExt cx="3667" cy="288"/>
          </a:xfrm>
        </p:grpSpPr>
        <p:sp>
          <p:nvSpPr>
            <p:cNvPr id="61463" name="Text Box 3"/>
            <p:cNvSpPr txBox="1">
              <a:spLocks noChangeArrowheads="1"/>
            </p:cNvSpPr>
            <p:nvPr/>
          </p:nvSpPr>
          <p:spPr bwMode="auto">
            <a:xfrm>
              <a:off x="288" y="576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Unimolecular reaction</a:t>
              </a:r>
            </a:p>
          </p:txBody>
        </p:sp>
        <p:grpSp>
          <p:nvGrpSpPr>
            <p:cNvPr id="61464" name="Group 4"/>
            <p:cNvGrpSpPr>
              <a:grpSpLocks/>
            </p:cNvGrpSpPr>
            <p:nvPr/>
          </p:nvGrpSpPr>
          <p:grpSpPr bwMode="auto">
            <a:xfrm>
              <a:off x="2444" y="576"/>
              <a:ext cx="1511" cy="288"/>
              <a:chOff x="998" y="3193"/>
              <a:chExt cx="1511" cy="288"/>
            </a:xfrm>
          </p:grpSpPr>
          <p:sp>
            <p:nvSpPr>
              <p:cNvPr id="61465" name="Text Box 5"/>
              <p:cNvSpPr txBox="1">
                <a:spLocks noChangeArrowheads="1"/>
              </p:cNvSpPr>
              <p:nvPr/>
            </p:nvSpPr>
            <p:spPr bwMode="auto">
              <a:xfrm>
                <a:off x="998" y="3193"/>
                <a:ext cx="15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A          products</a:t>
                </a:r>
              </a:p>
            </p:txBody>
          </p:sp>
          <p:sp>
            <p:nvSpPr>
              <p:cNvPr id="61466" name="Line 6"/>
              <p:cNvSpPr>
                <a:spLocks noChangeShapeType="1"/>
              </p:cNvSpPr>
              <p:nvPr/>
            </p:nvSpPr>
            <p:spPr bwMode="auto">
              <a:xfrm>
                <a:off x="1240" y="333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781800" y="9144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 </a:t>
            </a:r>
            <a:r>
              <a:rPr lang="en-US" altLang="en-US" sz="2400"/>
              <a:t>[A]</a:t>
            </a:r>
          </a:p>
        </p:txBody>
      </p: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457200" y="1676400"/>
            <a:ext cx="6096000" cy="457200"/>
            <a:chOff x="288" y="1056"/>
            <a:chExt cx="3840" cy="288"/>
          </a:xfrm>
        </p:grpSpPr>
        <p:sp>
          <p:nvSpPr>
            <p:cNvPr id="61459" name="Text Box 9"/>
            <p:cNvSpPr txBox="1">
              <a:spLocks noChangeArrowheads="1"/>
            </p:cNvSpPr>
            <p:nvPr/>
          </p:nvSpPr>
          <p:spPr bwMode="auto">
            <a:xfrm>
              <a:off x="288" y="1056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Bimolecular reaction</a:t>
              </a:r>
            </a:p>
          </p:txBody>
        </p:sp>
        <p:grpSp>
          <p:nvGrpSpPr>
            <p:cNvPr id="61460" name="Group 10"/>
            <p:cNvGrpSpPr>
              <a:grpSpLocks/>
            </p:cNvGrpSpPr>
            <p:nvPr/>
          </p:nvGrpSpPr>
          <p:grpSpPr bwMode="auto">
            <a:xfrm>
              <a:off x="2271" y="1056"/>
              <a:ext cx="1857" cy="288"/>
              <a:chOff x="652" y="3193"/>
              <a:chExt cx="1857" cy="288"/>
            </a:xfrm>
          </p:grpSpPr>
          <p:sp>
            <p:nvSpPr>
              <p:cNvPr id="61461" name="Text Box 11"/>
              <p:cNvSpPr txBox="1">
                <a:spLocks noChangeArrowheads="1"/>
              </p:cNvSpPr>
              <p:nvPr/>
            </p:nvSpPr>
            <p:spPr bwMode="auto">
              <a:xfrm>
                <a:off x="652" y="3193"/>
                <a:ext cx="185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A + B          products</a:t>
                </a:r>
              </a:p>
            </p:txBody>
          </p:sp>
          <p:sp>
            <p:nvSpPr>
              <p:cNvPr id="61462" name="Line 12"/>
              <p:cNvSpPr>
                <a:spLocks noChangeShapeType="1"/>
              </p:cNvSpPr>
              <p:nvPr/>
            </p:nvSpPr>
            <p:spPr bwMode="auto">
              <a:xfrm>
                <a:off x="1240" y="333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6781800" y="1676400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 </a:t>
            </a:r>
            <a:r>
              <a:rPr lang="en-US" altLang="en-US" sz="2400"/>
              <a:t>[A][B]</a:t>
            </a:r>
          </a:p>
        </p:txBody>
      </p:sp>
      <p:grpSp>
        <p:nvGrpSpPr>
          <p:cNvPr id="94222" name="Group 14"/>
          <p:cNvGrpSpPr>
            <a:grpSpLocks/>
          </p:cNvGrpSpPr>
          <p:nvPr/>
        </p:nvGrpSpPr>
        <p:grpSpPr bwMode="auto">
          <a:xfrm>
            <a:off x="457200" y="2438400"/>
            <a:ext cx="6096000" cy="457200"/>
            <a:chOff x="288" y="1536"/>
            <a:chExt cx="3840" cy="288"/>
          </a:xfrm>
        </p:grpSpPr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288" y="1536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Bimolecular reaction</a:t>
              </a:r>
            </a:p>
          </p:txBody>
        </p:sp>
        <p:grpSp>
          <p:nvGrpSpPr>
            <p:cNvPr id="61456" name="Group 16"/>
            <p:cNvGrpSpPr>
              <a:grpSpLocks/>
            </p:cNvGrpSpPr>
            <p:nvPr/>
          </p:nvGrpSpPr>
          <p:grpSpPr bwMode="auto">
            <a:xfrm>
              <a:off x="2271" y="1536"/>
              <a:ext cx="1857" cy="288"/>
              <a:chOff x="652" y="3193"/>
              <a:chExt cx="1857" cy="288"/>
            </a:xfrm>
          </p:grpSpPr>
          <p:sp>
            <p:nvSpPr>
              <p:cNvPr id="61457" name="Text Box 17"/>
              <p:cNvSpPr txBox="1">
                <a:spLocks noChangeArrowheads="1"/>
              </p:cNvSpPr>
              <p:nvPr/>
            </p:nvSpPr>
            <p:spPr bwMode="auto">
              <a:xfrm>
                <a:off x="652" y="3193"/>
                <a:ext cx="185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A + A          products</a:t>
                </a:r>
              </a:p>
            </p:txBody>
          </p:sp>
          <p:sp>
            <p:nvSpPr>
              <p:cNvPr id="61458" name="Line 18"/>
              <p:cNvSpPr>
                <a:spLocks noChangeShapeType="1"/>
              </p:cNvSpPr>
              <p:nvPr/>
            </p:nvSpPr>
            <p:spPr bwMode="auto">
              <a:xfrm>
                <a:off x="1240" y="333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781800" y="2438400"/>
            <a:ext cx="177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 = </a:t>
            </a:r>
            <a:r>
              <a:rPr lang="en-US" altLang="en-US" sz="2400" i="1"/>
              <a:t>k </a:t>
            </a:r>
            <a:r>
              <a:rPr lang="en-US" altLang="en-US" sz="2400"/>
              <a:t>[A]</a:t>
            </a:r>
            <a:r>
              <a:rPr lang="en-US" altLang="en-US" sz="2400" baseline="30000"/>
              <a:t>2</a:t>
            </a:r>
            <a:endParaRPr lang="en-US" altLang="en-US" sz="2400"/>
          </a:p>
        </p:txBody>
      </p:sp>
      <p:sp>
        <p:nvSpPr>
          <p:cNvPr id="61449" name="Text Box 20"/>
          <p:cNvSpPr txBox="1">
            <a:spLocks noChangeArrowheads="1"/>
          </p:cNvSpPr>
          <p:nvPr/>
        </p:nvSpPr>
        <p:spPr bwMode="auto">
          <a:xfrm>
            <a:off x="601663" y="141288"/>
            <a:ext cx="7989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Rate Laws and Elementary Steps </a:t>
            </a:r>
            <a:r>
              <a:rPr lang="en-US" altLang="en-US" sz="2000"/>
              <a:t>( add to sheet sheet)</a:t>
            </a:r>
            <a:r>
              <a:rPr lang="en-US" altLang="en-US" sz="2800"/>
              <a:t> </a:t>
            </a:r>
          </a:p>
        </p:txBody>
      </p:sp>
      <p:sp>
        <p:nvSpPr>
          <p:cNvPr id="61450" name="Text Box 21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13.5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381000" y="3124200"/>
            <a:ext cx="8305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Writing plausible reaction mechanisms: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The sum of the elementary steps </a:t>
            </a:r>
            <a:r>
              <a:rPr lang="en-US" altLang="en-US" sz="2400" b="1"/>
              <a:t>must</a:t>
            </a:r>
            <a:r>
              <a:rPr lang="en-US" altLang="en-US" sz="2400"/>
              <a:t> give the overall balanced equation for the reaction.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</a:rPr>
              <a:t>The rate-determining step should predict the same rate law that is determined experimentally.</a:t>
            </a:r>
          </a:p>
        </p:txBody>
      </p:sp>
      <p:grpSp>
        <p:nvGrpSpPr>
          <p:cNvPr id="94231" name="Group 23"/>
          <p:cNvGrpSpPr>
            <a:grpSpLocks/>
          </p:cNvGrpSpPr>
          <p:nvPr/>
        </p:nvGrpSpPr>
        <p:grpSpPr bwMode="auto">
          <a:xfrm>
            <a:off x="381000" y="5562600"/>
            <a:ext cx="8229600" cy="1219200"/>
            <a:chOff x="240" y="3504"/>
            <a:chExt cx="5184" cy="768"/>
          </a:xfrm>
        </p:grpSpPr>
        <p:sp>
          <p:nvSpPr>
            <p:cNvPr id="61453" name="Text Box 24"/>
            <p:cNvSpPr txBox="1">
              <a:spLocks noChangeArrowheads="1"/>
            </p:cNvSpPr>
            <p:nvPr/>
          </p:nvSpPr>
          <p:spPr bwMode="auto">
            <a:xfrm>
              <a:off x="240" y="3504"/>
              <a:ext cx="499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</a:rPr>
                <a:t>The </a:t>
              </a:r>
              <a:r>
                <a:rPr lang="en-US" altLang="en-US" sz="2400" b="1" i="1">
                  <a:solidFill>
                    <a:schemeClr val="hlink"/>
                  </a:solidFill>
                </a:rPr>
                <a:t>rate-determining step</a:t>
              </a:r>
              <a:r>
                <a:rPr lang="en-US" altLang="en-US" sz="2400">
                  <a:solidFill>
                    <a:schemeClr val="hlink"/>
                  </a:solidFill>
                </a:rPr>
                <a:t> is the </a:t>
              </a:r>
              <a:r>
                <a:rPr lang="en-US" altLang="en-US" sz="2400" b="1">
                  <a:solidFill>
                    <a:schemeClr val="hlink"/>
                  </a:solidFill>
                </a:rPr>
                <a:t>slowest</a:t>
              </a:r>
              <a:r>
                <a:rPr lang="en-US" altLang="en-US" sz="2400" i="1">
                  <a:solidFill>
                    <a:schemeClr val="hlink"/>
                  </a:solidFill>
                </a:rPr>
                <a:t> </a:t>
              </a:r>
              <a:r>
                <a:rPr lang="en-US" altLang="en-US" sz="2400">
                  <a:solidFill>
                    <a:schemeClr val="hlink"/>
                  </a:solidFill>
                </a:rPr>
                <a:t>step in the sequence of steps leading to product formation</a:t>
              </a:r>
              <a:r>
                <a:rPr lang="en-US" altLang="en-US" sz="2400"/>
                <a:t>.</a:t>
              </a:r>
            </a:p>
          </p:txBody>
        </p:sp>
        <p:pic>
          <p:nvPicPr>
            <p:cNvPr id="61454" name="Picture 25" descr="AN00757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3786"/>
              <a:ext cx="105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utoUpdateAnimBg="0"/>
      <p:bldP spid="94221" grpId="0" autoUpdateAnimBg="0"/>
      <p:bldP spid="94227" grpId="0" autoUpdateAnimBg="0"/>
      <p:bldP spid="94230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88FFCC-D7DE-412C-BA0D-C4A8D7AEB4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smtClean="0"/>
          </a:p>
        </p:txBody>
      </p:sp>
      <p:pic>
        <p:nvPicPr>
          <p:cNvPr id="62467" name="Picture 2" descr="13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/>
          <a:stretch>
            <a:fillRect/>
          </a:stretch>
        </p:blipFill>
        <p:spPr bwMode="auto">
          <a:xfrm>
            <a:off x="0" y="2590800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13.5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519113" y="573088"/>
            <a:ext cx="802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Sequence of Steps in Studying a Reaction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B9582A-B52A-4D9A-9760-74132E58E2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/>
          </a:p>
        </p:txBody>
      </p:sp>
      <p:grpSp>
        <p:nvGrpSpPr>
          <p:cNvPr id="63491" name="Group 2"/>
          <p:cNvGrpSpPr>
            <a:grpSpLocks/>
          </p:cNvGrpSpPr>
          <p:nvPr/>
        </p:nvGrpSpPr>
        <p:grpSpPr bwMode="auto">
          <a:xfrm>
            <a:off x="107950" y="139700"/>
            <a:ext cx="8947150" cy="1492250"/>
            <a:chOff x="124" y="1874"/>
            <a:chExt cx="5636" cy="940"/>
          </a:xfrm>
        </p:grpSpPr>
        <p:sp>
          <p:nvSpPr>
            <p:cNvPr id="63519" name="Text Box 3"/>
            <p:cNvSpPr txBox="1">
              <a:spLocks noChangeArrowheads="1"/>
            </p:cNvSpPr>
            <p:nvPr/>
          </p:nvSpPr>
          <p:spPr bwMode="auto">
            <a:xfrm>
              <a:off x="607" y="2066"/>
              <a:ext cx="515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The experimental rate law for the reaction between NO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and CO to produce NO and CO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is rate = </a:t>
              </a:r>
              <a:r>
                <a:rPr lang="en-US" altLang="en-US" sz="2400" i="1">
                  <a:solidFill>
                    <a:srgbClr val="FF3300"/>
                  </a:solidFill>
                </a:rPr>
                <a:t>k</a:t>
              </a:r>
              <a:r>
                <a:rPr lang="en-US" altLang="en-US" sz="2400">
                  <a:solidFill>
                    <a:srgbClr val="FF3300"/>
                  </a:solidFill>
                </a:rPr>
                <a:t>[NO</a:t>
              </a:r>
              <a:r>
                <a:rPr lang="en-US" altLang="en-US" sz="2400" baseline="-25000">
                  <a:solidFill>
                    <a:srgbClr val="FF3300"/>
                  </a:solidFill>
                </a:rPr>
                <a:t>2</a:t>
              </a:r>
              <a:r>
                <a:rPr lang="en-US" altLang="en-US" sz="2400">
                  <a:solidFill>
                    <a:srgbClr val="FF3300"/>
                  </a:solidFill>
                </a:rPr>
                <a:t>]</a:t>
              </a:r>
              <a:r>
                <a:rPr lang="en-US" altLang="en-US" sz="2400" baseline="30000">
                  <a:solidFill>
                    <a:srgbClr val="FF3300"/>
                  </a:solidFill>
                </a:rPr>
                <a:t>2</a:t>
              </a:r>
              <a:r>
                <a:rPr lang="en-US" altLang="en-US" sz="2400"/>
                <a:t>.  The reaction is believed to occur via two steps:</a:t>
              </a:r>
              <a:endParaRPr lang="en-US" altLang="en-US" sz="2000"/>
            </a:p>
          </p:txBody>
        </p:sp>
        <p:graphicFrame>
          <p:nvGraphicFramePr>
            <p:cNvPr id="63520" name="Object 4"/>
            <p:cNvGraphicFramePr>
              <a:graphicFrameLocks noChangeAspect="1"/>
            </p:cNvGraphicFramePr>
            <p:nvPr/>
          </p:nvGraphicFramePr>
          <p:xfrm>
            <a:off x="124" y="1874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2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" y="1874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492" name="Group 5"/>
          <p:cNvGrpSpPr>
            <a:grpSpLocks/>
          </p:cNvGrpSpPr>
          <p:nvPr/>
        </p:nvGrpSpPr>
        <p:grpSpPr bwMode="auto">
          <a:xfrm>
            <a:off x="1203325" y="1676400"/>
            <a:ext cx="5881688" cy="457200"/>
            <a:chOff x="758" y="1056"/>
            <a:chExt cx="3705" cy="288"/>
          </a:xfrm>
        </p:grpSpPr>
        <p:sp>
          <p:nvSpPr>
            <p:cNvPr id="63515" name="Text Box 6"/>
            <p:cNvSpPr txBox="1">
              <a:spLocks noChangeArrowheads="1"/>
            </p:cNvSpPr>
            <p:nvPr/>
          </p:nvSpPr>
          <p:spPr bwMode="auto">
            <a:xfrm>
              <a:off x="758" y="1056"/>
              <a:ext cx="7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Step 1:</a:t>
              </a:r>
            </a:p>
          </p:txBody>
        </p:sp>
        <p:grpSp>
          <p:nvGrpSpPr>
            <p:cNvPr id="63516" name="Group 7"/>
            <p:cNvGrpSpPr>
              <a:grpSpLocks/>
            </p:cNvGrpSpPr>
            <p:nvPr/>
          </p:nvGrpSpPr>
          <p:grpSpPr bwMode="auto">
            <a:xfrm>
              <a:off x="2016" y="1056"/>
              <a:ext cx="2447" cy="288"/>
              <a:chOff x="2016" y="1728"/>
              <a:chExt cx="2447" cy="288"/>
            </a:xfrm>
          </p:grpSpPr>
          <p:sp>
            <p:nvSpPr>
              <p:cNvPr id="63517" name="Text Box 8"/>
              <p:cNvSpPr txBox="1">
                <a:spLocks noChangeArrowheads="1"/>
              </p:cNvSpPr>
              <p:nvPr/>
            </p:nvSpPr>
            <p:spPr bwMode="auto">
              <a:xfrm>
                <a:off x="2016" y="1728"/>
                <a:ext cx="24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NO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 + NO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          NO + NO</a:t>
                </a:r>
                <a:r>
                  <a:rPr lang="en-US" altLang="en-US" sz="2400" baseline="-25000"/>
                  <a:t>3</a:t>
                </a:r>
                <a:endParaRPr lang="en-US" altLang="en-US" sz="2400"/>
              </a:p>
            </p:txBody>
          </p:sp>
          <p:sp>
            <p:nvSpPr>
              <p:cNvPr id="63518" name="Line 9"/>
              <p:cNvSpPr>
                <a:spLocks noChangeShapeType="1"/>
              </p:cNvSpPr>
              <p:nvPr/>
            </p:nvSpPr>
            <p:spPr bwMode="auto">
              <a:xfrm>
                <a:off x="3056" y="1880"/>
                <a:ext cx="45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493" name="Group 10"/>
          <p:cNvGrpSpPr>
            <a:grpSpLocks/>
          </p:cNvGrpSpPr>
          <p:nvPr/>
        </p:nvGrpSpPr>
        <p:grpSpPr bwMode="auto">
          <a:xfrm>
            <a:off x="1212850" y="2209800"/>
            <a:ext cx="5872163" cy="457200"/>
            <a:chOff x="764" y="1392"/>
            <a:chExt cx="3699" cy="288"/>
          </a:xfrm>
        </p:grpSpPr>
        <p:sp>
          <p:nvSpPr>
            <p:cNvPr id="63511" name="Text Box 11"/>
            <p:cNvSpPr txBox="1">
              <a:spLocks noChangeArrowheads="1"/>
            </p:cNvSpPr>
            <p:nvPr/>
          </p:nvSpPr>
          <p:spPr bwMode="auto">
            <a:xfrm>
              <a:off x="764" y="1392"/>
              <a:ext cx="7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Step 2:</a:t>
              </a:r>
            </a:p>
          </p:txBody>
        </p:sp>
        <p:grpSp>
          <p:nvGrpSpPr>
            <p:cNvPr id="63512" name="Group 12"/>
            <p:cNvGrpSpPr>
              <a:grpSpLocks/>
            </p:cNvGrpSpPr>
            <p:nvPr/>
          </p:nvGrpSpPr>
          <p:grpSpPr bwMode="auto">
            <a:xfrm>
              <a:off x="2016" y="1392"/>
              <a:ext cx="2447" cy="288"/>
              <a:chOff x="2016" y="2256"/>
              <a:chExt cx="2447" cy="288"/>
            </a:xfrm>
          </p:grpSpPr>
          <p:sp>
            <p:nvSpPr>
              <p:cNvPr id="63513" name="Text Box 13"/>
              <p:cNvSpPr txBox="1">
                <a:spLocks noChangeArrowheads="1"/>
              </p:cNvSpPr>
              <p:nvPr/>
            </p:nvSpPr>
            <p:spPr bwMode="auto">
              <a:xfrm>
                <a:off x="2016" y="2256"/>
                <a:ext cx="24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NO</a:t>
                </a:r>
                <a:r>
                  <a:rPr lang="en-US" altLang="en-US" sz="2400" baseline="-25000"/>
                  <a:t>3</a:t>
                </a:r>
                <a:r>
                  <a:rPr lang="en-US" altLang="en-US" sz="2400"/>
                  <a:t> + CO          NO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 + CO</a:t>
                </a:r>
                <a:r>
                  <a:rPr lang="en-US" altLang="en-US" sz="2400" baseline="-25000"/>
                  <a:t>2</a:t>
                </a:r>
                <a:endParaRPr lang="en-US" altLang="en-US" sz="2400"/>
              </a:p>
            </p:txBody>
          </p:sp>
          <p:sp>
            <p:nvSpPr>
              <p:cNvPr id="63514" name="Line 14"/>
              <p:cNvSpPr>
                <a:spLocks noChangeShapeType="1"/>
              </p:cNvSpPr>
              <p:nvPr/>
            </p:nvSpPr>
            <p:spPr bwMode="auto">
              <a:xfrm>
                <a:off x="2984" y="2408"/>
                <a:ext cx="45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494" name="Text Box 15"/>
          <p:cNvSpPr txBox="1">
            <a:spLocks noChangeArrowheads="1"/>
          </p:cNvSpPr>
          <p:nvPr/>
        </p:nvSpPr>
        <p:spPr bwMode="auto">
          <a:xfrm>
            <a:off x="76200" y="27432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What is the equation for the overall reaction?</a:t>
            </a:r>
          </a:p>
        </p:txBody>
      </p:sp>
      <p:grpSp>
        <p:nvGrpSpPr>
          <p:cNvPr id="96272" name="Group 16"/>
          <p:cNvGrpSpPr>
            <a:grpSpLocks/>
          </p:cNvGrpSpPr>
          <p:nvPr/>
        </p:nvGrpSpPr>
        <p:grpSpPr bwMode="auto">
          <a:xfrm>
            <a:off x="3200400" y="1739900"/>
            <a:ext cx="3733800" cy="927100"/>
            <a:chOff x="2016" y="1096"/>
            <a:chExt cx="2352" cy="584"/>
          </a:xfrm>
        </p:grpSpPr>
        <p:sp>
          <p:nvSpPr>
            <p:cNvPr id="63507" name="Line 17"/>
            <p:cNvSpPr>
              <a:spLocks noChangeShapeType="1"/>
            </p:cNvSpPr>
            <p:nvPr/>
          </p:nvSpPr>
          <p:spPr bwMode="auto">
            <a:xfrm flipV="1">
              <a:off x="2016" y="1104"/>
              <a:ext cx="384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18"/>
            <p:cNvSpPr>
              <a:spLocks noChangeShapeType="1"/>
            </p:cNvSpPr>
            <p:nvPr/>
          </p:nvSpPr>
          <p:spPr bwMode="auto">
            <a:xfrm flipV="1">
              <a:off x="3408" y="1440"/>
              <a:ext cx="384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19"/>
            <p:cNvSpPr>
              <a:spLocks noChangeShapeType="1"/>
            </p:cNvSpPr>
            <p:nvPr/>
          </p:nvSpPr>
          <p:spPr bwMode="auto">
            <a:xfrm flipV="1">
              <a:off x="3984" y="1096"/>
              <a:ext cx="384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20"/>
            <p:cNvSpPr>
              <a:spLocks noChangeShapeType="1"/>
            </p:cNvSpPr>
            <p:nvPr/>
          </p:nvSpPr>
          <p:spPr bwMode="auto">
            <a:xfrm flipV="1">
              <a:off x="2016" y="1440"/>
              <a:ext cx="384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2727325" y="3276600"/>
            <a:ext cx="3687763" cy="457200"/>
            <a:chOff x="1718" y="2160"/>
            <a:chExt cx="2323" cy="288"/>
          </a:xfrm>
        </p:grpSpPr>
        <p:sp>
          <p:nvSpPr>
            <p:cNvPr id="63505" name="Line 22"/>
            <p:cNvSpPr>
              <a:spLocks noChangeShapeType="1"/>
            </p:cNvSpPr>
            <p:nvPr/>
          </p:nvSpPr>
          <p:spPr bwMode="auto">
            <a:xfrm>
              <a:off x="2624" y="2312"/>
              <a:ext cx="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Text Box 23"/>
            <p:cNvSpPr txBox="1">
              <a:spLocks noChangeArrowheads="1"/>
            </p:cNvSpPr>
            <p:nvPr/>
          </p:nvSpPr>
          <p:spPr bwMode="auto">
            <a:xfrm>
              <a:off x="1718" y="2160"/>
              <a:ext cx="2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NO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+ CO          NO + CO</a:t>
              </a:r>
              <a:r>
                <a:rPr lang="en-US" altLang="en-US" sz="2400" baseline="-25000"/>
                <a:t>2</a:t>
              </a:r>
              <a:endParaRPr lang="en-US" altLang="en-US" sz="2400"/>
            </a:p>
          </p:txBody>
        </p:sp>
      </p:grp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76200" y="3886200"/>
            <a:ext cx="364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the intermediate?</a:t>
            </a:r>
          </a:p>
        </p:txBody>
      </p:sp>
      <p:grpSp>
        <p:nvGrpSpPr>
          <p:cNvPr id="96281" name="Group 25"/>
          <p:cNvGrpSpPr>
            <a:grpSpLocks/>
          </p:cNvGrpSpPr>
          <p:nvPr/>
        </p:nvGrpSpPr>
        <p:grpSpPr bwMode="auto">
          <a:xfrm>
            <a:off x="3136900" y="1600200"/>
            <a:ext cx="4025900" cy="1143000"/>
            <a:chOff x="1976" y="1008"/>
            <a:chExt cx="2536" cy="720"/>
          </a:xfrm>
        </p:grpSpPr>
        <p:sp>
          <p:nvSpPr>
            <p:cNvPr id="63503" name="Oval 26"/>
            <p:cNvSpPr>
              <a:spLocks noChangeArrowheads="1"/>
            </p:cNvSpPr>
            <p:nvPr/>
          </p:nvSpPr>
          <p:spPr bwMode="auto">
            <a:xfrm>
              <a:off x="3984" y="1008"/>
              <a:ext cx="52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04" name="Oval 27"/>
            <p:cNvSpPr>
              <a:spLocks noChangeArrowheads="1"/>
            </p:cNvSpPr>
            <p:nvPr/>
          </p:nvSpPr>
          <p:spPr bwMode="auto">
            <a:xfrm>
              <a:off x="1976" y="1344"/>
              <a:ext cx="52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194175" y="4343400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65088" y="5029200"/>
            <a:ext cx="8215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can you say about the relative rates of steps 1 and 2?</a:t>
            </a: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1636713" y="5613400"/>
            <a:ext cx="5868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rate = </a:t>
            </a:r>
            <a:r>
              <a:rPr lang="en-US" altLang="en-US" sz="2400" i="1">
                <a:solidFill>
                  <a:srgbClr val="FF3300"/>
                </a:solidFill>
              </a:rPr>
              <a:t>k</a:t>
            </a:r>
            <a:r>
              <a:rPr lang="en-US" altLang="en-US" sz="2400">
                <a:solidFill>
                  <a:srgbClr val="FF3300"/>
                </a:solidFill>
              </a:rPr>
              <a:t>[NO</a:t>
            </a:r>
            <a:r>
              <a:rPr lang="en-US" altLang="en-US" sz="2400" baseline="-25000">
                <a:solidFill>
                  <a:srgbClr val="FF3300"/>
                </a:solidFill>
              </a:rPr>
              <a:t>2</a:t>
            </a:r>
            <a:r>
              <a:rPr lang="en-US" altLang="en-US" sz="2400">
                <a:solidFill>
                  <a:srgbClr val="FF3300"/>
                </a:solidFill>
              </a:rPr>
              <a:t>]</a:t>
            </a:r>
            <a:r>
              <a:rPr lang="en-US" altLang="en-US" sz="2400" baseline="30000">
                <a:solidFill>
                  <a:srgbClr val="FF3300"/>
                </a:solidFill>
              </a:rPr>
              <a:t>2</a:t>
            </a:r>
            <a:r>
              <a:rPr lang="en-US" altLang="en-US" sz="2400"/>
              <a:t> is the rate law for step 1 so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step 1 must be slower than step 2</a:t>
            </a:r>
            <a:endParaRPr lang="en-US" altLang="en-US" sz="2400" baseline="30000"/>
          </a:p>
        </p:txBody>
      </p:sp>
      <p:sp>
        <p:nvSpPr>
          <p:cNvPr id="63502" name="Text Box 31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0" grpId="0" autoUpdateAnimBg="0"/>
      <p:bldP spid="96284" grpId="0" autoUpdateAnimBg="0"/>
      <p:bldP spid="96285" grpId="0" autoUpdateAnimBg="0"/>
      <p:bldP spid="9628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85AD5-C0FA-4C49-93D8-C3923DF6CE1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Try one 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500" smtClean="0"/>
              <a:t>2A+2B </a:t>
            </a:r>
            <a:r>
              <a:rPr lang="en-US" altLang="en-US" sz="2500" smtClean="0">
                <a:sym typeface="Wingdings" panose="05000000000000000000" pitchFamily="2" charset="2"/>
              </a:rPr>
              <a:t> C + D               Rate = k[A]</a:t>
            </a:r>
            <a:r>
              <a:rPr lang="en-US" altLang="en-US" sz="2500" baseline="30000" smtClean="0">
                <a:sym typeface="Wingdings" panose="05000000000000000000" pitchFamily="2" charset="2"/>
              </a:rPr>
              <a:t>2</a:t>
            </a:r>
            <a:r>
              <a:rPr lang="en-US" altLang="en-US" sz="2500" smtClean="0">
                <a:sym typeface="Wingdings" panose="05000000000000000000" pitchFamily="2" charset="2"/>
              </a:rPr>
              <a:t>[B]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500" smtClean="0"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500" smtClean="0">
                <a:sym typeface="Wingdings" panose="05000000000000000000" pitchFamily="2" charset="2"/>
              </a:rPr>
              <a:t>A+A  X         fast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500" smtClean="0"/>
              <a:t>X + B </a:t>
            </a:r>
            <a:r>
              <a:rPr lang="en-US" altLang="en-US" sz="2500" smtClean="0">
                <a:sym typeface="Wingdings" panose="05000000000000000000" pitchFamily="2" charset="2"/>
              </a:rPr>
              <a:t> C+Y  slow (rate determining step)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500" smtClean="0">
                <a:sym typeface="Wingdings" panose="05000000000000000000" pitchFamily="2" charset="2"/>
              </a:rPr>
              <a:t>Y +B –&gt; D          fast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mtClean="0"/>
              <a:t> </a:t>
            </a:r>
            <a:r>
              <a:rPr lang="en-US" altLang="en-US" sz="2200" smtClean="0"/>
              <a:t>Prove the mechanism is constant with the rate law.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Rate for line 2 = Rate = k[X][B]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X is an intermediate (cancels out) X is really = to [A][A] or [A]</a:t>
            </a:r>
            <a:r>
              <a:rPr lang="en-US" altLang="en-US" sz="2200" baseline="30000" smtClean="0"/>
              <a:t>2 </a:t>
            </a:r>
            <a:r>
              <a:rPr lang="en-US" altLang="en-US" sz="2200" smtClean="0"/>
              <a:t>for [X]. That gives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Rate = </a:t>
            </a:r>
            <a:r>
              <a:rPr lang="en-US" altLang="en-US" sz="2500" smtClean="0">
                <a:sym typeface="Wingdings" panose="05000000000000000000" pitchFamily="2" charset="2"/>
              </a:rPr>
              <a:t> k[A]</a:t>
            </a:r>
            <a:r>
              <a:rPr lang="en-US" altLang="en-US" sz="2500" baseline="30000" smtClean="0">
                <a:sym typeface="Wingdings" panose="05000000000000000000" pitchFamily="2" charset="2"/>
              </a:rPr>
              <a:t>2</a:t>
            </a:r>
            <a:r>
              <a:rPr lang="en-US" altLang="en-US" sz="2500" smtClean="0">
                <a:sym typeface="Wingdings" panose="05000000000000000000" pitchFamily="2" charset="2"/>
              </a:rPr>
              <a:t>[B]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2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AF87F4-D290-4BB6-B7AA-4CF8014D79B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5668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/>
              <a:t>AP Question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The rate law for the overall reaction below is: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Rate = k[NO] [Cl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i. NO + Cl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 NOCl</a:t>
            </a:r>
            <a:r>
              <a:rPr lang="en-US" altLang="en-US" sz="28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u="sng" smtClean="0">
                <a:sym typeface="Wingdings" panose="05000000000000000000" pitchFamily="2" charset="2"/>
              </a:rPr>
              <a:t>ii.NOCl</a:t>
            </a:r>
            <a:r>
              <a:rPr lang="en-US" altLang="en-US" sz="2800" u="sng" baseline="-25000" smtClean="0">
                <a:sym typeface="Wingdings" panose="05000000000000000000" pitchFamily="2" charset="2"/>
              </a:rPr>
              <a:t>2 </a:t>
            </a:r>
            <a:r>
              <a:rPr lang="en-US" altLang="en-US" sz="2800" u="sng" smtClean="0">
                <a:sym typeface="Wingdings" panose="05000000000000000000" pitchFamily="2" charset="2"/>
              </a:rPr>
              <a:t>+NO 2NOCl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NO + Cl</a:t>
            </a:r>
            <a:r>
              <a:rPr lang="en-US" altLang="en-US" sz="2800" baseline="-25000" smtClean="0"/>
              <a:t>2 </a:t>
            </a:r>
            <a:r>
              <a:rPr lang="en-US" altLang="en-US" sz="2800" smtClean="0">
                <a:sym typeface="Wingdings" panose="05000000000000000000" pitchFamily="2" charset="2"/>
              </a:rPr>
              <a:t>2NOCl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1. Is NOCl</a:t>
            </a:r>
            <a:r>
              <a:rPr lang="en-US" altLang="en-US" sz="28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sym typeface="Wingdings" panose="05000000000000000000" pitchFamily="2" charset="2"/>
              </a:rPr>
              <a:t> an intermediate or a catalyst?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2. What step is faster?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3.What step determines the over all reaction rate and why?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DB5EB0-D024-4858-8BE6-596F20E9E47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CONCENTRATION OF REACTANTS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rate of most reactions increases when the concentration of a reactant is increased.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9221" name="Picture 5" descr="j02969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2255838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00225E-1F29-44CC-88A0-6E5D5E351E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82000" cy="57451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The rate law for the overall reaction below is: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Rate = k[NO] + [Cl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]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i. NO + Cl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Wingdings" panose="05000000000000000000" pitchFamily="2" charset="2"/>
              </a:rPr>
              <a:t> NOCl</a:t>
            </a:r>
            <a:r>
              <a:rPr lang="en-US" altLang="en-US" sz="24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sym typeface="Wingdings" panose="05000000000000000000" pitchFamily="2" charset="2"/>
              </a:rPr>
              <a:t> </a:t>
            </a:r>
          </a:p>
          <a:p>
            <a:pPr marL="609600" indent="-609600" eaLnBrk="1" hangingPunct="1">
              <a:buFontTx/>
              <a:buNone/>
            </a:pPr>
            <a:endParaRPr lang="en-US" altLang="en-US" sz="2400" u="sng" smtClean="0"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u="sng" smtClean="0">
                <a:sym typeface="Wingdings" panose="05000000000000000000" pitchFamily="2" charset="2"/>
              </a:rPr>
              <a:t>ii.NOCl</a:t>
            </a:r>
            <a:r>
              <a:rPr lang="en-US" altLang="en-US" sz="2400" u="sng" baseline="-25000" smtClean="0">
                <a:sym typeface="Wingdings" panose="05000000000000000000" pitchFamily="2" charset="2"/>
              </a:rPr>
              <a:t>2 </a:t>
            </a:r>
            <a:r>
              <a:rPr lang="en-US" altLang="en-US" sz="2400" u="sng" smtClean="0">
                <a:sym typeface="Wingdings" panose="05000000000000000000" pitchFamily="2" charset="2"/>
              </a:rPr>
              <a:t>+NO 2NOCl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NO + Cl</a:t>
            </a:r>
            <a:r>
              <a:rPr lang="en-US" altLang="en-US" sz="2400" baseline="-25000" smtClean="0"/>
              <a:t>2 </a:t>
            </a:r>
            <a:r>
              <a:rPr lang="en-US" altLang="en-US" sz="2400" smtClean="0">
                <a:sym typeface="Wingdings" panose="05000000000000000000" pitchFamily="2" charset="2"/>
              </a:rPr>
              <a:t>2NOCl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1.Is NOCl</a:t>
            </a:r>
            <a:r>
              <a:rPr lang="en-US" altLang="en-US" sz="24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400" smtClean="0">
                <a:sym typeface="Wingdings" panose="05000000000000000000" pitchFamily="2" charset="2"/>
              </a:rPr>
              <a:t> an intermediate or a catalyst?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folHlink"/>
                </a:solidFill>
                <a:sym typeface="Wingdings" panose="05000000000000000000" pitchFamily="2" charset="2"/>
              </a:rPr>
              <a:t>Intermediate because it is produced in one reaction and consumed in another. 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>
              <a:solidFill>
                <a:schemeClr val="folHlink"/>
              </a:solidFill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F93538-C6AA-40A1-B808-037B466875E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05800" cy="5668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The rate law for the overall reaction below is: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Rate = k[NO] + [Cl</a:t>
            </a:r>
            <a:r>
              <a:rPr lang="en-US" altLang="en-US" sz="2200" baseline="-25000" smtClean="0"/>
              <a:t>2</a:t>
            </a:r>
            <a:r>
              <a:rPr lang="en-US" altLang="en-US" sz="2200" smtClean="0"/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i. NO + Cl</a:t>
            </a:r>
            <a:r>
              <a:rPr lang="en-US" altLang="en-US" sz="2200" baseline="-25000" smtClean="0"/>
              <a:t>2</a:t>
            </a:r>
            <a:r>
              <a:rPr lang="en-US" altLang="en-US" sz="2200" smtClean="0"/>
              <a:t> </a:t>
            </a:r>
            <a:r>
              <a:rPr lang="en-US" altLang="en-US" sz="2200" smtClean="0">
                <a:sym typeface="Wingdings" panose="05000000000000000000" pitchFamily="2" charset="2"/>
              </a:rPr>
              <a:t> NOCl</a:t>
            </a:r>
            <a:r>
              <a:rPr lang="en-US" altLang="en-US" sz="22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200" smtClean="0"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u="sng" smtClean="0">
                <a:sym typeface="Wingdings" panose="05000000000000000000" pitchFamily="2" charset="2"/>
              </a:rPr>
              <a:t>ii.NOCl</a:t>
            </a:r>
            <a:r>
              <a:rPr lang="en-US" altLang="en-US" sz="2200" u="sng" baseline="-25000" smtClean="0">
                <a:sym typeface="Wingdings" panose="05000000000000000000" pitchFamily="2" charset="2"/>
              </a:rPr>
              <a:t>2 </a:t>
            </a:r>
            <a:r>
              <a:rPr lang="en-US" altLang="en-US" sz="2200" u="sng" smtClean="0">
                <a:sym typeface="Wingdings" panose="05000000000000000000" pitchFamily="2" charset="2"/>
              </a:rPr>
              <a:t>+NO 2NOCl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NO + Cl</a:t>
            </a:r>
            <a:r>
              <a:rPr lang="en-US" altLang="en-US" sz="2200" baseline="-25000" smtClean="0"/>
              <a:t>2 </a:t>
            </a:r>
            <a:r>
              <a:rPr lang="en-US" altLang="en-US" sz="2200" smtClean="0">
                <a:sym typeface="Wingdings" panose="05000000000000000000" pitchFamily="2" charset="2"/>
              </a:rPr>
              <a:t>2NOCl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>
                <a:sym typeface="Wingdings" panose="05000000000000000000" pitchFamily="2" charset="2"/>
              </a:rPr>
              <a:t>2. What step is faster?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>
                <a:solidFill>
                  <a:schemeClr val="folHlink"/>
                </a:solidFill>
                <a:sym typeface="Wingdings" panose="05000000000000000000" pitchFamily="2" charset="2"/>
              </a:rPr>
              <a:t>Step ii</a:t>
            </a:r>
            <a:r>
              <a:rPr lang="en-US" altLang="en-US" smtClean="0">
                <a:solidFill>
                  <a:schemeClr val="folHlink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mtClean="0">
              <a:solidFill>
                <a:schemeClr val="folHlink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>
                <a:sym typeface="Wingdings" panose="05000000000000000000" pitchFamily="2" charset="2"/>
              </a:rPr>
              <a:t>3.What step determines the over all reaction rate and why?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>
                <a:solidFill>
                  <a:schemeClr val="folHlink"/>
                </a:solidFill>
                <a:sym typeface="Wingdings" panose="05000000000000000000" pitchFamily="2" charset="2"/>
              </a:rPr>
              <a:t>Step i because it determines the rate law.</a:t>
            </a:r>
            <a:r>
              <a:rPr lang="en-US" altLang="en-US" sz="2200" smtClean="0"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>
                <a:solidFill>
                  <a:srgbClr val="FF3300"/>
                </a:solidFill>
              </a:rPr>
              <a:t>NO + Cl</a:t>
            </a:r>
            <a:r>
              <a:rPr lang="en-US" altLang="en-US" sz="2200" baseline="-25000" smtClean="0">
                <a:solidFill>
                  <a:srgbClr val="FF3300"/>
                </a:solidFill>
              </a:rPr>
              <a:t>2</a:t>
            </a:r>
            <a:r>
              <a:rPr lang="en-US" altLang="en-US" sz="2200" smtClean="0"/>
              <a:t> </a:t>
            </a:r>
            <a:r>
              <a:rPr lang="en-US" altLang="en-US" sz="2200" smtClean="0">
                <a:sym typeface="Wingdings" panose="05000000000000000000" pitchFamily="2" charset="2"/>
              </a:rPr>
              <a:t> NOCl</a:t>
            </a:r>
            <a:r>
              <a:rPr lang="en-US" altLang="en-US" sz="22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200" smtClean="0"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smtClean="0"/>
              <a:t>Rate = k[</a:t>
            </a:r>
            <a:r>
              <a:rPr lang="en-US" altLang="en-US" sz="2200" smtClean="0">
                <a:solidFill>
                  <a:srgbClr val="FF3300"/>
                </a:solidFill>
              </a:rPr>
              <a:t>NO</a:t>
            </a:r>
            <a:r>
              <a:rPr lang="en-US" altLang="en-US" sz="2200" smtClean="0"/>
              <a:t>] + [</a:t>
            </a:r>
            <a:r>
              <a:rPr lang="en-US" altLang="en-US" sz="2200" smtClean="0">
                <a:solidFill>
                  <a:srgbClr val="FF3300"/>
                </a:solidFill>
              </a:rPr>
              <a:t>Cl</a:t>
            </a:r>
            <a:r>
              <a:rPr lang="en-US" altLang="en-US" sz="2200" baseline="-25000" smtClean="0">
                <a:solidFill>
                  <a:srgbClr val="FF3300"/>
                </a:solidFill>
              </a:rPr>
              <a:t>2</a:t>
            </a:r>
            <a:r>
              <a:rPr lang="en-US" altLang="en-US" sz="2200" smtClean="0"/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8BD74E-92E4-4847-B6D4-D8C213CA67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 smtClean="0"/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</a:t>
            </a:r>
            <a:r>
              <a:rPr lang="en-US" altLang="en-US" sz="2400" b="1" i="1"/>
              <a:t>catalyst</a:t>
            </a:r>
            <a:r>
              <a:rPr lang="en-US" altLang="en-US" sz="2400"/>
              <a:t> is a substance that increases the rate of a chemical reaction without itself being consumed.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955925" y="5715000"/>
            <a:ext cx="352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rate</a:t>
            </a:r>
            <a:r>
              <a:rPr lang="en-US" altLang="en-US" sz="2400" baseline="-25000"/>
              <a:t>catalyzed</a:t>
            </a:r>
            <a:r>
              <a:rPr lang="en-US" altLang="en-US" sz="2400"/>
              <a:t> &gt; rate</a:t>
            </a:r>
            <a:r>
              <a:rPr lang="en-US" altLang="en-US" sz="2400" baseline="-25000"/>
              <a:t>uncatalyzed</a:t>
            </a:r>
            <a:endParaRPr lang="en-US" altLang="en-US" sz="2400"/>
          </a:p>
        </p:txBody>
      </p:sp>
      <p:grpSp>
        <p:nvGrpSpPr>
          <p:cNvPr id="98315" name="Group 11"/>
          <p:cNvGrpSpPr>
            <a:grpSpLocks/>
          </p:cNvGrpSpPr>
          <p:nvPr/>
        </p:nvGrpSpPr>
        <p:grpSpPr bwMode="auto">
          <a:xfrm>
            <a:off x="4025900" y="6172200"/>
            <a:ext cx="1371600" cy="579438"/>
            <a:chOff x="2536" y="3888"/>
            <a:chExt cx="864" cy="365"/>
          </a:xfrm>
        </p:grpSpPr>
        <p:sp>
          <p:nvSpPr>
            <p:cNvPr id="68624" name="Text Box 12"/>
            <p:cNvSpPr txBox="1">
              <a:spLocks noChangeArrowheads="1"/>
            </p:cNvSpPr>
            <p:nvPr/>
          </p:nvSpPr>
          <p:spPr bwMode="auto">
            <a:xfrm>
              <a:off x="2536" y="3936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E</a:t>
              </a:r>
              <a:r>
                <a:rPr lang="en-US" altLang="en-US" sz="2400" baseline="-25000"/>
                <a:t>a</a:t>
              </a:r>
              <a:r>
                <a:rPr lang="en-US" altLang="en-US" sz="2400" baseline="30000"/>
                <a:t> </a:t>
              </a:r>
              <a:r>
                <a:rPr lang="en-US" altLang="en-US" sz="2400"/>
                <a:t>&lt; </a:t>
              </a:r>
              <a:r>
                <a:rPr lang="en-US" altLang="en-US" sz="2400" i="1"/>
                <a:t>E</a:t>
              </a:r>
              <a:r>
                <a:rPr lang="en-US" altLang="en-US" sz="2400" baseline="-25000"/>
                <a:t>a</a:t>
              </a:r>
              <a:endParaRPr lang="en-US" altLang="en-US" sz="2400" i="1"/>
            </a:p>
          </p:txBody>
        </p:sp>
        <p:sp>
          <p:nvSpPr>
            <p:cNvPr id="68625" name="Text Box 13"/>
            <p:cNvSpPr txBox="1">
              <a:spLocks noChangeArrowheads="1"/>
            </p:cNvSpPr>
            <p:nvPr/>
          </p:nvSpPr>
          <p:spPr bwMode="auto">
            <a:xfrm>
              <a:off x="2691" y="3888"/>
              <a:ext cx="17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‘</a:t>
              </a:r>
            </a:p>
          </p:txBody>
        </p:sp>
      </p:grpSp>
      <p:sp>
        <p:nvSpPr>
          <p:cNvPr id="68614" name="Text Box 14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13.6</a:t>
            </a:r>
          </a:p>
        </p:txBody>
      </p:sp>
      <p:pic>
        <p:nvPicPr>
          <p:cNvPr id="68615" name="Picture 15" descr="13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b="6032"/>
          <a:stretch>
            <a:fillRect/>
          </a:stretch>
        </p:blipFill>
        <p:spPr bwMode="auto">
          <a:xfrm>
            <a:off x="381000" y="1917700"/>
            <a:ext cx="8382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16"/>
          <p:cNvSpPr txBox="1">
            <a:spLocks noChangeArrowheads="1"/>
          </p:cNvSpPr>
          <p:nvPr/>
        </p:nvSpPr>
        <p:spPr bwMode="auto">
          <a:xfrm>
            <a:off x="1651000" y="16002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Uncatalyzed</a:t>
            </a:r>
          </a:p>
        </p:txBody>
      </p:sp>
      <p:sp>
        <p:nvSpPr>
          <p:cNvPr id="68617" name="Text Box 17"/>
          <p:cNvSpPr txBox="1">
            <a:spLocks noChangeArrowheads="1"/>
          </p:cNvSpPr>
          <p:nvPr/>
        </p:nvSpPr>
        <p:spPr bwMode="auto">
          <a:xfrm>
            <a:off x="6246813" y="1600200"/>
            <a:ext cx="131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Catalyzed</a:t>
            </a:r>
          </a:p>
        </p:txBody>
      </p: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3794125" y="1143000"/>
            <a:ext cx="625475" cy="457200"/>
            <a:chOff x="950" y="3097"/>
            <a:chExt cx="394" cy="288"/>
          </a:xfrm>
        </p:grpSpPr>
        <p:sp>
          <p:nvSpPr>
            <p:cNvPr id="68622" name="Text Box 19"/>
            <p:cNvSpPr txBox="1">
              <a:spLocks noChangeArrowheads="1"/>
            </p:cNvSpPr>
            <p:nvPr/>
          </p:nvSpPr>
          <p:spPr bwMode="auto">
            <a:xfrm>
              <a:off x="950" y="3097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E</a:t>
              </a:r>
              <a:r>
                <a:rPr lang="en-US" altLang="en-US" sz="2400" i="1" baseline="-25000"/>
                <a:t>a</a:t>
              </a:r>
              <a:endParaRPr lang="en-US" altLang="en-US" sz="2400" i="1"/>
            </a:p>
          </p:txBody>
        </p:sp>
        <p:sp>
          <p:nvSpPr>
            <p:cNvPr id="68623" name="Line 20"/>
            <p:cNvSpPr>
              <a:spLocks noChangeShapeType="1"/>
            </p:cNvSpPr>
            <p:nvPr/>
          </p:nvSpPr>
          <p:spPr bwMode="auto">
            <a:xfrm>
              <a:off x="1344" y="3121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4876800" y="1143000"/>
            <a:ext cx="473075" cy="457200"/>
            <a:chOff x="2246" y="3145"/>
            <a:chExt cx="298" cy="288"/>
          </a:xfrm>
        </p:grpSpPr>
        <p:sp>
          <p:nvSpPr>
            <p:cNvPr id="68620" name="Text Box 22"/>
            <p:cNvSpPr txBox="1">
              <a:spLocks noChangeArrowheads="1"/>
            </p:cNvSpPr>
            <p:nvPr/>
          </p:nvSpPr>
          <p:spPr bwMode="auto">
            <a:xfrm>
              <a:off x="2246" y="314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k</a:t>
              </a:r>
            </a:p>
          </p:txBody>
        </p:sp>
        <p:sp>
          <p:nvSpPr>
            <p:cNvPr id="68621" name="Line 23"/>
            <p:cNvSpPr>
              <a:spLocks noChangeShapeType="1"/>
            </p:cNvSpPr>
            <p:nvPr/>
          </p:nvSpPr>
          <p:spPr bwMode="auto">
            <a:xfrm flipV="1">
              <a:off x="2544" y="316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3DA779-9AA9-4572-9689-F76ADAD0A5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Homework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Pg 602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21, 22, 23, 27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PR Problems – any 2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Essay – any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61C148-8E31-4C93-85CE-0992F6BA9C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Catalysts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Increases the rate of the reaction with </a:t>
            </a:r>
            <a:r>
              <a:rPr lang="en-US" altLang="en-US" sz="2800" b="1" u="sng" smtClean="0">
                <a:solidFill>
                  <a:srgbClr val="FF3300"/>
                </a:solidFill>
              </a:rPr>
              <a:t>out being consumed</a:t>
            </a:r>
            <a:r>
              <a:rPr lang="en-US" altLang="en-US" sz="2800" smtClean="0"/>
              <a:t> in the process.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They </a:t>
            </a:r>
            <a:r>
              <a:rPr lang="en-US" altLang="en-US" sz="2800" smtClean="0">
                <a:solidFill>
                  <a:srgbClr val="FF3300"/>
                </a:solidFill>
              </a:rPr>
              <a:t>do not appear</a:t>
            </a:r>
            <a:r>
              <a:rPr lang="en-US" altLang="en-US" sz="2800" smtClean="0"/>
              <a:t> in the balance equation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They are necessary for some reactions to even occur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Increase rate of reaction by providing an </a:t>
            </a:r>
            <a:r>
              <a:rPr lang="en-US" altLang="en-US" sz="2800" smtClean="0">
                <a:solidFill>
                  <a:srgbClr val="FF3300"/>
                </a:solidFill>
              </a:rPr>
              <a:t>alternative pathway</a:t>
            </a:r>
            <a:r>
              <a:rPr lang="en-US" altLang="en-US" sz="2800" smtClean="0"/>
              <a:t> for the reaction to occur with a lower activation energy.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3D954E-EB3B-4476-8B11-D5EBD5C7321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pic>
        <p:nvPicPr>
          <p:cNvPr id="11267" name="Picture 7" descr="cataly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57150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838200" y="5334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810000" y="381000"/>
            <a:ext cx="4648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/>
              <a:t>uncatalyzed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/>
              <a:t>catalyzed </a:t>
            </a:r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838200" y="9906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228600" y="4800600"/>
            <a:ext cx="8534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</a:t>
            </a:r>
            <a:r>
              <a:rPr lang="el-GR" altLang="en-US" sz="1800" b="1">
                <a:solidFill>
                  <a:srgbClr val="FF3300"/>
                </a:solidFill>
                <a:cs typeface="Arial" panose="020B0604020202020204" pitchFamily="34" charset="0"/>
              </a:rPr>
              <a:t>Δ</a:t>
            </a:r>
            <a:r>
              <a:rPr lang="en-US" altLang="en-US" sz="1800" b="1">
                <a:solidFill>
                  <a:srgbClr val="FF3300"/>
                </a:solidFill>
                <a:cs typeface="Arial" panose="020B0604020202020204" pitchFamily="34" charset="0"/>
              </a:rPr>
              <a:t>H for both reactions are 15 kJ (</a:t>
            </a:r>
            <a:r>
              <a:rPr lang="el-GR" altLang="en-US" sz="1800" b="1">
                <a:solidFill>
                  <a:srgbClr val="FF3300"/>
                </a:solidFill>
              </a:rPr>
              <a:t>Δ</a:t>
            </a:r>
            <a:r>
              <a:rPr lang="en-US" altLang="en-US" sz="1800" b="1">
                <a:solidFill>
                  <a:srgbClr val="FF3300"/>
                </a:solidFill>
              </a:rPr>
              <a:t>H is a state function and INDEPENDENT of pathway)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E</a:t>
            </a:r>
            <a:r>
              <a:rPr lang="en-US" altLang="en-US" sz="1800" b="1" baseline="-25000">
                <a:solidFill>
                  <a:schemeClr val="hlink"/>
                </a:solidFill>
              </a:rPr>
              <a:t>a </a:t>
            </a:r>
            <a:r>
              <a:rPr lang="en-US" altLang="en-US" sz="1800" b="1">
                <a:solidFill>
                  <a:schemeClr val="hlink"/>
                </a:solidFill>
              </a:rPr>
              <a:t>is pathway DEPENDENT and is different for both reactions.</a:t>
            </a:r>
            <a:r>
              <a:rPr lang="en-US" altLang="en-US" sz="1800" b="1"/>
              <a:t> </a:t>
            </a:r>
            <a:endParaRPr lang="el-GR" altLang="en-US" sz="1800" b="1"/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6477000" y="1905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E</a:t>
            </a:r>
            <a:r>
              <a:rPr lang="en-US" altLang="en-US" sz="1800" b="1" baseline="-25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7315200" y="2819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E</a:t>
            </a:r>
            <a:r>
              <a:rPr lang="en-US" altLang="en-US" sz="1800" b="1" baseline="-25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7772400" y="3505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solidFill>
                  <a:srgbClr val="FF3300"/>
                </a:solidFill>
              </a:rPr>
              <a:t>Δ</a:t>
            </a:r>
            <a:r>
              <a:rPr lang="en-US" altLang="en-US" sz="1800" b="1">
                <a:solidFill>
                  <a:srgbClr val="FF3300"/>
                </a:solidFill>
              </a:rPr>
              <a:t>H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6D890C-E0E8-4238-9B3B-402FB5B7B5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CONCENTRATION OF A CATALYST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rate of a chemical reaction increases with the concentration of a positive catalyst.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Not all catalysts are created equal some can boost one reaction and hinder another. 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3197</Words>
  <Application>Microsoft Office PowerPoint</Application>
  <PresentationFormat>On-screen Show (4:3)</PresentationFormat>
  <Paragraphs>682</Paragraphs>
  <Slides>63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Wingdings</vt:lpstr>
      <vt:lpstr>Calibri</vt:lpstr>
      <vt:lpstr>MS PGothic</vt:lpstr>
      <vt:lpstr>Symbol</vt:lpstr>
      <vt:lpstr>Times</vt:lpstr>
      <vt:lpstr>Default Design</vt:lpstr>
      <vt:lpstr>Microsoft Clip Gallery</vt:lpstr>
      <vt:lpstr>PowerPoint Presentation</vt:lpstr>
      <vt:lpstr>KINETICS</vt:lpstr>
      <vt:lpstr>Time it Takes to build a brick wall</vt:lpstr>
      <vt:lpstr>REACTION RATE</vt:lpstr>
      <vt:lpstr>4 MAJOR FACTORS THAT AFFECT REACTION RATE</vt:lpstr>
      <vt:lpstr>CONCENTRATION OF REACTANTS</vt:lpstr>
      <vt:lpstr>Catalysts</vt:lpstr>
      <vt:lpstr>PowerPoint Presentation</vt:lpstr>
      <vt:lpstr>CONCENTRATION OF A CATALYST</vt:lpstr>
      <vt:lpstr>TEMPERATURE</vt:lpstr>
      <vt:lpstr>SURFACE AREA OF A SOLID REACTANT OR CATALYST</vt:lpstr>
      <vt:lpstr>EXPRESSING AVERAGE REACTION RATE WITH RESPECT TO REACTANTS</vt:lpstr>
      <vt:lpstr>EXPRESSING AVERAGE REACTION RATE WITH RESPECT TO PRODUCTS</vt:lpstr>
      <vt:lpstr>PowerPoint Presentation</vt:lpstr>
      <vt:lpstr>REACTION RATES AND STOICHIOMETRY</vt:lpstr>
      <vt:lpstr>REACTION RATES AND STOICHIOMETRY</vt:lpstr>
      <vt:lpstr>INSTANTANEOUS RATE OF RXN</vt:lpstr>
      <vt:lpstr>Instantaneous Rate </vt:lpstr>
      <vt:lpstr>PowerPoint Presentation</vt:lpstr>
      <vt:lpstr>Types of Rate Laws</vt:lpstr>
      <vt:lpstr>RXN RATES AND STOICHIOMETRY</vt:lpstr>
      <vt:lpstr>RXN RATES AND STOICHIOMETRY</vt:lpstr>
      <vt:lpstr>RXN RATES AND STOICHIOMETRY</vt:lpstr>
      <vt:lpstr>RXN RATES AND STOICHIOMETRY</vt:lpstr>
      <vt:lpstr>RXN RATES AND STOICHIOMETRY</vt:lpstr>
      <vt:lpstr>PowerPoint Presentation</vt:lpstr>
      <vt:lpstr>Method of Initial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 Add in TOYO</vt:lpstr>
      <vt:lpstr>PowerPoint Presentation</vt:lpstr>
      <vt:lpstr>PowerPoint Presentation</vt:lpstr>
      <vt:lpstr>Rate Laws</vt:lpstr>
      <vt:lpstr>PowerPoint Presentation</vt:lpstr>
      <vt:lpstr>Reaction order </vt:lpstr>
      <vt:lpstr>Sample AP Problem Series </vt:lpstr>
      <vt:lpstr>PowerPoint Presentation</vt:lpstr>
      <vt:lpstr>Homework</vt:lpstr>
      <vt:lpstr>COLLISION THEORY OF KINETICS</vt:lpstr>
      <vt:lpstr>PowerPoint Presentation</vt:lpstr>
      <vt:lpstr>ACTIVATION ENERGY (Ea)</vt:lpstr>
      <vt:lpstr>PowerPoint Presentation</vt:lpstr>
      <vt:lpstr>FACTORS THAT INFLUENCE NUMBER OF COLLISIONS</vt:lpstr>
      <vt:lpstr>Changes in reaction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one 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>Wayne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</dc:title>
  <dc:creator>Mike Pituch</dc:creator>
  <cp:lastModifiedBy>Windows User</cp:lastModifiedBy>
  <cp:revision>63</cp:revision>
  <dcterms:created xsi:type="dcterms:W3CDTF">2005-02-09T03:01:40Z</dcterms:created>
  <dcterms:modified xsi:type="dcterms:W3CDTF">2019-03-10T23:24:05Z</dcterms:modified>
</cp:coreProperties>
</file>